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261" r:id="rId2"/>
    <p:sldId id="889" r:id="rId3"/>
    <p:sldId id="661" r:id="rId4"/>
    <p:sldId id="633" r:id="rId5"/>
    <p:sldId id="635" r:id="rId6"/>
    <p:sldId id="634" r:id="rId7"/>
    <p:sldId id="636" r:id="rId8"/>
    <p:sldId id="637" r:id="rId9"/>
    <p:sldId id="639" r:id="rId10"/>
    <p:sldId id="641" r:id="rId11"/>
    <p:sldId id="642" r:id="rId12"/>
    <p:sldId id="643" r:id="rId13"/>
    <p:sldId id="644" r:id="rId14"/>
    <p:sldId id="646" r:id="rId15"/>
    <p:sldId id="647" r:id="rId16"/>
    <p:sldId id="648" r:id="rId17"/>
    <p:sldId id="655" r:id="rId18"/>
    <p:sldId id="650" r:id="rId19"/>
    <p:sldId id="863" r:id="rId20"/>
    <p:sldId id="864" r:id="rId21"/>
    <p:sldId id="866" r:id="rId22"/>
    <p:sldId id="656" r:id="rId23"/>
    <p:sldId id="867" r:id="rId24"/>
    <p:sldId id="869" r:id="rId25"/>
    <p:sldId id="870" r:id="rId26"/>
    <p:sldId id="871" r:id="rId27"/>
    <p:sldId id="662" r:id="rId28"/>
    <p:sldId id="660" r:id="rId29"/>
    <p:sldId id="668" r:id="rId30"/>
    <p:sldId id="877" r:id="rId31"/>
    <p:sldId id="664" r:id="rId32"/>
    <p:sldId id="663" r:id="rId33"/>
    <p:sldId id="666" r:id="rId34"/>
    <p:sldId id="659" r:id="rId35"/>
    <p:sldId id="667" r:id="rId36"/>
    <p:sldId id="669" r:id="rId37"/>
    <p:sldId id="872" r:id="rId38"/>
    <p:sldId id="682" r:id="rId39"/>
    <p:sldId id="674" r:id="rId40"/>
    <p:sldId id="684" r:id="rId41"/>
    <p:sldId id="875" r:id="rId42"/>
    <p:sldId id="670" r:id="rId43"/>
    <p:sldId id="685" r:id="rId44"/>
    <p:sldId id="876" r:id="rId45"/>
    <p:sldId id="696" r:id="rId46"/>
    <p:sldId id="686" r:id="rId47"/>
    <p:sldId id="687" r:id="rId48"/>
    <p:sldId id="700" r:id="rId49"/>
    <p:sldId id="703" r:id="rId50"/>
    <p:sldId id="880" r:id="rId51"/>
    <p:sldId id="704" r:id="rId52"/>
    <p:sldId id="881" r:id="rId53"/>
    <p:sldId id="706" r:id="rId54"/>
    <p:sldId id="882" r:id="rId55"/>
    <p:sldId id="708" r:id="rId56"/>
    <p:sldId id="883" r:id="rId57"/>
    <p:sldId id="711" r:id="rId58"/>
    <p:sldId id="884" r:id="rId59"/>
    <p:sldId id="718" r:id="rId60"/>
    <p:sldId id="694" r:id="rId61"/>
    <p:sldId id="885" r:id="rId62"/>
    <p:sldId id="719" r:id="rId63"/>
    <p:sldId id="720" r:id="rId64"/>
    <p:sldId id="721" r:id="rId65"/>
    <p:sldId id="891" r:id="rId66"/>
    <p:sldId id="890" r:id="rId67"/>
    <p:sldId id="898" r:id="rId68"/>
    <p:sldId id="899" r:id="rId69"/>
    <p:sldId id="731" r:id="rId70"/>
    <p:sldId id="722" r:id="rId71"/>
    <p:sldId id="732" r:id="rId72"/>
    <p:sldId id="733" r:id="rId73"/>
    <p:sldId id="886" r:id="rId74"/>
    <p:sldId id="888" r:id="rId75"/>
    <p:sldId id="900" r:id="rId76"/>
    <p:sldId id="757" r:id="rId77"/>
    <p:sldId id="919" r:id="rId78"/>
    <p:sldId id="901" r:id="rId79"/>
    <p:sldId id="924" r:id="rId80"/>
    <p:sldId id="902" r:id="rId81"/>
    <p:sldId id="912" r:id="rId82"/>
    <p:sldId id="913" r:id="rId83"/>
    <p:sldId id="922" r:id="rId84"/>
    <p:sldId id="923" r:id="rId85"/>
    <p:sldId id="918" r:id="rId86"/>
    <p:sldId id="759" r:id="rId87"/>
    <p:sldId id="772" r:id="rId88"/>
    <p:sldId id="773" r:id="rId89"/>
    <p:sldId id="914" r:id="rId90"/>
    <p:sldId id="917" r:id="rId91"/>
    <p:sldId id="768" r:id="rId92"/>
    <p:sldId id="775" r:id="rId93"/>
    <p:sldId id="860" r:id="rId94"/>
    <p:sldId id="776" r:id="rId95"/>
    <p:sldId id="778" r:id="rId96"/>
    <p:sldId id="779" r:id="rId97"/>
    <p:sldId id="780" r:id="rId98"/>
    <p:sldId id="916" r:id="rId99"/>
    <p:sldId id="791" r:id="rId100"/>
    <p:sldId id="792" r:id="rId101"/>
    <p:sldId id="793" r:id="rId102"/>
    <p:sldId id="794" r:id="rId103"/>
    <p:sldId id="795" r:id="rId104"/>
    <p:sldId id="796" r:id="rId105"/>
    <p:sldId id="799" r:id="rId106"/>
    <p:sldId id="915" r:id="rId107"/>
    <p:sldId id="809" r:id="rId108"/>
    <p:sldId id="810" r:id="rId109"/>
    <p:sldId id="834" r:id="rId110"/>
    <p:sldId id="811" r:id="rId111"/>
    <p:sldId id="831" r:id="rId112"/>
    <p:sldId id="832" r:id="rId113"/>
    <p:sldId id="833" r:id="rId114"/>
    <p:sldId id="830" r:id="rId115"/>
    <p:sldId id="835" r:id="rId116"/>
    <p:sldId id="841" r:id="rId117"/>
    <p:sldId id="842" r:id="rId118"/>
    <p:sldId id="844" r:id="rId119"/>
    <p:sldId id="845" r:id="rId120"/>
    <p:sldId id="849" r:id="rId121"/>
    <p:sldId id="851" r:id="rId122"/>
    <p:sldId id="846" r:id="rId123"/>
    <p:sldId id="852" r:id="rId124"/>
    <p:sldId id="850" r:id="rId125"/>
    <p:sldId id="853" r:id="rId126"/>
    <p:sldId id="854" r:id="rId127"/>
    <p:sldId id="847" r:id="rId128"/>
    <p:sldId id="818" r:id="rId129"/>
    <p:sldId id="836" r:id="rId130"/>
    <p:sldId id="837" r:id="rId131"/>
    <p:sldId id="840" r:id="rId1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C223"/>
    <a:srgbClr val="A8C322"/>
    <a:srgbClr val="8CC209"/>
    <a:srgbClr val="A0C203"/>
    <a:srgbClr val="B1CD5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22" autoAdjust="0"/>
  </p:normalViewPr>
  <p:slideViewPr>
    <p:cSldViewPr snapToGrid="0" snapToObjects="1">
      <p:cViewPr>
        <p:scale>
          <a:sx n="33" d="100"/>
          <a:sy n="33" d="100"/>
        </p:scale>
        <p:origin x="-3448" y="-19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notesMaster" Target="notesMasters/notesMaster1.xml"/><Relationship Id="rId134" Type="http://schemas.openxmlformats.org/officeDocument/2006/relationships/printerSettings" Target="printerSettings/printerSettings1.bin"/><Relationship Id="rId135" Type="http://schemas.openxmlformats.org/officeDocument/2006/relationships/presProps" Target="presProps.xml"/><Relationship Id="rId136" Type="http://schemas.openxmlformats.org/officeDocument/2006/relationships/viewProps" Target="viewProps.xml"/><Relationship Id="rId137" Type="http://schemas.openxmlformats.org/officeDocument/2006/relationships/theme" Target="theme/theme1.xml"/><Relationship Id="rId13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035240-889A-FB41-94D3-C106AFD0AA7B}" type="datetimeFigureOut">
              <a:rPr lang="en-US" smtClean="0"/>
              <a:t>11/21/19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260881-1EA9-744A-A0D1-C4FBA29E19C7}" type="slidenum">
              <a:rPr lang="en-US" smtClean="0"/>
              <a:t>‹#›</a:t>
            </a:fld>
            <a:endParaRPr lang="en-US"/>
          </a:p>
        </p:txBody>
      </p:sp>
    </p:spTree>
    <p:extLst>
      <p:ext uri="{BB962C8B-B14F-4D97-AF65-F5344CB8AC3E}">
        <p14:creationId xmlns:p14="http://schemas.microsoft.com/office/powerpoint/2010/main" val="238886197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4</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13</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119</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120</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121</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122</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123</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124</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125</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126</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127</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128</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14</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129</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130</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15</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17</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18</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19</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20</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21</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charset="2"/>
              <a:buChar char="§"/>
            </a:pPr>
            <a:r>
              <a:rPr lang="en-US" sz="1200" b="1" dirty="0" smtClean="0">
                <a:latin typeface="Arial"/>
                <a:cs typeface="Arial"/>
              </a:rPr>
              <a:t>A </a:t>
            </a:r>
            <a:r>
              <a:rPr lang="en-US" sz="1200" b="1" i="1" dirty="0" smtClean="0">
                <a:solidFill>
                  <a:srgbClr val="008000"/>
                </a:solidFill>
                <a:latin typeface="Arial"/>
                <a:cs typeface="Arial"/>
              </a:rPr>
              <a:t>thread</a:t>
            </a:r>
            <a:r>
              <a:rPr lang="en-US" sz="1200" b="1" dirty="0" smtClean="0">
                <a:latin typeface="Arial"/>
                <a:cs typeface="Arial"/>
              </a:rPr>
              <a:t> executes on </a:t>
            </a:r>
            <a:r>
              <a:rPr lang="en-US" sz="1200" b="1" dirty="0" smtClean="0">
                <a:solidFill>
                  <a:srgbClr val="008000"/>
                </a:solidFill>
                <a:latin typeface="Arial"/>
                <a:cs typeface="Arial"/>
              </a:rPr>
              <a:t>a CUDA </a:t>
            </a:r>
            <a:r>
              <a:rPr lang="en-US" sz="1200" b="1" i="1" dirty="0" smtClean="0">
                <a:solidFill>
                  <a:srgbClr val="008000"/>
                </a:solidFill>
                <a:latin typeface="Arial"/>
                <a:cs typeface="Arial"/>
              </a:rPr>
              <a:t>core</a:t>
            </a:r>
          </a:p>
          <a:p>
            <a:pPr marL="457200" indent="-220663">
              <a:buFont typeface="Arial"/>
              <a:buChar char="•"/>
            </a:pPr>
            <a:r>
              <a:rPr lang="en-US" sz="1200" dirty="0" smtClean="0">
                <a:latin typeface="Arial"/>
                <a:cs typeface="Arial"/>
              </a:rPr>
              <a:t>Each thread has its own instruction address counter</a:t>
            </a:r>
          </a:p>
          <a:p>
            <a:pPr marL="457200" indent="-220663">
              <a:buFont typeface="Arial"/>
              <a:buChar char="•"/>
            </a:pPr>
            <a:r>
              <a:rPr lang="en-US" sz="1200" dirty="0" smtClean="0">
                <a:latin typeface="Arial"/>
                <a:cs typeface="Arial"/>
              </a:rPr>
              <a:t>Each thread has its own register state</a:t>
            </a:r>
          </a:p>
          <a:p>
            <a:pPr marL="457200" indent="-220663">
              <a:buFont typeface="Arial"/>
              <a:buChar char="•"/>
            </a:pPr>
            <a:r>
              <a:rPr lang="en-US" sz="1200" dirty="0" smtClean="0">
                <a:latin typeface="Arial"/>
                <a:cs typeface="Arial"/>
              </a:rPr>
              <a:t>Each thread can have an </a:t>
            </a:r>
            <a:r>
              <a:rPr lang="en-US" altLang="zh-CN" sz="1200" dirty="0" smtClean="0">
                <a:latin typeface="Arial"/>
                <a:cs typeface="Arial"/>
              </a:rPr>
              <a:t>i</a:t>
            </a:r>
            <a:r>
              <a:rPr lang="en-US" sz="1200" dirty="0" smtClean="0">
                <a:latin typeface="Arial"/>
                <a:cs typeface="Arial"/>
              </a:rPr>
              <a:t>ndependent execution path </a:t>
            </a:r>
            <a:r>
              <a:rPr lang="en-US" altLang="zh-CN" sz="1200" dirty="0" smtClean="0">
                <a:latin typeface="Arial"/>
                <a:cs typeface="Arial"/>
              </a:rPr>
              <a:t>(i.e.</a:t>
            </a:r>
            <a:r>
              <a:rPr lang="en-US" sz="1200" dirty="0" smtClean="0">
                <a:latin typeface="Arial"/>
                <a:cs typeface="Arial"/>
              </a:rPr>
              <a:t> carries out current instruction on its own data)</a:t>
            </a:r>
          </a:p>
          <a:p>
            <a:pPr marL="457200" indent="-220663">
              <a:buFont typeface="Arial"/>
              <a:buChar char="•"/>
            </a:pPr>
            <a:r>
              <a:rPr lang="en-US" sz="1200" dirty="0" smtClean="0">
                <a:latin typeface="Arial"/>
                <a:cs typeface="Arial"/>
              </a:rPr>
              <a:t>Instructions within a single thread are pipelined to leverage instruction-level parallelism</a:t>
            </a:r>
            <a:endParaRPr lang="en-US" sz="1200" dirty="0">
              <a:latin typeface="Arial"/>
              <a:cs typeface="Arial"/>
            </a:endParaRPr>
          </a:p>
        </p:txBody>
      </p:sp>
      <p:sp>
        <p:nvSpPr>
          <p:cNvPr id="4" name="Slide Number Placeholder 3"/>
          <p:cNvSpPr>
            <a:spLocks noGrp="1"/>
          </p:cNvSpPr>
          <p:nvPr>
            <p:ph type="sldNum" sz="quarter" idx="10"/>
          </p:nvPr>
        </p:nvSpPr>
        <p:spPr/>
        <p:txBody>
          <a:bodyPr/>
          <a:lstStyle/>
          <a:p>
            <a:fld id="{A95814CC-A504-954B-8B84-8657E058F969}" type="slidenum">
              <a:rPr lang="en-US" smtClean="0"/>
              <a:t>22</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charset="2"/>
              <a:buChar char="§"/>
            </a:pPr>
            <a:r>
              <a:rPr lang="en-US" sz="1200" b="1" dirty="0" smtClean="0">
                <a:latin typeface="Arial"/>
                <a:cs typeface="Arial"/>
              </a:rPr>
              <a:t>A </a:t>
            </a:r>
            <a:r>
              <a:rPr lang="en-US" sz="1200" b="1" i="1" dirty="0" smtClean="0">
                <a:solidFill>
                  <a:srgbClr val="008000"/>
                </a:solidFill>
                <a:latin typeface="Arial"/>
                <a:cs typeface="Arial"/>
              </a:rPr>
              <a:t>thread</a:t>
            </a:r>
            <a:r>
              <a:rPr lang="en-US" sz="1200" b="1" dirty="0" smtClean="0">
                <a:latin typeface="Arial"/>
                <a:cs typeface="Arial"/>
              </a:rPr>
              <a:t> executes on </a:t>
            </a:r>
            <a:r>
              <a:rPr lang="en-US" sz="1200" b="1" dirty="0" smtClean="0">
                <a:solidFill>
                  <a:srgbClr val="008000"/>
                </a:solidFill>
                <a:latin typeface="Arial"/>
                <a:cs typeface="Arial"/>
              </a:rPr>
              <a:t>a CUDA </a:t>
            </a:r>
            <a:r>
              <a:rPr lang="en-US" sz="1200" b="1" i="1" dirty="0" smtClean="0">
                <a:solidFill>
                  <a:srgbClr val="008000"/>
                </a:solidFill>
                <a:latin typeface="Arial"/>
                <a:cs typeface="Arial"/>
              </a:rPr>
              <a:t>core</a:t>
            </a:r>
          </a:p>
          <a:p>
            <a:pPr marL="457200" indent="-220663">
              <a:buFont typeface="Arial"/>
              <a:buChar char="•"/>
            </a:pPr>
            <a:r>
              <a:rPr lang="en-US" sz="1200" dirty="0" smtClean="0">
                <a:latin typeface="Arial"/>
                <a:cs typeface="Arial"/>
              </a:rPr>
              <a:t>Each thread has its own instruction address counter</a:t>
            </a:r>
          </a:p>
          <a:p>
            <a:pPr marL="457200" indent="-220663">
              <a:buFont typeface="Arial"/>
              <a:buChar char="•"/>
            </a:pPr>
            <a:r>
              <a:rPr lang="en-US" sz="1200" dirty="0" smtClean="0">
                <a:latin typeface="Arial"/>
                <a:cs typeface="Arial"/>
              </a:rPr>
              <a:t>Each thread has its own register state</a:t>
            </a:r>
          </a:p>
          <a:p>
            <a:pPr marL="457200" indent="-220663">
              <a:buFont typeface="Arial"/>
              <a:buChar char="•"/>
            </a:pPr>
            <a:r>
              <a:rPr lang="en-US" sz="1200" dirty="0" smtClean="0">
                <a:latin typeface="Arial"/>
                <a:cs typeface="Arial"/>
              </a:rPr>
              <a:t>Each thread can have an </a:t>
            </a:r>
            <a:r>
              <a:rPr lang="en-US" altLang="zh-CN" sz="1200" dirty="0" smtClean="0">
                <a:latin typeface="Arial"/>
                <a:cs typeface="Arial"/>
              </a:rPr>
              <a:t>i</a:t>
            </a:r>
            <a:r>
              <a:rPr lang="en-US" sz="1200" dirty="0" smtClean="0">
                <a:latin typeface="Arial"/>
                <a:cs typeface="Arial"/>
              </a:rPr>
              <a:t>ndependent execution path </a:t>
            </a:r>
            <a:r>
              <a:rPr lang="en-US" altLang="zh-CN" sz="1200" dirty="0" smtClean="0">
                <a:latin typeface="Arial"/>
                <a:cs typeface="Arial"/>
              </a:rPr>
              <a:t>(i.e.</a:t>
            </a:r>
            <a:r>
              <a:rPr lang="en-US" sz="1200" dirty="0" smtClean="0">
                <a:latin typeface="Arial"/>
                <a:cs typeface="Arial"/>
              </a:rPr>
              <a:t> carries out current instruction on its own data)</a:t>
            </a:r>
          </a:p>
          <a:p>
            <a:pPr marL="457200" indent="-220663">
              <a:buFont typeface="Arial"/>
              <a:buChar char="•"/>
            </a:pPr>
            <a:r>
              <a:rPr lang="en-US" sz="1200" dirty="0" smtClean="0">
                <a:latin typeface="Arial"/>
                <a:cs typeface="Arial"/>
              </a:rPr>
              <a:t>Instructions within a single thread are pipelined to leverage instruction-level parallelism</a:t>
            </a:r>
            <a:endParaRPr lang="en-US" sz="1200" dirty="0">
              <a:latin typeface="Arial"/>
              <a:cs typeface="Arial"/>
            </a:endParaRPr>
          </a:p>
        </p:txBody>
      </p:sp>
      <p:sp>
        <p:nvSpPr>
          <p:cNvPr id="4" name="Slide Number Placeholder 3"/>
          <p:cNvSpPr>
            <a:spLocks noGrp="1"/>
          </p:cNvSpPr>
          <p:nvPr>
            <p:ph type="sldNum" sz="quarter" idx="10"/>
          </p:nvPr>
        </p:nvSpPr>
        <p:spPr/>
        <p:txBody>
          <a:bodyPr/>
          <a:lstStyle/>
          <a:p>
            <a:fld id="{A95814CC-A504-954B-8B84-8657E058F969}" type="slidenum">
              <a:rPr lang="en-US" smtClean="0"/>
              <a:t>23</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5</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charset="2"/>
              <a:buChar char="§"/>
            </a:pPr>
            <a:r>
              <a:rPr lang="en-US" sz="1200" b="1" dirty="0" smtClean="0">
                <a:latin typeface="Arial"/>
                <a:cs typeface="Arial"/>
              </a:rPr>
              <a:t>A </a:t>
            </a:r>
            <a:r>
              <a:rPr lang="en-US" sz="1200" b="1" i="1" dirty="0" smtClean="0">
                <a:solidFill>
                  <a:srgbClr val="008000"/>
                </a:solidFill>
                <a:latin typeface="Arial"/>
                <a:cs typeface="Arial"/>
              </a:rPr>
              <a:t>thread</a:t>
            </a:r>
            <a:r>
              <a:rPr lang="en-US" sz="1200" b="1" dirty="0" smtClean="0">
                <a:latin typeface="Arial"/>
                <a:cs typeface="Arial"/>
              </a:rPr>
              <a:t> executes on </a:t>
            </a:r>
            <a:r>
              <a:rPr lang="en-US" sz="1200" b="1" dirty="0" smtClean="0">
                <a:solidFill>
                  <a:srgbClr val="008000"/>
                </a:solidFill>
                <a:latin typeface="Arial"/>
                <a:cs typeface="Arial"/>
              </a:rPr>
              <a:t>a CUDA </a:t>
            </a:r>
            <a:r>
              <a:rPr lang="en-US" sz="1200" b="1" i="1" dirty="0" smtClean="0">
                <a:solidFill>
                  <a:srgbClr val="008000"/>
                </a:solidFill>
                <a:latin typeface="Arial"/>
                <a:cs typeface="Arial"/>
              </a:rPr>
              <a:t>core</a:t>
            </a:r>
          </a:p>
          <a:p>
            <a:pPr marL="457200" indent="-220663">
              <a:buFont typeface="Arial"/>
              <a:buChar char="•"/>
            </a:pPr>
            <a:r>
              <a:rPr lang="en-US" sz="1200" dirty="0" smtClean="0">
                <a:latin typeface="Arial"/>
                <a:cs typeface="Arial"/>
              </a:rPr>
              <a:t>Each thread has its own instruction address counter</a:t>
            </a:r>
          </a:p>
          <a:p>
            <a:pPr marL="457200" indent="-220663">
              <a:buFont typeface="Arial"/>
              <a:buChar char="•"/>
            </a:pPr>
            <a:r>
              <a:rPr lang="en-US" sz="1200" dirty="0" smtClean="0">
                <a:latin typeface="Arial"/>
                <a:cs typeface="Arial"/>
              </a:rPr>
              <a:t>Each thread has its own register state</a:t>
            </a:r>
          </a:p>
          <a:p>
            <a:pPr marL="457200" indent="-220663">
              <a:buFont typeface="Arial"/>
              <a:buChar char="•"/>
            </a:pPr>
            <a:r>
              <a:rPr lang="en-US" sz="1200" dirty="0" smtClean="0">
                <a:latin typeface="Arial"/>
                <a:cs typeface="Arial"/>
              </a:rPr>
              <a:t>Each thread can have an </a:t>
            </a:r>
            <a:r>
              <a:rPr lang="en-US" altLang="zh-CN" sz="1200" dirty="0" smtClean="0">
                <a:latin typeface="Arial"/>
                <a:cs typeface="Arial"/>
              </a:rPr>
              <a:t>i</a:t>
            </a:r>
            <a:r>
              <a:rPr lang="en-US" sz="1200" dirty="0" smtClean="0">
                <a:latin typeface="Arial"/>
                <a:cs typeface="Arial"/>
              </a:rPr>
              <a:t>ndependent execution path </a:t>
            </a:r>
            <a:r>
              <a:rPr lang="en-US" altLang="zh-CN" sz="1200" dirty="0" smtClean="0">
                <a:latin typeface="Arial"/>
                <a:cs typeface="Arial"/>
              </a:rPr>
              <a:t>(i.e.</a:t>
            </a:r>
            <a:r>
              <a:rPr lang="en-US" sz="1200" dirty="0" smtClean="0">
                <a:latin typeface="Arial"/>
                <a:cs typeface="Arial"/>
              </a:rPr>
              <a:t> carries out current instruction on its own data)</a:t>
            </a:r>
          </a:p>
          <a:p>
            <a:pPr marL="457200" indent="-220663">
              <a:buFont typeface="Arial"/>
              <a:buChar char="•"/>
            </a:pPr>
            <a:r>
              <a:rPr lang="en-US" sz="1200" dirty="0" smtClean="0">
                <a:latin typeface="Arial"/>
                <a:cs typeface="Arial"/>
              </a:rPr>
              <a:t>Instructions within a single thread are pipelined to leverage instruction-level parallelism</a:t>
            </a:r>
            <a:endParaRPr lang="en-US" sz="1200" dirty="0">
              <a:latin typeface="Arial"/>
              <a:cs typeface="Arial"/>
            </a:endParaRPr>
          </a:p>
        </p:txBody>
      </p:sp>
      <p:sp>
        <p:nvSpPr>
          <p:cNvPr id="4" name="Slide Number Placeholder 3"/>
          <p:cNvSpPr>
            <a:spLocks noGrp="1"/>
          </p:cNvSpPr>
          <p:nvPr>
            <p:ph type="sldNum" sz="quarter" idx="10"/>
          </p:nvPr>
        </p:nvSpPr>
        <p:spPr/>
        <p:txBody>
          <a:bodyPr/>
          <a:lstStyle/>
          <a:p>
            <a:fld id="{A95814CC-A504-954B-8B84-8657E058F969}" type="slidenum">
              <a:rPr lang="en-US" smtClean="0"/>
              <a:t>24</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25</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26</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28</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29</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30</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31</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32</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35</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36</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6</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37</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38</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39</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40</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41</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42</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44</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45</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latin typeface="Arial"/>
                <a:cs typeface="Arial"/>
              </a:rPr>
              <a:t>//Define a 3D vector containing the dimensions of grid (x-axis, y-axis, and z-axis; </a:t>
            </a:r>
            <a:r>
              <a:rPr lang="en-US" i="1" dirty="0" err="1" smtClean="0">
                <a:solidFill>
                  <a:srgbClr val="FF0000"/>
                </a:solidFill>
                <a:latin typeface="Arial"/>
                <a:cs typeface="Arial"/>
              </a:rPr>
              <a:t>gridDim.z</a:t>
            </a:r>
            <a:r>
              <a:rPr lang="en-US" i="1" dirty="0" smtClean="0">
                <a:solidFill>
                  <a:srgbClr val="FF0000"/>
                </a:solidFill>
                <a:latin typeface="Arial"/>
                <a:cs typeface="Arial"/>
              </a:rPr>
              <a:t> is usually  not used; </a:t>
            </a:r>
            <a:r>
              <a:rPr lang="en-US" i="1" dirty="0" smtClean="0">
                <a:latin typeface="Arial"/>
                <a:cs typeface="Arial"/>
              </a:rPr>
              <a:t>a  constant that is set at kernel launch time; each dimension defaults to 1 if not set explicitly)</a:t>
            </a:r>
          </a:p>
          <a:p>
            <a:pPr>
              <a:spcAft>
                <a:spcPts val="600"/>
              </a:spcAft>
            </a:pPr>
            <a:r>
              <a:rPr lang="en-US" sz="1400" dirty="0" smtClean="0">
                <a:solidFill>
                  <a:srgbClr val="008000"/>
                </a:solidFill>
                <a:latin typeface="Arial"/>
                <a:cs typeface="Arial"/>
              </a:rPr>
              <a:t>dim3  </a:t>
            </a:r>
            <a:r>
              <a:rPr lang="en-US" sz="1400" dirty="0" err="1" smtClean="0">
                <a:solidFill>
                  <a:srgbClr val="008000"/>
                </a:solidFill>
                <a:latin typeface="Arial"/>
                <a:cs typeface="Arial"/>
              </a:rPr>
              <a:t>GridDim</a:t>
            </a:r>
            <a:r>
              <a:rPr lang="en-US" sz="1400" dirty="0" smtClean="0">
                <a:solidFill>
                  <a:srgbClr val="008000"/>
                </a:solidFill>
                <a:latin typeface="Arial"/>
                <a:cs typeface="Arial"/>
              </a:rPr>
              <a:t>(</a:t>
            </a:r>
            <a:r>
              <a:rPr lang="en-US" sz="1400" dirty="0" err="1" smtClean="0">
                <a:solidFill>
                  <a:srgbClr val="008000"/>
                </a:solidFill>
                <a:latin typeface="Arial"/>
                <a:cs typeface="Arial"/>
              </a:rPr>
              <a:t>gridDim.x</a:t>
            </a:r>
            <a:r>
              <a:rPr lang="en-US" sz="1400" dirty="0" smtClean="0">
                <a:solidFill>
                  <a:srgbClr val="008000"/>
                </a:solidFill>
                <a:latin typeface="Arial"/>
                <a:cs typeface="Arial"/>
              </a:rPr>
              <a:t>, </a:t>
            </a:r>
            <a:r>
              <a:rPr lang="en-US" sz="1400" dirty="0" err="1" smtClean="0">
                <a:solidFill>
                  <a:srgbClr val="008000"/>
                </a:solidFill>
                <a:latin typeface="Arial"/>
                <a:cs typeface="Arial"/>
              </a:rPr>
              <a:t>gridDim.y</a:t>
            </a:r>
            <a:r>
              <a:rPr lang="en-US" sz="1400" dirty="0" smtClean="0">
                <a:solidFill>
                  <a:srgbClr val="008000"/>
                </a:solidFill>
                <a:latin typeface="Arial"/>
                <a:cs typeface="Arial"/>
              </a:rPr>
              <a:t>, </a:t>
            </a:r>
            <a:r>
              <a:rPr lang="en-US" sz="1400" dirty="0" err="1" smtClean="0">
                <a:solidFill>
                  <a:srgbClr val="008000"/>
                </a:solidFill>
                <a:latin typeface="Arial"/>
                <a:cs typeface="Arial"/>
              </a:rPr>
              <a:t>gridDim.z</a:t>
            </a:r>
            <a:r>
              <a:rPr lang="en-US" sz="1400" dirty="0" smtClean="0">
                <a:solidFill>
                  <a:srgbClr val="008000"/>
                </a:solidFill>
                <a:latin typeface="Arial"/>
                <a:cs typeface="Arial"/>
              </a:rPr>
              <a:t>); </a:t>
            </a:r>
          </a:p>
          <a:p>
            <a:r>
              <a:rPr lang="en-US" i="1" dirty="0" smtClean="0">
                <a:latin typeface="Arial"/>
                <a:cs typeface="Arial"/>
              </a:rPr>
              <a:t>//Define a 3D vector containing the dimensions of thread block (x-axis, y-axis, and z-axis</a:t>
            </a:r>
            <a:r>
              <a:rPr lang="en-US" i="1" dirty="0" smtClean="0">
                <a:solidFill>
                  <a:srgbClr val="FF0000"/>
                </a:solidFill>
                <a:latin typeface="Arial"/>
                <a:cs typeface="Arial"/>
              </a:rPr>
              <a:t>; </a:t>
            </a:r>
            <a:r>
              <a:rPr lang="en-US" i="1" dirty="0" smtClean="0">
                <a:latin typeface="Arial"/>
                <a:cs typeface="Arial"/>
              </a:rPr>
              <a:t>a  constant that is set at kernel launch time; each dimension defaults to 1 if not set explicitly)</a:t>
            </a:r>
          </a:p>
          <a:p>
            <a:r>
              <a:rPr lang="en-US" sz="1400" dirty="0" smtClean="0">
                <a:solidFill>
                  <a:srgbClr val="008000"/>
                </a:solidFill>
                <a:latin typeface="Arial"/>
                <a:cs typeface="Arial"/>
              </a:rPr>
              <a:t>dim3  </a:t>
            </a:r>
            <a:r>
              <a:rPr lang="en-US" sz="1400" dirty="0" err="1" smtClean="0">
                <a:solidFill>
                  <a:srgbClr val="008000"/>
                </a:solidFill>
                <a:latin typeface="Arial"/>
                <a:cs typeface="Arial"/>
              </a:rPr>
              <a:t>BlockDim</a:t>
            </a:r>
            <a:r>
              <a:rPr lang="en-US" sz="1400" dirty="0" smtClean="0">
                <a:solidFill>
                  <a:srgbClr val="008000"/>
                </a:solidFill>
                <a:latin typeface="Arial"/>
                <a:cs typeface="Arial"/>
              </a:rPr>
              <a:t> (</a:t>
            </a:r>
            <a:r>
              <a:rPr lang="en-US" sz="1400" dirty="0" err="1" smtClean="0">
                <a:solidFill>
                  <a:srgbClr val="008000"/>
                </a:solidFill>
                <a:latin typeface="Arial"/>
                <a:cs typeface="Arial"/>
              </a:rPr>
              <a:t>BlockDim.x</a:t>
            </a:r>
            <a:r>
              <a:rPr lang="en-US" sz="1400" dirty="0" smtClean="0">
                <a:solidFill>
                  <a:srgbClr val="008000"/>
                </a:solidFill>
                <a:latin typeface="Arial"/>
                <a:cs typeface="Arial"/>
              </a:rPr>
              <a:t>, </a:t>
            </a:r>
            <a:r>
              <a:rPr lang="en-US" sz="1400" dirty="0" err="1" smtClean="0">
                <a:solidFill>
                  <a:srgbClr val="008000"/>
                </a:solidFill>
                <a:latin typeface="Arial"/>
                <a:cs typeface="Arial"/>
              </a:rPr>
              <a:t>BlockDim.y</a:t>
            </a:r>
            <a:r>
              <a:rPr lang="en-US" sz="1400" dirty="0" smtClean="0">
                <a:solidFill>
                  <a:srgbClr val="008000"/>
                </a:solidFill>
                <a:latin typeface="Arial"/>
                <a:cs typeface="Arial"/>
              </a:rPr>
              <a:t>, </a:t>
            </a:r>
            <a:r>
              <a:rPr lang="en-US" sz="1400" dirty="0" err="1" smtClean="0">
                <a:solidFill>
                  <a:srgbClr val="008000"/>
                </a:solidFill>
                <a:latin typeface="Arial"/>
                <a:cs typeface="Arial"/>
              </a:rPr>
              <a:t>BlockDim.z</a:t>
            </a:r>
            <a:r>
              <a:rPr lang="en-US" sz="1400" dirty="0" smtClean="0">
                <a:solidFill>
                  <a:srgbClr val="008000"/>
                </a:solidFill>
                <a:latin typeface="Arial"/>
                <a:cs typeface="Arial"/>
              </a:rPr>
              <a:t>); </a:t>
            </a:r>
          </a:p>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46</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47</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7</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48</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49</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50</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51</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52</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53</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54</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55</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56</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57</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8</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58</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59</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60</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61</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63</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64</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65</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66</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67</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68</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9</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69</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70</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71</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72</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73</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74</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75</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81</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82</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84</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10</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86</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87</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88</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89</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91</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92</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93</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94</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95</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96</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11</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97</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8925" indent="-288925">
              <a:buFont typeface="Wingdings" charset="2"/>
              <a:buChar char="§"/>
            </a:pPr>
            <a:r>
              <a:rPr lang="en-US" sz="1200" b="1" dirty="0" smtClean="0"/>
              <a:t>Global Thread Identification</a:t>
            </a:r>
          </a:p>
          <a:p>
            <a:pPr marL="404813" indent="-227013">
              <a:buFont typeface="Arial"/>
              <a:buChar char="•"/>
            </a:pPr>
            <a:r>
              <a:rPr lang="en-US" sz="1200" dirty="0" smtClean="0"/>
              <a:t>Gives a unique ID to each one of the threads thereby being linearized</a:t>
            </a:r>
          </a:p>
          <a:p>
            <a:pPr marL="404813" indent="-227013">
              <a:buFont typeface="Arial"/>
              <a:buChar char="•"/>
            </a:pPr>
            <a:r>
              <a:rPr lang="en-US" sz="1200" dirty="0" smtClean="0"/>
              <a:t>Simplifies memory addressing for processing multidimensional data (e.g. Image processing; Solving PDEs on volumes)</a:t>
            </a:r>
          </a:p>
          <a:p>
            <a:pPr marL="404813" indent="-227013">
              <a:buFont typeface="Arial"/>
              <a:buChar char="•"/>
            </a:pPr>
            <a:r>
              <a:rPr lang="en-US" sz="1200" dirty="0" smtClean="0"/>
              <a:t>Determined </a:t>
            </a:r>
          </a:p>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99</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8925" indent="-288925">
              <a:buFont typeface="Wingdings" charset="2"/>
              <a:buChar char="§"/>
            </a:pPr>
            <a:r>
              <a:rPr lang="en-US" sz="1200" b="1" dirty="0" smtClean="0"/>
              <a:t>Global Thread Identification</a:t>
            </a:r>
          </a:p>
          <a:p>
            <a:pPr marL="404813" indent="-227013">
              <a:buFont typeface="Arial"/>
              <a:buChar char="•"/>
            </a:pPr>
            <a:r>
              <a:rPr lang="en-US" sz="1200" dirty="0" smtClean="0"/>
              <a:t>Gives a unique ID to each one of the threads thereby being linearized</a:t>
            </a:r>
          </a:p>
          <a:p>
            <a:pPr marL="404813" indent="-227013">
              <a:buFont typeface="Arial"/>
              <a:buChar char="•"/>
            </a:pPr>
            <a:r>
              <a:rPr lang="en-US" sz="1200" dirty="0" smtClean="0"/>
              <a:t>Simplifies memory addressing for processing multidimensional data (e.g. Image processing; Solving PDEs on volumes)</a:t>
            </a:r>
          </a:p>
          <a:p>
            <a:pPr marL="404813" indent="-227013">
              <a:buFont typeface="Arial"/>
              <a:buChar char="•"/>
            </a:pPr>
            <a:r>
              <a:rPr lang="en-US" sz="1200" dirty="0" smtClean="0"/>
              <a:t>Determined </a:t>
            </a:r>
          </a:p>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100</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8925" indent="-288925">
              <a:buFont typeface="Wingdings" charset="2"/>
              <a:buChar char="§"/>
            </a:pPr>
            <a:r>
              <a:rPr lang="en-US" sz="1200" b="1" dirty="0" smtClean="0"/>
              <a:t>Global Thread Identification</a:t>
            </a:r>
          </a:p>
          <a:p>
            <a:pPr marL="404813" indent="-227013">
              <a:buFont typeface="Arial"/>
              <a:buChar char="•"/>
            </a:pPr>
            <a:r>
              <a:rPr lang="en-US" sz="1200" dirty="0" smtClean="0"/>
              <a:t>Gives a unique ID to each one of the threads thereby being linearized</a:t>
            </a:r>
          </a:p>
          <a:p>
            <a:pPr marL="404813" indent="-227013">
              <a:buFont typeface="Arial"/>
              <a:buChar char="•"/>
            </a:pPr>
            <a:r>
              <a:rPr lang="en-US" sz="1200" dirty="0" smtClean="0"/>
              <a:t>Simplifies memory addressing for processing multidimensional data (e.g. Image processing; Solving PDEs on volumes)</a:t>
            </a:r>
          </a:p>
          <a:p>
            <a:pPr marL="404813" indent="-227013">
              <a:buFont typeface="Arial"/>
              <a:buChar char="•"/>
            </a:pPr>
            <a:r>
              <a:rPr lang="en-US" sz="1200" dirty="0" smtClean="0"/>
              <a:t>Determined </a:t>
            </a:r>
          </a:p>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101</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8925" indent="-288925">
              <a:buFont typeface="Wingdings" charset="2"/>
              <a:buChar char="§"/>
            </a:pPr>
            <a:r>
              <a:rPr lang="en-US" sz="1200" b="1" dirty="0" smtClean="0"/>
              <a:t>Global Thread Identification</a:t>
            </a:r>
          </a:p>
          <a:p>
            <a:pPr marL="404813" indent="-227013">
              <a:buFont typeface="Arial"/>
              <a:buChar char="•"/>
            </a:pPr>
            <a:r>
              <a:rPr lang="en-US" sz="1200" dirty="0" smtClean="0"/>
              <a:t>Gives a unique ID to each one of the threads thereby being linearized</a:t>
            </a:r>
          </a:p>
          <a:p>
            <a:pPr marL="404813" indent="-227013">
              <a:buFont typeface="Arial"/>
              <a:buChar char="•"/>
            </a:pPr>
            <a:r>
              <a:rPr lang="en-US" sz="1200" dirty="0" smtClean="0"/>
              <a:t>Simplifies memory addressing for processing multidimensional data (e.g. Image processing; Solving PDEs on volumes)</a:t>
            </a:r>
          </a:p>
          <a:p>
            <a:pPr marL="404813" indent="-227013">
              <a:buFont typeface="Arial"/>
              <a:buChar char="•"/>
            </a:pPr>
            <a:r>
              <a:rPr lang="en-US" sz="1200" dirty="0" smtClean="0"/>
              <a:t>Determined </a:t>
            </a:r>
          </a:p>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102</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8925" indent="-288925">
              <a:buFont typeface="Wingdings" charset="2"/>
              <a:buChar char="§"/>
            </a:pPr>
            <a:r>
              <a:rPr lang="en-US" sz="1200" b="1" dirty="0" smtClean="0"/>
              <a:t>Global Thread Identification</a:t>
            </a:r>
          </a:p>
          <a:p>
            <a:pPr marL="404813" indent="-227013">
              <a:buFont typeface="Arial"/>
              <a:buChar char="•"/>
            </a:pPr>
            <a:r>
              <a:rPr lang="en-US" sz="1200" dirty="0" smtClean="0"/>
              <a:t>Gives a unique ID to each one of the threads thereby being linearized</a:t>
            </a:r>
          </a:p>
          <a:p>
            <a:pPr marL="404813" indent="-227013">
              <a:buFont typeface="Arial"/>
              <a:buChar char="•"/>
            </a:pPr>
            <a:r>
              <a:rPr lang="en-US" sz="1200" dirty="0" smtClean="0"/>
              <a:t>Simplifies memory addressing for processing multidimensional data (e.g. Image processing; Solving PDEs on volumes)</a:t>
            </a:r>
          </a:p>
          <a:p>
            <a:pPr marL="404813" indent="-227013">
              <a:buFont typeface="Arial"/>
              <a:buChar char="•"/>
            </a:pPr>
            <a:r>
              <a:rPr lang="en-US" sz="1200" dirty="0" smtClean="0"/>
              <a:t>Determined </a:t>
            </a:r>
          </a:p>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103</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8925" indent="-288925">
              <a:buFont typeface="Wingdings" charset="2"/>
              <a:buChar char="§"/>
            </a:pPr>
            <a:r>
              <a:rPr lang="en-US" sz="1200" b="1" dirty="0" smtClean="0"/>
              <a:t>Global Thread Identification</a:t>
            </a:r>
          </a:p>
          <a:p>
            <a:pPr marL="404813" indent="-227013">
              <a:buFont typeface="Arial"/>
              <a:buChar char="•"/>
            </a:pPr>
            <a:r>
              <a:rPr lang="en-US" sz="1200" dirty="0" smtClean="0"/>
              <a:t>Gives a unique ID to each one of the threads thereby being linearized</a:t>
            </a:r>
          </a:p>
          <a:p>
            <a:pPr marL="404813" indent="-227013">
              <a:buFont typeface="Arial"/>
              <a:buChar char="•"/>
            </a:pPr>
            <a:r>
              <a:rPr lang="en-US" sz="1200" dirty="0" smtClean="0"/>
              <a:t>Simplifies memory addressing for processing multidimensional data (e.g. Image processing; Solving PDEs on volumes)</a:t>
            </a:r>
          </a:p>
          <a:p>
            <a:pPr marL="404813" indent="-227013">
              <a:buFont typeface="Arial"/>
              <a:buChar char="•"/>
            </a:pPr>
            <a:r>
              <a:rPr lang="en-US" sz="1200" dirty="0" smtClean="0"/>
              <a:t>Determined </a:t>
            </a:r>
          </a:p>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104</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8925" indent="-288925">
              <a:buFont typeface="Wingdings" charset="2"/>
              <a:buChar char="§"/>
            </a:pPr>
            <a:r>
              <a:rPr lang="en-US" sz="1200" b="1" dirty="0" smtClean="0"/>
              <a:t>Global Thread Identification</a:t>
            </a:r>
          </a:p>
          <a:p>
            <a:pPr marL="404813" indent="-227013">
              <a:buFont typeface="Arial"/>
              <a:buChar char="•"/>
            </a:pPr>
            <a:r>
              <a:rPr lang="en-US" sz="1200" dirty="0" smtClean="0"/>
              <a:t>Gives a unique ID to each one of the threads thereby being linearized</a:t>
            </a:r>
          </a:p>
          <a:p>
            <a:pPr marL="404813" indent="-227013">
              <a:buFont typeface="Arial"/>
              <a:buChar char="•"/>
            </a:pPr>
            <a:r>
              <a:rPr lang="en-US" sz="1200" dirty="0" smtClean="0"/>
              <a:t>Simplifies memory addressing for processing multidimensional data (e.g. Image processing; Solving PDEs on volumes)</a:t>
            </a:r>
          </a:p>
          <a:p>
            <a:pPr marL="404813" indent="-227013">
              <a:buFont typeface="Arial"/>
              <a:buChar char="•"/>
            </a:pPr>
            <a:r>
              <a:rPr lang="en-US" sz="1200" dirty="0" smtClean="0"/>
              <a:t>Determined </a:t>
            </a:r>
          </a:p>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105</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8925" indent="-288925">
              <a:buFont typeface="Wingdings" charset="2"/>
              <a:buChar char="§"/>
            </a:pPr>
            <a:r>
              <a:rPr lang="en-US" sz="1200" b="1" dirty="0" smtClean="0"/>
              <a:t>Global Thread Identification</a:t>
            </a:r>
          </a:p>
          <a:p>
            <a:pPr marL="404813" indent="-227013">
              <a:buFont typeface="Arial"/>
              <a:buChar char="•"/>
            </a:pPr>
            <a:r>
              <a:rPr lang="en-US" sz="1200" dirty="0" smtClean="0"/>
              <a:t>Gives a unique ID to each one of the threads thereby being linearized</a:t>
            </a:r>
          </a:p>
          <a:p>
            <a:pPr marL="404813" indent="-227013">
              <a:buFont typeface="Arial"/>
              <a:buChar char="•"/>
            </a:pPr>
            <a:r>
              <a:rPr lang="en-US" sz="1200" dirty="0" smtClean="0"/>
              <a:t>Simplifies memory addressing for processing multidimensional data (e.g. Image processing; Solving PDEs on volumes)</a:t>
            </a:r>
          </a:p>
          <a:p>
            <a:pPr marL="404813" indent="-227013">
              <a:buFont typeface="Arial"/>
              <a:buChar char="•"/>
            </a:pPr>
            <a:r>
              <a:rPr lang="en-US" sz="1200" dirty="0" smtClean="0"/>
              <a:t>Determined </a:t>
            </a:r>
          </a:p>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106</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108</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5814CC-A504-954B-8B84-8657E058F969}" type="slidenum">
              <a:rPr lang="en-US" smtClean="0"/>
              <a:t>12</a:t>
            </a:fld>
            <a:endParaRPr lang="en-US"/>
          </a:p>
        </p:txBody>
      </p:sp>
    </p:spTree>
    <p:extLst>
      <p:ext uri="{BB962C8B-B14F-4D97-AF65-F5344CB8AC3E}">
        <p14:creationId xmlns:p14="http://schemas.microsoft.com/office/powerpoint/2010/main" val="6696932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109</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110</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111</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112</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113</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114</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115</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116</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117</a:t>
            </a:fld>
            <a:endParaRPr lang="en-US"/>
          </a:p>
        </p:txBody>
      </p:sp>
    </p:spTree>
    <p:extLst>
      <p:ext uri="{BB962C8B-B14F-4D97-AF65-F5344CB8AC3E}">
        <p14:creationId xmlns:p14="http://schemas.microsoft.com/office/powerpoint/2010/main" val="7710235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B5F65-7C2B-0B4A-99F1-08BEABB945E3}" type="slidenum">
              <a:rPr lang="en-US" smtClean="0"/>
              <a:t>118</a:t>
            </a:fld>
            <a:endParaRPr lang="en-US"/>
          </a:p>
        </p:txBody>
      </p:sp>
    </p:spTree>
    <p:extLst>
      <p:ext uri="{BB962C8B-B14F-4D97-AF65-F5344CB8AC3E}">
        <p14:creationId xmlns:p14="http://schemas.microsoft.com/office/powerpoint/2010/main" val="771023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E59C3BE-3E47-0645-BA20-390196FBAFBB}" type="datetimeFigureOut">
              <a:rPr lang="en-US" smtClean="0"/>
              <a:t>11/21/19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EBF65E5-F9B1-5844-884D-FC01F86EA460}" type="slidenum">
              <a:rPr lang="en-US" smtClean="0"/>
              <a:t>‹#›</a:t>
            </a:fld>
            <a:endParaRPr lang="en-US"/>
          </a:p>
        </p:txBody>
      </p:sp>
    </p:spTree>
    <p:extLst>
      <p:ext uri="{BB962C8B-B14F-4D97-AF65-F5344CB8AC3E}">
        <p14:creationId xmlns:p14="http://schemas.microsoft.com/office/powerpoint/2010/main" val="2780874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E59C3BE-3E47-0645-BA20-390196FBAFBB}" type="datetimeFigureOut">
              <a:rPr lang="en-US" smtClean="0"/>
              <a:t>11/21/19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EBF65E5-F9B1-5844-884D-FC01F86EA460}" type="slidenum">
              <a:rPr lang="en-US" smtClean="0"/>
              <a:t>‹#›</a:t>
            </a:fld>
            <a:endParaRPr lang="en-US"/>
          </a:p>
        </p:txBody>
      </p:sp>
    </p:spTree>
    <p:extLst>
      <p:ext uri="{BB962C8B-B14F-4D97-AF65-F5344CB8AC3E}">
        <p14:creationId xmlns:p14="http://schemas.microsoft.com/office/powerpoint/2010/main" val="1819380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E59C3BE-3E47-0645-BA20-390196FBAFBB}" type="datetimeFigureOut">
              <a:rPr lang="en-US" smtClean="0"/>
              <a:t>11/21/19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EBF65E5-F9B1-5844-884D-FC01F86EA460}" type="slidenum">
              <a:rPr lang="en-US" smtClean="0"/>
              <a:t>‹#›</a:t>
            </a:fld>
            <a:endParaRPr lang="en-US"/>
          </a:p>
        </p:txBody>
      </p:sp>
    </p:spTree>
    <p:extLst>
      <p:ext uri="{BB962C8B-B14F-4D97-AF65-F5344CB8AC3E}">
        <p14:creationId xmlns:p14="http://schemas.microsoft.com/office/powerpoint/2010/main" val="951617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E59C3BE-3E47-0645-BA20-390196FBAFBB}" type="datetimeFigureOut">
              <a:rPr lang="en-US" smtClean="0"/>
              <a:t>11/21/19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EBF65E5-F9B1-5844-884D-FC01F86EA460}" type="slidenum">
              <a:rPr lang="en-US" smtClean="0"/>
              <a:t>‹#›</a:t>
            </a:fld>
            <a:endParaRPr lang="en-US"/>
          </a:p>
        </p:txBody>
      </p:sp>
    </p:spTree>
    <p:extLst>
      <p:ext uri="{BB962C8B-B14F-4D97-AF65-F5344CB8AC3E}">
        <p14:creationId xmlns:p14="http://schemas.microsoft.com/office/powerpoint/2010/main" val="1195459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E59C3BE-3E47-0645-BA20-390196FBAFBB}" type="datetimeFigureOut">
              <a:rPr lang="en-US" smtClean="0"/>
              <a:t>11/21/19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EBF65E5-F9B1-5844-884D-FC01F86EA460}" type="slidenum">
              <a:rPr lang="en-US" smtClean="0"/>
              <a:t>‹#›</a:t>
            </a:fld>
            <a:endParaRPr lang="en-US"/>
          </a:p>
        </p:txBody>
      </p:sp>
    </p:spTree>
    <p:extLst>
      <p:ext uri="{BB962C8B-B14F-4D97-AF65-F5344CB8AC3E}">
        <p14:creationId xmlns:p14="http://schemas.microsoft.com/office/powerpoint/2010/main" val="2011373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E59C3BE-3E47-0645-BA20-390196FBAFBB}" type="datetimeFigureOut">
              <a:rPr lang="en-US" smtClean="0"/>
              <a:t>11/21/19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EBF65E5-F9B1-5844-884D-FC01F86EA460}" type="slidenum">
              <a:rPr lang="en-US" smtClean="0"/>
              <a:t>‹#›</a:t>
            </a:fld>
            <a:endParaRPr lang="en-US"/>
          </a:p>
        </p:txBody>
      </p:sp>
    </p:spTree>
    <p:extLst>
      <p:ext uri="{BB962C8B-B14F-4D97-AF65-F5344CB8AC3E}">
        <p14:creationId xmlns:p14="http://schemas.microsoft.com/office/powerpoint/2010/main" val="1637546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FE59C3BE-3E47-0645-BA20-390196FBAFBB}" type="datetimeFigureOut">
              <a:rPr lang="en-US" smtClean="0"/>
              <a:t>11/21/19</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EEBF65E5-F9B1-5844-884D-FC01F86EA460}" type="slidenum">
              <a:rPr lang="en-US" smtClean="0"/>
              <a:t>‹#›</a:t>
            </a:fld>
            <a:endParaRPr lang="en-US"/>
          </a:p>
        </p:txBody>
      </p:sp>
    </p:spTree>
    <p:extLst>
      <p:ext uri="{BB962C8B-B14F-4D97-AF65-F5344CB8AC3E}">
        <p14:creationId xmlns:p14="http://schemas.microsoft.com/office/powerpoint/2010/main" val="1250821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FE59C3BE-3E47-0645-BA20-390196FBAFBB}" type="datetimeFigureOut">
              <a:rPr lang="en-US" smtClean="0"/>
              <a:t>11/21/19</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EEBF65E5-F9B1-5844-884D-FC01F86EA460}" type="slidenum">
              <a:rPr lang="en-US" smtClean="0"/>
              <a:t>‹#›</a:t>
            </a:fld>
            <a:endParaRPr lang="en-US"/>
          </a:p>
        </p:txBody>
      </p:sp>
    </p:spTree>
    <p:extLst>
      <p:ext uri="{BB962C8B-B14F-4D97-AF65-F5344CB8AC3E}">
        <p14:creationId xmlns:p14="http://schemas.microsoft.com/office/powerpoint/2010/main" val="1302400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FE59C3BE-3E47-0645-BA20-390196FBAFBB}" type="datetimeFigureOut">
              <a:rPr lang="en-US" smtClean="0"/>
              <a:t>11/21/19</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EEBF65E5-F9B1-5844-884D-FC01F86EA460}" type="slidenum">
              <a:rPr lang="en-US" smtClean="0"/>
              <a:t>‹#›</a:t>
            </a:fld>
            <a:endParaRPr lang="en-US"/>
          </a:p>
        </p:txBody>
      </p:sp>
    </p:spTree>
    <p:extLst>
      <p:ext uri="{BB962C8B-B14F-4D97-AF65-F5344CB8AC3E}">
        <p14:creationId xmlns:p14="http://schemas.microsoft.com/office/powerpoint/2010/main" val="315502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E59C3BE-3E47-0645-BA20-390196FBAFBB}" type="datetimeFigureOut">
              <a:rPr lang="en-US" smtClean="0"/>
              <a:t>11/21/19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EBF65E5-F9B1-5844-884D-FC01F86EA460}" type="slidenum">
              <a:rPr lang="en-US" smtClean="0"/>
              <a:t>‹#›</a:t>
            </a:fld>
            <a:endParaRPr lang="en-US"/>
          </a:p>
        </p:txBody>
      </p:sp>
    </p:spTree>
    <p:extLst>
      <p:ext uri="{BB962C8B-B14F-4D97-AF65-F5344CB8AC3E}">
        <p14:creationId xmlns:p14="http://schemas.microsoft.com/office/powerpoint/2010/main" val="3731589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E59C3BE-3E47-0645-BA20-390196FBAFBB}" type="datetimeFigureOut">
              <a:rPr lang="en-US" smtClean="0"/>
              <a:t>11/21/19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EBF65E5-F9B1-5844-884D-FC01F86EA460}" type="slidenum">
              <a:rPr lang="en-US" smtClean="0"/>
              <a:t>‹#›</a:t>
            </a:fld>
            <a:endParaRPr lang="en-US"/>
          </a:p>
        </p:txBody>
      </p:sp>
    </p:spTree>
    <p:extLst>
      <p:ext uri="{BB962C8B-B14F-4D97-AF65-F5344CB8AC3E}">
        <p14:creationId xmlns:p14="http://schemas.microsoft.com/office/powerpoint/2010/main" val="17619059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7"/>
          <p:cNvGrpSpPr>
            <a:grpSpLocks/>
          </p:cNvGrpSpPr>
          <p:nvPr userDrawn="1"/>
        </p:nvGrpSpPr>
        <p:grpSpPr bwMode="auto">
          <a:xfrm>
            <a:off x="0" y="-188083"/>
            <a:ext cx="9144000" cy="981075"/>
            <a:chOff x="0" y="0"/>
            <a:chExt cx="5760" cy="618"/>
          </a:xfrm>
        </p:grpSpPr>
        <p:sp>
          <p:nvSpPr>
            <p:cNvPr id="8" name="Rectangle 8"/>
            <p:cNvSpPr>
              <a:spLocks noChangeArrowheads="1"/>
            </p:cNvSpPr>
            <p:nvPr/>
          </p:nvSpPr>
          <p:spPr bwMode="auto">
            <a:xfrm>
              <a:off x="624" y="0"/>
              <a:ext cx="4512" cy="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tIns="47625" bIns="47625" anchor="ctr"/>
            <a:lstStyle/>
            <a:p>
              <a:pPr algn="ctr" defTabSz="960438">
                <a:lnSpc>
                  <a:spcPct val="80000"/>
                </a:lnSpc>
              </a:pPr>
              <a:endParaRPr lang="en-US" sz="3600" b="1">
                <a:solidFill>
                  <a:srgbClr val="0D2B88"/>
                </a:solidFill>
              </a:endParaRPr>
            </a:p>
          </p:txBody>
        </p:sp>
        <p:sp>
          <p:nvSpPr>
            <p:cNvPr id="9" name="Rectangle 9"/>
            <p:cNvSpPr>
              <a:spLocks noChangeArrowheads="1"/>
            </p:cNvSpPr>
            <p:nvPr/>
          </p:nvSpPr>
          <p:spPr bwMode="auto">
            <a:xfrm>
              <a:off x="0" y="556"/>
              <a:ext cx="5760" cy="58"/>
            </a:xfrm>
            <a:prstGeom prst="rect">
              <a:avLst/>
            </a:prstGeom>
            <a:gradFill rotWithShape="0">
              <a:gsLst>
                <a:gs pos="0">
                  <a:srgbClr val="FED910"/>
                </a:gs>
                <a:gs pos="100000">
                  <a:srgbClr val="0D2B88"/>
                </a:gs>
              </a:gsLst>
              <a:path path="rect">
                <a:fillToRect l="100000" b="10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algn="ctr">
                <a:spcBef>
                  <a:spcPct val="20000"/>
                </a:spcBef>
              </a:pPr>
              <a:endParaRPr lang="de-DE" sz="2000" b="1">
                <a:solidFill>
                  <a:srgbClr val="000000"/>
                </a:solidFill>
              </a:endParaRPr>
            </a:p>
          </p:txBody>
        </p:sp>
      </p:grpSp>
      <p:cxnSp>
        <p:nvCxnSpPr>
          <p:cNvPr id="10" name="Straight Connector 9"/>
          <p:cNvCxnSpPr/>
          <p:nvPr userDrawn="1"/>
        </p:nvCxnSpPr>
        <p:spPr>
          <a:xfrm>
            <a:off x="10159" y="6434118"/>
            <a:ext cx="91440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34"/>
          <p:cNvSpPr>
            <a:spLocks noChangeArrowheads="1"/>
          </p:cNvSpPr>
          <p:nvPr userDrawn="1"/>
        </p:nvSpPr>
        <p:spPr bwMode="auto">
          <a:xfrm>
            <a:off x="7389097" y="6444611"/>
            <a:ext cx="1900526" cy="369332"/>
          </a:xfrm>
          <a:prstGeom prst="rect">
            <a:avLst/>
          </a:prstGeom>
          <a:noFill/>
          <a:ln w="9525">
            <a:noFill/>
            <a:miter lim="800000"/>
            <a:headEnd/>
            <a:tailEnd/>
          </a:ln>
          <a:effectLst/>
        </p:spPr>
        <p:txBody>
          <a:bodyPr wrap="square">
            <a:spAutoFit/>
          </a:bodyPr>
          <a:lstStyle/>
          <a:p>
            <a:r>
              <a:rPr lang="en-US" b="1" dirty="0" smtClean="0">
                <a:solidFill>
                  <a:srgbClr val="0000FF"/>
                </a:solidFill>
                <a:latin typeface="Times New Roman" pitchFamily="18" charset="0"/>
              </a:rPr>
              <a:t>GPU Computing</a:t>
            </a:r>
            <a:endParaRPr lang="en-US" b="1" dirty="0">
              <a:solidFill>
                <a:srgbClr val="0000FF"/>
              </a:solidFill>
              <a:latin typeface="Times New Roman" pitchFamily="18" charset="0"/>
            </a:endParaRPr>
          </a:p>
        </p:txBody>
      </p:sp>
      <p:grpSp>
        <p:nvGrpSpPr>
          <p:cNvPr id="13" name="Group 12"/>
          <p:cNvGrpSpPr/>
          <p:nvPr userDrawn="1"/>
        </p:nvGrpSpPr>
        <p:grpSpPr>
          <a:xfrm>
            <a:off x="0" y="-123459"/>
            <a:ext cx="9245600" cy="400110"/>
            <a:chOff x="0" y="-123459"/>
            <a:chExt cx="9245600" cy="400110"/>
          </a:xfrm>
        </p:grpSpPr>
        <p:sp>
          <p:nvSpPr>
            <p:cNvPr id="14" name="Rectangle 13"/>
            <p:cNvSpPr/>
            <p:nvPr/>
          </p:nvSpPr>
          <p:spPr>
            <a:xfrm>
              <a:off x="0" y="1"/>
              <a:ext cx="9144000" cy="228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563" y="-123459"/>
              <a:ext cx="9239037" cy="400110"/>
            </a:xfrm>
            <a:prstGeom prst="rect">
              <a:avLst/>
            </a:prstGeom>
          </p:spPr>
          <p:txBody>
            <a:bodyPr wrap="square">
              <a:spAutoFit/>
            </a:bodyPr>
            <a:lstStyle/>
            <a:p>
              <a:r>
                <a:rPr lang="en-US" sz="2000" dirty="0" smtClean="0">
                  <a:solidFill>
                    <a:schemeClr val="bg1"/>
                  </a:solidFill>
                </a:rPr>
                <a:t>GPU overview</a:t>
              </a:r>
              <a:r>
                <a:rPr lang="en-US" sz="2000" baseline="0" dirty="0" smtClean="0">
                  <a:solidFill>
                    <a:schemeClr val="bg1"/>
                  </a:solidFill>
                </a:rPr>
                <a:t>          &gt;&gt;</a:t>
              </a:r>
              <a:r>
                <a:rPr lang="en-US" sz="2000" dirty="0" smtClean="0">
                  <a:solidFill>
                    <a:schemeClr val="bg1"/>
                  </a:solidFill>
                </a:rPr>
                <a:t>&gt;&gt;programming basics          &gt;&gt;&gt;&gt;Performance          &gt;&gt;&gt;&gt;libraries</a:t>
              </a:r>
              <a:endParaRPr lang="en-US" sz="2000" dirty="0">
                <a:solidFill>
                  <a:schemeClr val="bg1"/>
                </a:solidFill>
              </a:endParaRPr>
            </a:p>
          </p:txBody>
        </p:sp>
      </p:grpSp>
      <p:sp>
        <p:nvSpPr>
          <p:cNvPr id="16" name="Slide Number Placeholder 5"/>
          <p:cNvSpPr>
            <a:spLocks noGrp="1"/>
          </p:cNvSpPr>
          <p:nvPr>
            <p:ph type="sldNum" sz="quarter" idx="4"/>
          </p:nvPr>
        </p:nvSpPr>
        <p:spPr>
          <a:xfrm>
            <a:off x="8760860" y="6469501"/>
            <a:ext cx="367899" cy="365125"/>
          </a:xfrm>
          <a:prstGeom prst="rect">
            <a:avLst/>
          </a:prstGeom>
        </p:spPr>
        <p:txBody>
          <a:bodyPr vert="horz" lIns="91440" tIns="45720" rIns="91440" bIns="45720" rtlCol="0" anchor="ctr"/>
          <a:lstStyle>
            <a:lvl1pPr algn="r">
              <a:defRPr sz="1800" b="1">
                <a:solidFill>
                  <a:schemeClr val="tx1"/>
                </a:solidFill>
                <a:latin typeface="Times New Roman" pitchFamily="18" charset="0"/>
                <a:cs typeface="Times New Roman" pitchFamily="18" charset="0"/>
              </a:defRPr>
            </a:lvl1pPr>
          </a:lstStyle>
          <a:p>
            <a:r>
              <a:rPr lang="en-US" dirty="0" smtClean="0"/>
              <a:t>1</a:t>
            </a:r>
            <a:endParaRPr lang="en-US" dirty="0"/>
          </a:p>
        </p:txBody>
      </p:sp>
    </p:spTree>
    <p:extLst>
      <p:ext uri="{BB962C8B-B14F-4D97-AF65-F5344CB8AC3E}">
        <p14:creationId xmlns:p14="http://schemas.microsoft.com/office/powerpoint/2010/main" val="429634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05.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06.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82.png"/></Relationships>
</file>

<file path=ppt/slides/_rels/slide109.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8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89.png"/></Relationships>
</file>

<file path=ppt/slides/_rels/slide116.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8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8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8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8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8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8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8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8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8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8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8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94.png"/></Relationships>
</file>

<file path=ppt/slides/_rels/slide129.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9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hyperlink" Target="https://developer.nvidia.com/cuda-downloads" TargetMode="External"/><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5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57.png"/></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5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67.png"/></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94.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7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 Id="rId3" Type="http://schemas.openxmlformats.org/officeDocument/2006/relationships/image" Target="../media/image7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4"/>
          <p:cNvSpPr>
            <a:spLocks noChangeArrowheads="1"/>
          </p:cNvSpPr>
          <p:nvPr/>
        </p:nvSpPr>
        <p:spPr bwMode="auto">
          <a:xfrm>
            <a:off x="228600" y="261610"/>
            <a:ext cx="8610600" cy="523220"/>
          </a:xfrm>
          <a:prstGeom prst="rect">
            <a:avLst/>
          </a:prstGeom>
          <a:noFill/>
          <a:ln w="9525">
            <a:noFill/>
            <a:miter lim="800000"/>
            <a:headEnd/>
            <a:tailEnd/>
          </a:ln>
          <a:effectLst/>
        </p:spPr>
        <p:txBody>
          <a:bodyPr wrap="square">
            <a:spAutoFit/>
          </a:bodyPr>
          <a:lstStyle/>
          <a:p>
            <a:pPr algn="ctr"/>
            <a:r>
              <a:rPr lang="en-US" sz="2800" b="1" dirty="0" smtClean="0">
                <a:solidFill>
                  <a:srgbClr val="FF0000"/>
                </a:solidFill>
                <a:latin typeface="Times New Roman" pitchFamily="18" charset="0"/>
              </a:rPr>
              <a:t>GPU Computing with CUDA</a:t>
            </a:r>
            <a:endParaRPr lang="en-US" sz="2800" b="1" dirty="0">
              <a:solidFill>
                <a:srgbClr val="FF0000"/>
              </a:solidFill>
              <a:latin typeface="Times New Roman" pitchFamily="18" charset="0"/>
            </a:endParaRPr>
          </a:p>
        </p:txBody>
      </p:sp>
      <p:sp>
        <p:nvSpPr>
          <p:cNvPr id="7" name="Rectangle 6"/>
          <p:cNvSpPr/>
          <p:nvPr/>
        </p:nvSpPr>
        <p:spPr>
          <a:xfrm>
            <a:off x="-63501" y="881805"/>
            <a:ext cx="9232901" cy="1723549"/>
          </a:xfrm>
          <a:prstGeom prst="rect">
            <a:avLst/>
          </a:prstGeom>
        </p:spPr>
        <p:txBody>
          <a:bodyPr wrap="square">
            <a:spAutoFit/>
          </a:bodyPr>
          <a:lstStyle/>
          <a:p>
            <a:pPr marL="342900" indent="-342900">
              <a:buFont typeface="Wingdings" charset="2"/>
              <a:buChar char="Ø"/>
            </a:pPr>
            <a:r>
              <a:rPr lang="en-GB" sz="2400" b="1" dirty="0" smtClean="0">
                <a:latin typeface="Arial"/>
                <a:cs typeface="Arial"/>
              </a:rPr>
              <a:t>Objectives</a:t>
            </a:r>
            <a:endParaRPr lang="en-GB" sz="2400" b="1" dirty="0">
              <a:latin typeface="Arial"/>
              <a:cs typeface="Arial"/>
            </a:endParaRPr>
          </a:p>
          <a:p>
            <a:pPr marL="742950" lvl="1" indent="-285750">
              <a:spcAft>
                <a:spcPts val="600"/>
              </a:spcAft>
              <a:buFont typeface="Wingdings" charset="2"/>
              <a:buChar char="§"/>
            </a:pPr>
            <a:r>
              <a:rPr lang="en-GB" sz="2400" dirty="0" smtClean="0"/>
              <a:t>How to write and run a CUDA program for GPU computing</a:t>
            </a:r>
          </a:p>
          <a:p>
            <a:pPr marL="742950" lvl="1" indent="-285750">
              <a:spcAft>
                <a:spcPts val="600"/>
              </a:spcAft>
              <a:buFont typeface="Wingdings" charset="2"/>
              <a:buChar char="§"/>
            </a:pPr>
            <a:r>
              <a:rPr lang="en-GB" sz="2400" dirty="0" smtClean="0"/>
              <a:t>How to profile and tune the performance of a CUDA program</a:t>
            </a:r>
            <a:endParaRPr lang="en-GB" sz="2400" dirty="0"/>
          </a:p>
          <a:p>
            <a:pPr marL="742950" lvl="1" indent="-285750">
              <a:spcAft>
                <a:spcPts val="600"/>
              </a:spcAft>
              <a:buFont typeface="Wingdings" charset="2"/>
              <a:buChar char="§"/>
            </a:pPr>
            <a:r>
              <a:rPr lang="en-GB" sz="2400" dirty="0" smtClean="0"/>
              <a:t>How to use libraries to accelerate </a:t>
            </a:r>
            <a:r>
              <a:rPr lang="en-GB" sz="2400" dirty="0"/>
              <a:t>the CUDA </a:t>
            </a:r>
            <a:r>
              <a:rPr lang="en-GB" sz="2400" dirty="0" smtClean="0"/>
              <a:t>program development</a:t>
            </a:r>
            <a:endParaRPr lang="en-GB" sz="2400" dirty="0"/>
          </a:p>
        </p:txBody>
      </p:sp>
      <p:sp>
        <p:nvSpPr>
          <p:cNvPr id="8" name="Rectangle 7"/>
          <p:cNvSpPr/>
          <p:nvPr/>
        </p:nvSpPr>
        <p:spPr>
          <a:xfrm>
            <a:off x="-1" y="2605354"/>
            <a:ext cx="9144000" cy="1646605"/>
          </a:xfrm>
          <a:prstGeom prst="rect">
            <a:avLst/>
          </a:prstGeom>
        </p:spPr>
        <p:txBody>
          <a:bodyPr wrap="square">
            <a:spAutoFit/>
          </a:bodyPr>
          <a:lstStyle/>
          <a:p>
            <a:pPr marL="342900" indent="-342900">
              <a:buFont typeface="Wingdings" charset="2"/>
              <a:buChar char="Ø"/>
            </a:pPr>
            <a:r>
              <a:rPr lang="en-GB" sz="2400" b="1" dirty="0" smtClean="0">
                <a:latin typeface="Arial"/>
                <a:cs typeface="Arial"/>
              </a:rPr>
              <a:t>Prerequisites</a:t>
            </a:r>
            <a:endParaRPr lang="en-GB" sz="2400" b="1" dirty="0">
              <a:latin typeface="Arial"/>
              <a:cs typeface="Arial"/>
            </a:endParaRPr>
          </a:p>
          <a:p>
            <a:pPr marL="742950" lvl="1" indent="-285750">
              <a:spcAft>
                <a:spcPts val="600"/>
              </a:spcAft>
              <a:buFont typeface="Wingdings" charset="2"/>
              <a:buChar char="§"/>
            </a:pPr>
            <a:r>
              <a:rPr lang="en-GB" sz="2400" dirty="0" smtClean="0"/>
              <a:t>You </a:t>
            </a:r>
            <a:r>
              <a:rPr lang="en-GB" sz="2400" dirty="0"/>
              <a:t>(probably) need experience with C or C+</a:t>
            </a:r>
            <a:r>
              <a:rPr lang="en-GB" sz="2400" dirty="0" smtClean="0"/>
              <a:t>+</a:t>
            </a:r>
            <a:endParaRPr lang="en-GB" sz="2400" dirty="0"/>
          </a:p>
          <a:p>
            <a:pPr marL="742950" lvl="1" indent="-285750">
              <a:spcAft>
                <a:spcPts val="600"/>
              </a:spcAft>
              <a:buFont typeface="Wingdings" charset="2"/>
              <a:buChar char="§"/>
            </a:pPr>
            <a:r>
              <a:rPr lang="en-GB" sz="2400" dirty="0"/>
              <a:t>You don’t need </a:t>
            </a:r>
            <a:r>
              <a:rPr lang="en-GB" sz="2400" dirty="0" smtClean="0"/>
              <a:t>experience with parallel programming, </a:t>
            </a:r>
            <a:r>
              <a:rPr lang="en-GB" sz="2400" dirty="0"/>
              <a:t>GPU computing, </a:t>
            </a:r>
            <a:r>
              <a:rPr lang="en-GB" sz="2400" dirty="0" smtClean="0"/>
              <a:t> or </a:t>
            </a:r>
            <a:r>
              <a:rPr lang="en-GB" sz="2400" dirty="0"/>
              <a:t>graphics </a:t>
            </a:r>
            <a:r>
              <a:rPr lang="en-GB" sz="2400" dirty="0" smtClean="0"/>
              <a:t>processing</a:t>
            </a:r>
            <a:endParaRPr lang="en-GB" sz="2400" dirty="0"/>
          </a:p>
        </p:txBody>
      </p:sp>
      <p:sp>
        <p:nvSpPr>
          <p:cNvPr id="9" name="Rectangle 8"/>
          <p:cNvSpPr/>
          <p:nvPr/>
        </p:nvSpPr>
        <p:spPr>
          <a:xfrm>
            <a:off x="0" y="4265122"/>
            <a:ext cx="9144000" cy="2169825"/>
          </a:xfrm>
          <a:prstGeom prst="rect">
            <a:avLst/>
          </a:prstGeom>
        </p:spPr>
        <p:txBody>
          <a:bodyPr wrap="square">
            <a:spAutoFit/>
          </a:bodyPr>
          <a:lstStyle/>
          <a:p>
            <a:pPr marL="342900" indent="-342900">
              <a:buFont typeface="Wingdings" charset="2"/>
              <a:buChar char="Ø"/>
            </a:pPr>
            <a:r>
              <a:rPr lang="en-GB" sz="2400" b="1" dirty="0" smtClean="0">
                <a:latin typeface="Arial"/>
                <a:cs typeface="Arial"/>
              </a:rPr>
              <a:t>Topics</a:t>
            </a:r>
            <a:endParaRPr lang="en-GB" sz="2400" b="1" dirty="0">
              <a:latin typeface="Arial"/>
              <a:cs typeface="Arial"/>
            </a:endParaRPr>
          </a:p>
          <a:p>
            <a:pPr marL="742950" lvl="1" indent="-285750">
              <a:spcAft>
                <a:spcPts val="600"/>
              </a:spcAft>
              <a:buFont typeface="Wingdings" charset="2"/>
              <a:buChar char="§"/>
            </a:pPr>
            <a:r>
              <a:rPr lang="en-GB" sz="2400" dirty="0" smtClean="0"/>
              <a:t>Overview of GPU computing</a:t>
            </a:r>
            <a:endParaRPr lang="en-GB" sz="2400" dirty="0"/>
          </a:p>
          <a:p>
            <a:pPr marL="742950" lvl="1" indent="-285750">
              <a:spcAft>
                <a:spcPts val="600"/>
              </a:spcAft>
              <a:buFont typeface="Wingdings" charset="2"/>
              <a:buChar char="§"/>
            </a:pPr>
            <a:r>
              <a:rPr lang="en-GB" sz="2400" dirty="0" smtClean="0"/>
              <a:t>CUDA basics</a:t>
            </a:r>
          </a:p>
          <a:p>
            <a:pPr marL="742950" lvl="1" indent="-285750">
              <a:spcAft>
                <a:spcPts val="600"/>
              </a:spcAft>
              <a:buFont typeface="Wingdings" charset="2"/>
              <a:buChar char="§"/>
            </a:pPr>
            <a:r>
              <a:rPr lang="en-GB" sz="2400" dirty="0" smtClean="0"/>
              <a:t>CUDA optimization</a:t>
            </a:r>
          </a:p>
          <a:p>
            <a:pPr marL="742950" lvl="1" indent="-285750">
              <a:spcAft>
                <a:spcPts val="600"/>
              </a:spcAft>
              <a:buFont typeface="Wingdings" charset="2"/>
              <a:buChar char="§"/>
            </a:pPr>
            <a:r>
              <a:rPr lang="en-GB" sz="2400" dirty="0" smtClean="0"/>
              <a:t>CUDA libraries</a:t>
            </a:r>
            <a:endParaRPr lang="en-GB" sz="2400" dirty="0"/>
          </a:p>
        </p:txBody>
      </p:sp>
    </p:spTree>
    <p:extLst>
      <p:ext uri="{BB962C8B-B14F-4D97-AF65-F5344CB8AC3E}">
        <p14:creationId xmlns:p14="http://schemas.microsoft.com/office/powerpoint/2010/main" val="222092354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GPU architectures </a:t>
            </a:r>
          </a:p>
        </p:txBody>
      </p:sp>
      <p:grpSp>
        <p:nvGrpSpPr>
          <p:cNvPr id="14" name="Group 13"/>
          <p:cNvGrpSpPr/>
          <p:nvPr/>
        </p:nvGrpSpPr>
        <p:grpSpPr>
          <a:xfrm>
            <a:off x="1105682" y="4450973"/>
            <a:ext cx="3071586" cy="1648169"/>
            <a:chOff x="5148131" y="4013201"/>
            <a:chExt cx="3562611" cy="1996151"/>
          </a:xfrm>
        </p:grpSpPr>
        <p:pic>
          <p:nvPicPr>
            <p:cNvPr id="15" name="Picture 14"/>
            <p:cNvPicPr>
              <a:picLocks noChangeAspect="1"/>
            </p:cNvPicPr>
            <p:nvPr/>
          </p:nvPicPr>
          <p:blipFill>
            <a:blip r:embed="rId3"/>
            <a:stretch>
              <a:fillRect/>
            </a:stretch>
          </p:blipFill>
          <p:spPr>
            <a:xfrm>
              <a:off x="5148131" y="4013201"/>
              <a:ext cx="3551871" cy="1996151"/>
            </a:xfrm>
            <a:prstGeom prst="rect">
              <a:avLst/>
            </a:prstGeom>
          </p:spPr>
        </p:pic>
        <p:sp>
          <p:nvSpPr>
            <p:cNvPr id="16" name="Rectangle 15"/>
            <p:cNvSpPr/>
            <p:nvPr/>
          </p:nvSpPr>
          <p:spPr>
            <a:xfrm>
              <a:off x="7306034" y="4017005"/>
              <a:ext cx="1404708" cy="447310"/>
            </a:xfrm>
            <a:prstGeom prst="rect">
              <a:avLst/>
            </a:prstGeom>
          </p:spPr>
          <p:txBody>
            <a:bodyPr wrap="none">
              <a:spAutoFit/>
            </a:bodyPr>
            <a:lstStyle/>
            <a:p>
              <a:r>
                <a:rPr lang="en-US" b="1" kern="0" dirty="0" smtClean="0">
                  <a:solidFill>
                    <a:srgbClr val="000000"/>
                  </a:solidFill>
                  <a:latin typeface="Arial" charset="0"/>
                </a:rPr>
                <a:t>Volta 100</a:t>
              </a:r>
              <a:endParaRPr lang="en-US" dirty="0"/>
            </a:p>
          </p:txBody>
        </p:sp>
      </p:grpSp>
      <p:sp>
        <p:nvSpPr>
          <p:cNvPr id="17" name="Rectangle 16"/>
          <p:cNvSpPr/>
          <p:nvPr/>
        </p:nvSpPr>
        <p:spPr>
          <a:xfrm>
            <a:off x="4061153" y="1175438"/>
            <a:ext cx="4896861" cy="2554545"/>
          </a:xfrm>
          <a:prstGeom prst="rect">
            <a:avLst/>
          </a:prstGeom>
        </p:spPr>
        <p:txBody>
          <a:bodyPr wrap="square">
            <a:spAutoFit/>
          </a:bodyPr>
          <a:lstStyle/>
          <a:p>
            <a:pPr marL="342900" indent="-342900">
              <a:buFont typeface="Wingdings" charset="2"/>
              <a:buChar char="§"/>
            </a:pPr>
            <a:r>
              <a:rPr lang="en-US" sz="2000" dirty="0" smtClean="0"/>
              <a:t>Number </a:t>
            </a:r>
            <a:r>
              <a:rPr lang="en-US" sz="2000" dirty="0"/>
              <a:t>of </a:t>
            </a:r>
            <a:r>
              <a:rPr lang="en-US" sz="2000" dirty="0" smtClean="0"/>
              <a:t>Nodes: 4,608</a:t>
            </a:r>
            <a:endParaRPr lang="en-US" sz="2000" dirty="0"/>
          </a:p>
          <a:p>
            <a:pPr marL="342900" indent="-342900">
              <a:buFont typeface="Wingdings" charset="2"/>
              <a:buChar char="§"/>
            </a:pPr>
            <a:r>
              <a:rPr lang="en-US" sz="2000" dirty="0"/>
              <a:t>Node </a:t>
            </a:r>
            <a:r>
              <a:rPr lang="en-US" sz="2000" dirty="0" smtClean="0"/>
              <a:t>performance: 42 </a:t>
            </a:r>
            <a:r>
              <a:rPr lang="en-US" sz="2000" dirty="0"/>
              <a:t>TF</a:t>
            </a:r>
          </a:p>
          <a:p>
            <a:pPr marL="342900" indent="-342900">
              <a:buFont typeface="Wingdings" charset="2"/>
              <a:buChar char="§"/>
            </a:pPr>
            <a:r>
              <a:rPr lang="en-US" sz="2000" dirty="0"/>
              <a:t>Memory per </a:t>
            </a:r>
            <a:r>
              <a:rPr lang="en-US" sz="2000" dirty="0" smtClean="0"/>
              <a:t>Node: 512 </a:t>
            </a:r>
            <a:r>
              <a:rPr lang="en-US" sz="2000" dirty="0"/>
              <a:t>GB DDR4 + 96 GB HBM2</a:t>
            </a:r>
          </a:p>
          <a:p>
            <a:pPr marL="342900" indent="-342900">
              <a:buFont typeface="Wingdings" charset="2"/>
              <a:buChar char="§"/>
            </a:pPr>
            <a:r>
              <a:rPr lang="en-US" sz="2000" dirty="0"/>
              <a:t>NV memory per </a:t>
            </a:r>
            <a:r>
              <a:rPr lang="en-US" sz="2000" dirty="0" smtClean="0"/>
              <a:t>Node: 1600 </a:t>
            </a:r>
            <a:r>
              <a:rPr lang="en-US" sz="2000" dirty="0"/>
              <a:t>GB</a:t>
            </a:r>
          </a:p>
          <a:p>
            <a:pPr marL="342900" indent="-342900">
              <a:buFont typeface="Wingdings" charset="2"/>
              <a:buChar char="§"/>
            </a:pPr>
            <a:r>
              <a:rPr lang="en-US" sz="2000" dirty="0" smtClean="0"/>
              <a:t>Processors: </a:t>
            </a:r>
          </a:p>
          <a:p>
            <a:pPr marL="508000" indent="-271463">
              <a:buFont typeface="Arial"/>
              <a:buChar char="•"/>
            </a:pPr>
            <a:r>
              <a:rPr lang="en-US" sz="2000" dirty="0" smtClean="0"/>
              <a:t>2 </a:t>
            </a:r>
            <a:r>
              <a:rPr lang="en-US" sz="2000" dirty="0"/>
              <a:t>IBM POWER9™ 9,216 </a:t>
            </a:r>
            <a:r>
              <a:rPr lang="en-US" sz="2000" dirty="0" smtClean="0"/>
              <a:t>CPUs</a:t>
            </a:r>
          </a:p>
          <a:p>
            <a:pPr marL="508000" indent="-271463">
              <a:buFont typeface="Arial"/>
              <a:buChar char="•"/>
            </a:pPr>
            <a:r>
              <a:rPr lang="en-US" sz="2000" dirty="0" smtClean="0"/>
              <a:t>6 </a:t>
            </a:r>
            <a:r>
              <a:rPr lang="en-US" sz="2000" dirty="0"/>
              <a:t>NVIDIA </a:t>
            </a:r>
            <a:r>
              <a:rPr lang="en-US" sz="2000" dirty="0" smtClean="0"/>
              <a:t>Volta( </a:t>
            </a:r>
            <a:r>
              <a:rPr lang="en-US" sz="2000" dirty="0"/>
              <a:t>27,648 </a:t>
            </a:r>
            <a:r>
              <a:rPr lang="en-US" sz="2000" dirty="0" smtClean="0"/>
              <a:t>GPUs)</a:t>
            </a:r>
            <a:endParaRPr lang="en-US" sz="2000" dirty="0"/>
          </a:p>
        </p:txBody>
      </p:sp>
      <p:grpSp>
        <p:nvGrpSpPr>
          <p:cNvPr id="18" name="Group 17"/>
          <p:cNvGrpSpPr/>
          <p:nvPr/>
        </p:nvGrpSpPr>
        <p:grpSpPr>
          <a:xfrm>
            <a:off x="697077" y="1350872"/>
            <a:ext cx="3364076" cy="2509929"/>
            <a:chOff x="228600" y="3771900"/>
            <a:chExt cx="3111500" cy="2488592"/>
          </a:xfrm>
        </p:grpSpPr>
        <p:pic>
          <p:nvPicPr>
            <p:cNvPr id="19" name="Picture 18"/>
            <p:cNvPicPr>
              <a:picLocks noChangeAspect="1"/>
            </p:cNvPicPr>
            <p:nvPr/>
          </p:nvPicPr>
          <p:blipFill>
            <a:blip r:embed="rId4"/>
            <a:stretch>
              <a:fillRect/>
            </a:stretch>
          </p:blipFill>
          <p:spPr>
            <a:xfrm>
              <a:off x="228600" y="3771900"/>
              <a:ext cx="3111500" cy="2488592"/>
            </a:xfrm>
            <a:prstGeom prst="rect">
              <a:avLst/>
            </a:prstGeom>
          </p:spPr>
        </p:pic>
        <p:sp>
          <p:nvSpPr>
            <p:cNvPr id="20" name="Rectangle 19"/>
            <p:cNvSpPr/>
            <p:nvPr/>
          </p:nvSpPr>
          <p:spPr>
            <a:xfrm>
              <a:off x="228600" y="5853255"/>
              <a:ext cx="2116444" cy="346249"/>
            </a:xfrm>
            <a:prstGeom prst="rect">
              <a:avLst/>
            </a:prstGeom>
          </p:spPr>
          <p:txBody>
            <a:bodyPr wrap="square">
              <a:spAutoFit/>
            </a:bodyPr>
            <a:lstStyle/>
            <a:p>
              <a:pPr marL="287337" defTabSz="914400" fontAlgn="base">
                <a:lnSpc>
                  <a:spcPct val="90000"/>
                </a:lnSpc>
                <a:spcBef>
                  <a:spcPct val="60000"/>
                </a:spcBef>
                <a:spcAft>
                  <a:spcPct val="0"/>
                </a:spcAft>
                <a:buClr>
                  <a:schemeClr val="tx2"/>
                </a:buClr>
                <a:defRPr/>
              </a:pPr>
              <a:r>
                <a:rPr lang="en-US" b="1" kern="0" dirty="0" smtClean="0">
                  <a:solidFill>
                    <a:srgbClr val="000000"/>
                  </a:solidFill>
                  <a:latin typeface="Arial" charset="0"/>
                </a:rPr>
                <a:t>Summit</a:t>
              </a:r>
              <a:endParaRPr lang="en-US" b="1" kern="0" dirty="0">
                <a:solidFill>
                  <a:srgbClr val="000000"/>
                </a:solidFill>
                <a:latin typeface="Arial" charset="0"/>
              </a:endParaRPr>
            </a:p>
          </p:txBody>
        </p:sp>
      </p:grpSp>
      <p:pic>
        <p:nvPicPr>
          <p:cNvPr id="4" name="Picture 3"/>
          <p:cNvPicPr>
            <a:picLocks noChangeAspect="1"/>
          </p:cNvPicPr>
          <p:nvPr/>
        </p:nvPicPr>
        <p:blipFill>
          <a:blip r:embed="rId5"/>
          <a:stretch>
            <a:fillRect/>
          </a:stretch>
        </p:blipFill>
        <p:spPr>
          <a:xfrm>
            <a:off x="4730816" y="3729983"/>
            <a:ext cx="3254795" cy="2700147"/>
          </a:xfrm>
          <a:prstGeom prst="rect">
            <a:avLst/>
          </a:prstGeom>
        </p:spPr>
      </p:pic>
      <p:sp>
        <p:nvSpPr>
          <p:cNvPr id="21" name="Oval 20"/>
          <p:cNvSpPr/>
          <p:nvPr/>
        </p:nvSpPr>
        <p:spPr>
          <a:xfrm>
            <a:off x="4493749" y="3115733"/>
            <a:ext cx="3320984" cy="74506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0" y="745199"/>
            <a:ext cx="4083169" cy="461665"/>
          </a:xfrm>
          <a:prstGeom prst="rect">
            <a:avLst/>
          </a:prstGeom>
        </p:spPr>
        <p:txBody>
          <a:bodyPr wrap="none">
            <a:spAutoFit/>
          </a:bodyPr>
          <a:lstStyle/>
          <a:p>
            <a:pPr marL="342900" indent="-342900">
              <a:buFont typeface="Wingdings" charset="2"/>
              <a:buChar char="u"/>
            </a:pPr>
            <a:r>
              <a:rPr lang="en-US" sz="2400" dirty="0" smtClean="0"/>
              <a:t>NVIDIA GPUs in more details</a:t>
            </a:r>
            <a:endParaRPr lang="en-US" sz="2400" dirty="0"/>
          </a:p>
        </p:txBody>
      </p:sp>
      <p:sp>
        <p:nvSpPr>
          <p:cNvPr id="23" name="Rectangle 22"/>
          <p:cNvSpPr/>
          <p:nvPr/>
        </p:nvSpPr>
        <p:spPr>
          <a:xfrm>
            <a:off x="830619" y="3850807"/>
            <a:ext cx="3392300" cy="400110"/>
          </a:xfrm>
          <a:prstGeom prst="rect">
            <a:avLst/>
          </a:prstGeom>
        </p:spPr>
        <p:txBody>
          <a:bodyPr wrap="none">
            <a:spAutoFit/>
          </a:bodyPr>
          <a:lstStyle/>
          <a:p>
            <a:r>
              <a:rPr lang="en-US" sz="2000" dirty="0" smtClean="0">
                <a:latin typeface="Arial"/>
                <a:cs typeface="Arial"/>
              </a:rPr>
              <a:t>NVIDIA Volta100 on Summit</a:t>
            </a:r>
            <a:endParaRPr lang="en-US" sz="2000" dirty="0">
              <a:latin typeface="Arial"/>
              <a:cs typeface="Arial"/>
            </a:endParaRPr>
          </a:p>
        </p:txBody>
      </p:sp>
    </p:spTree>
    <p:extLst>
      <p:ext uri="{BB962C8B-B14F-4D97-AF65-F5344CB8AC3E}">
        <p14:creationId xmlns:p14="http://schemas.microsoft.com/office/powerpoint/2010/main" val="234653556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1112923"/>
            <a:ext cx="9015330" cy="923330"/>
          </a:xfrm>
          <a:prstGeom prst="rect">
            <a:avLst/>
          </a:prstGeom>
        </p:spPr>
        <p:txBody>
          <a:bodyPr wrap="square">
            <a:spAutoFit/>
          </a:bodyPr>
          <a:lstStyle/>
          <a:p>
            <a:pPr marL="285750" indent="-285750">
              <a:buFont typeface="Arial"/>
              <a:buChar char="•"/>
            </a:pPr>
            <a:r>
              <a:rPr lang="en-US" b="1" dirty="0"/>
              <a:t>GPUs support traditional, C-style, explicit flow-control constructs, such as if…then…else, for, and while</a:t>
            </a:r>
            <a:r>
              <a:rPr lang="en-US" b="1" dirty="0" smtClean="0"/>
              <a:t>.</a:t>
            </a:r>
          </a:p>
          <a:p>
            <a:pPr marL="285750" indent="-285750">
              <a:buFont typeface="Arial"/>
              <a:buChar char="•"/>
            </a:pPr>
            <a:r>
              <a:rPr lang="en-US" b="1" i="1" dirty="0"/>
              <a:t>W</a:t>
            </a:r>
            <a:r>
              <a:rPr lang="en-US" b="1" i="1" dirty="0" smtClean="0"/>
              <a:t>hat </a:t>
            </a:r>
            <a:r>
              <a:rPr lang="en-US" b="1" i="1" dirty="0"/>
              <a:t>happens when different threads within the same warp need to do different things?</a:t>
            </a:r>
            <a:endParaRPr lang="en-US" b="1" dirty="0"/>
          </a:p>
        </p:txBody>
      </p:sp>
      <p:sp>
        <p:nvSpPr>
          <p:cNvPr id="2" name="Rectangle 1"/>
          <p:cNvSpPr/>
          <p:nvPr/>
        </p:nvSpPr>
        <p:spPr>
          <a:xfrm>
            <a:off x="689049" y="1996511"/>
            <a:ext cx="5102313" cy="3785652"/>
          </a:xfrm>
          <a:prstGeom prst="rect">
            <a:avLst/>
          </a:prstGeom>
        </p:spPr>
        <p:txBody>
          <a:bodyPr wrap="square">
            <a:spAutoFit/>
          </a:bodyPr>
          <a:lstStyle/>
          <a:p>
            <a:r>
              <a:rPr lang="en-US" sz="2000" dirty="0" smtClean="0"/>
              <a:t>__global__ </a:t>
            </a:r>
            <a:r>
              <a:rPr lang="en-US" sz="2000" dirty="0"/>
              <a:t>void </a:t>
            </a:r>
            <a:r>
              <a:rPr lang="en-US" sz="2000" dirty="0" err="1"/>
              <a:t>odd_even</a:t>
            </a:r>
            <a:r>
              <a:rPr lang="en-US" sz="2000" dirty="0"/>
              <a:t>(</a:t>
            </a:r>
            <a:r>
              <a:rPr lang="en-US" sz="2000" dirty="0" err="1"/>
              <a:t>int</a:t>
            </a:r>
            <a:r>
              <a:rPr lang="en-US" sz="2000" dirty="0"/>
              <a:t> n, </a:t>
            </a:r>
            <a:r>
              <a:rPr lang="en-US" sz="2000" dirty="0" err="1"/>
              <a:t>int</a:t>
            </a:r>
            <a:r>
              <a:rPr lang="en-US" sz="2000" dirty="0"/>
              <a:t>* x</a:t>
            </a:r>
            <a:r>
              <a:rPr lang="en-US" sz="2000" dirty="0" smtClean="0"/>
              <a:t>)</a:t>
            </a:r>
          </a:p>
          <a:p>
            <a:r>
              <a:rPr lang="en-US" sz="2000" dirty="0" smtClean="0"/>
              <a:t>{ </a:t>
            </a:r>
          </a:p>
          <a:p>
            <a:r>
              <a:rPr lang="en-US" sz="2000" dirty="0" smtClean="0"/>
              <a:t>   </a:t>
            </a:r>
            <a:r>
              <a:rPr lang="en-US" sz="2000" dirty="0" err="1" smtClean="0"/>
              <a:t>int</a:t>
            </a:r>
            <a:r>
              <a:rPr lang="en-US" sz="2000" dirty="0" smtClean="0"/>
              <a:t> </a:t>
            </a:r>
            <a:r>
              <a:rPr lang="en-US" sz="2000" dirty="0" err="1"/>
              <a:t>i</a:t>
            </a:r>
            <a:r>
              <a:rPr lang="en-US" sz="2000" dirty="0"/>
              <a:t> = </a:t>
            </a:r>
            <a:r>
              <a:rPr lang="en-US" sz="2000" dirty="0" err="1"/>
              <a:t>threadIdx.x</a:t>
            </a:r>
            <a:r>
              <a:rPr lang="en-US" sz="2000" dirty="0"/>
              <a:t> + </a:t>
            </a:r>
            <a:r>
              <a:rPr lang="en-US" sz="2000" dirty="0" err="1"/>
              <a:t>blockDim.x</a:t>
            </a:r>
            <a:r>
              <a:rPr lang="en-US" sz="2000" dirty="0"/>
              <a:t> * </a:t>
            </a:r>
            <a:r>
              <a:rPr lang="en-US" sz="2000" dirty="0" err="1"/>
              <a:t>blockIdx.x</a:t>
            </a:r>
            <a:r>
              <a:rPr lang="en-US" sz="2000" dirty="0" smtClean="0"/>
              <a:t>;</a:t>
            </a:r>
          </a:p>
          <a:p>
            <a:r>
              <a:rPr lang="en-US" sz="2000" dirty="0" smtClean="0"/>
              <a:t>   if </a:t>
            </a:r>
            <a:r>
              <a:rPr lang="en-US" sz="2000" dirty="0"/>
              <a:t>((</a:t>
            </a:r>
            <a:r>
              <a:rPr lang="en-US" sz="2000" dirty="0" err="1"/>
              <a:t>i</a:t>
            </a:r>
            <a:r>
              <a:rPr lang="en-US" sz="2000" dirty="0"/>
              <a:t> &amp; 0x01) == 0) </a:t>
            </a:r>
            <a:endParaRPr lang="en-US" sz="2000" dirty="0" smtClean="0"/>
          </a:p>
          <a:p>
            <a:r>
              <a:rPr lang="en-US" sz="2000" dirty="0" smtClean="0"/>
              <a:t>   { </a:t>
            </a:r>
          </a:p>
          <a:p>
            <a:r>
              <a:rPr lang="en-US" sz="2000" dirty="0"/>
              <a:t> </a:t>
            </a:r>
            <a:r>
              <a:rPr lang="en-US" sz="2000" dirty="0" smtClean="0"/>
              <a:t>     x</a:t>
            </a:r>
            <a:r>
              <a:rPr lang="en-US" sz="2000" dirty="0"/>
              <a:t>[</a:t>
            </a:r>
            <a:r>
              <a:rPr lang="en-US" sz="2000" dirty="0" err="1"/>
              <a:t>i</a:t>
            </a:r>
            <a:r>
              <a:rPr lang="en-US" sz="2000" dirty="0"/>
              <a:t>] = x[</a:t>
            </a:r>
            <a:r>
              <a:rPr lang="en-US" sz="2000" dirty="0" err="1"/>
              <a:t>i</a:t>
            </a:r>
            <a:r>
              <a:rPr lang="en-US" sz="2000" dirty="0"/>
              <a:t>] + 1; </a:t>
            </a:r>
            <a:endParaRPr lang="en-US" sz="2000" dirty="0" smtClean="0"/>
          </a:p>
          <a:p>
            <a:r>
              <a:rPr lang="en-US" sz="2000" dirty="0"/>
              <a:t> </a:t>
            </a:r>
            <a:r>
              <a:rPr lang="en-US" sz="2000" dirty="0" smtClean="0"/>
              <a:t>  } </a:t>
            </a:r>
          </a:p>
          <a:p>
            <a:r>
              <a:rPr lang="en-US" sz="2000" dirty="0" smtClean="0"/>
              <a:t>   else </a:t>
            </a:r>
          </a:p>
          <a:p>
            <a:r>
              <a:rPr lang="en-US" sz="2000" dirty="0" smtClean="0"/>
              <a:t>   { </a:t>
            </a:r>
          </a:p>
          <a:p>
            <a:r>
              <a:rPr lang="en-US" sz="2000" dirty="0"/>
              <a:t> </a:t>
            </a:r>
            <a:r>
              <a:rPr lang="en-US" sz="2000" dirty="0" smtClean="0"/>
              <a:t>      x</a:t>
            </a:r>
            <a:r>
              <a:rPr lang="en-US" sz="2000" dirty="0"/>
              <a:t>[</a:t>
            </a:r>
            <a:r>
              <a:rPr lang="en-US" sz="2000" dirty="0" err="1"/>
              <a:t>i</a:t>
            </a:r>
            <a:r>
              <a:rPr lang="en-US" sz="2000" dirty="0"/>
              <a:t>] = x[</a:t>
            </a:r>
            <a:r>
              <a:rPr lang="en-US" sz="2000" dirty="0" err="1"/>
              <a:t>i</a:t>
            </a:r>
            <a:r>
              <a:rPr lang="en-US" sz="2000" dirty="0"/>
              <a:t>] + 2; </a:t>
            </a:r>
            <a:endParaRPr lang="en-US" sz="2000" dirty="0" smtClean="0"/>
          </a:p>
          <a:p>
            <a:r>
              <a:rPr lang="en-US" sz="2000" dirty="0"/>
              <a:t> </a:t>
            </a:r>
            <a:r>
              <a:rPr lang="en-US" sz="2000" dirty="0" smtClean="0"/>
              <a:t>  }</a:t>
            </a:r>
          </a:p>
          <a:p>
            <a:r>
              <a:rPr lang="en-US" sz="2000" dirty="0" smtClean="0"/>
              <a:t> </a:t>
            </a:r>
            <a:r>
              <a:rPr lang="en-US" sz="2000" dirty="0"/>
              <a:t>} </a:t>
            </a:r>
          </a:p>
        </p:txBody>
      </p:sp>
      <p:sp>
        <p:nvSpPr>
          <p:cNvPr id="3" name="Rectangle 2"/>
          <p:cNvSpPr/>
          <p:nvPr/>
        </p:nvSpPr>
        <p:spPr>
          <a:xfrm>
            <a:off x="2567912" y="3909012"/>
            <a:ext cx="4127747" cy="923330"/>
          </a:xfrm>
          <a:prstGeom prst="rect">
            <a:avLst/>
          </a:prstGeom>
        </p:spPr>
        <p:txBody>
          <a:bodyPr wrap="square">
            <a:spAutoFit/>
          </a:bodyPr>
          <a:lstStyle/>
          <a:p>
            <a:r>
              <a:rPr lang="en-US" b="1" dirty="0" smtClean="0"/>
              <a:t>Half </a:t>
            </a:r>
            <a:r>
              <a:rPr lang="en-US" b="1" dirty="0"/>
              <a:t>the threads in the warp must execute the if clause, the other half the else clause </a:t>
            </a:r>
            <a:endParaRPr lang="en-US" dirty="0"/>
          </a:p>
        </p:txBody>
      </p:sp>
      <p:sp>
        <p:nvSpPr>
          <p:cNvPr id="4" name="Rectangle 3"/>
          <p:cNvSpPr/>
          <p:nvPr/>
        </p:nvSpPr>
        <p:spPr>
          <a:xfrm>
            <a:off x="80724" y="5791194"/>
            <a:ext cx="9063275" cy="369332"/>
          </a:xfrm>
          <a:prstGeom prst="rect">
            <a:avLst/>
          </a:prstGeom>
        </p:spPr>
        <p:txBody>
          <a:bodyPr wrap="square">
            <a:spAutoFit/>
          </a:bodyPr>
          <a:lstStyle/>
          <a:p>
            <a:pPr marL="285750" indent="-285750">
              <a:buFont typeface="Arial"/>
              <a:buChar char="•"/>
            </a:pPr>
            <a:r>
              <a:rPr lang="en-US" b="1" dirty="0"/>
              <a:t>warp </a:t>
            </a:r>
            <a:r>
              <a:rPr lang="en-US" b="1" dirty="0" smtClean="0"/>
              <a:t>divergence: threads </a:t>
            </a:r>
            <a:r>
              <a:rPr lang="en-US" b="1" dirty="0"/>
              <a:t>in the same warp executing different </a:t>
            </a:r>
            <a:r>
              <a:rPr lang="en-US" b="1" dirty="0" smtClean="0"/>
              <a:t>instructions</a:t>
            </a:r>
            <a:endParaRPr lang="en-US" b="1" dirty="0"/>
          </a:p>
        </p:txBody>
      </p:sp>
      <p:sp>
        <p:nvSpPr>
          <p:cNvPr id="23" name="Rectangle 22"/>
          <p:cNvSpPr/>
          <p:nvPr/>
        </p:nvSpPr>
        <p:spPr>
          <a:xfrm>
            <a:off x="0" y="652866"/>
            <a:ext cx="9144000" cy="461665"/>
          </a:xfrm>
          <a:prstGeom prst="rect">
            <a:avLst/>
          </a:prstGeom>
        </p:spPr>
        <p:txBody>
          <a:bodyPr wrap="square">
            <a:spAutoFit/>
          </a:bodyPr>
          <a:lstStyle/>
          <a:p>
            <a:pPr marL="342900" indent="-342900">
              <a:buFont typeface="Wingdings" charset="2"/>
              <a:buChar char="u"/>
            </a:pPr>
            <a:r>
              <a:rPr lang="en-US" sz="2400" b="1" dirty="0"/>
              <a:t>Control flow and Warp Divergence</a:t>
            </a:r>
          </a:p>
        </p:txBody>
      </p:sp>
      <p:grpSp>
        <p:nvGrpSpPr>
          <p:cNvPr id="22" name="Group 21"/>
          <p:cNvGrpSpPr/>
          <p:nvPr/>
        </p:nvGrpSpPr>
        <p:grpSpPr>
          <a:xfrm>
            <a:off x="7083194" y="2224682"/>
            <a:ext cx="1932136" cy="3566511"/>
            <a:chOff x="7083194" y="2224682"/>
            <a:chExt cx="1932136" cy="3566511"/>
          </a:xfrm>
        </p:grpSpPr>
        <p:grpSp>
          <p:nvGrpSpPr>
            <p:cNvPr id="7" name="Group 6"/>
            <p:cNvGrpSpPr/>
            <p:nvPr/>
          </p:nvGrpSpPr>
          <p:grpSpPr>
            <a:xfrm>
              <a:off x="7083194" y="2226952"/>
              <a:ext cx="1932136" cy="3564241"/>
              <a:chOff x="6852308" y="1785366"/>
              <a:chExt cx="2152199" cy="3724640"/>
            </a:xfrm>
          </p:grpSpPr>
          <p:grpSp>
            <p:nvGrpSpPr>
              <p:cNvPr id="8" name="Group 79"/>
              <p:cNvGrpSpPr>
                <a:grpSpLocks/>
              </p:cNvGrpSpPr>
              <p:nvPr/>
            </p:nvGrpSpPr>
            <p:grpSpPr bwMode="auto">
              <a:xfrm>
                <a:off x="6852308" y="1785366"/>
                <a:ext cx="2152199" cy="3724640"/>
                <a:chOff x="3001" y="1193"/>
                <a:chExt cx="846" cy="1936"/>
              </a:xfrm>
            </p:grpSpPr>
            <p:sp>
              <p:nvSpPr>
                <p:cNvPr id="12" name="Rectangle 59"/>
                <p:cNvSpPr>
                  <a:spLocks noChangeArrowheads="1"/>
                </p:cNvSpPr>
                <p:nvPr/>
              </p:nvSpPr>
              <p:spPr bwMode="auto">
                <a:xfrm>
                  <a:off x="3170" y="1193"/>
                  <a:ext cx="508" cy="194"/>
                </a:xfrm>
                <a:prstGeom prst="rect">
                  <a:avLst/>
                </a:prstGeom>
                <a:solidFill>
                  <a:srgbClr val="CCCCFF"/>
                </a:solidFill>
                <a:ln w="28575">
                  <a:solidFill>
                    <a:schemeClr val="tx1"/>
                  </a:solidFill>
                  <a:miter lim="800000"/>
                  <a:headEnd/>
                  <a:tailEnd/>
                </a:ln>
              </p:spPr>
              <p:txBody>
                <a:bodyPr wrap="none" anchor="ctr"/>
                <a:lstStyle/>
                <a:p>
                  <a:endParaRPr lang="en-US"/>
                </a:p>
              </p:txBody>
            </p:sp>
            <p:sp>
              <p:nvSpPr>
                <p:cNvPr id="13" name="Rectangle 64"/>
                <p:cNvSpPr>
                  <a:spLocks noChangeArrowheads="1"/>
                </p:cNvSpPr>
                <p:nvPr/>
              </p:nvSpPr>
              <p:spPr bwMode="auto">
                <a:xfrm>
                  <a:off x="3170" y="1629"/>
                  <a:ext cx="508" cy="194"/>
                </a:xfrm>
                <a:prstGeom prst="rect">
                  <a:avLst/>
                </a:prstGeom>
                <a:solidFill>
                  <a:srgbClr val="CCCCFF"/>
                </a:solidFill>
                <a:ln w="28575">
                  <a:solidFill>
                    <a:schemeClr val="tx1"/>
                  </a:solidFill>
                  <a:miter lim="800000"/>
                  <a:headEnd/>
                  <a:tailEnd/>
                </a:ln>
              </p:spPr>
              <p:txBody>
                <a:bodyPr wrap="none" anchor="ctr"/>
                <a:lstStyle/>
                <a:p>
                  <a:pPr algn="ctr"/>
                  <a:r>
                    <a:rPr lang="en-US"/>
                    <a:t>Branch</a:t>
                  </a:r>
                </a:p>
              </p:txBody>
            </p:sp>
            <p:sp>
              <p:nvSpPr>
                <p:cNvPr id="14" name="Rectangle 65"/>
                <p:cNvSpPr>
                  <a:spLocks noChangeArrowheads="1"/>
                </p:cNvSpPr>
                <p:nvPr/>
              </p:nvSpPr>
              <p:spPr bwMode="auto">
                <a:xfrm>
                  <a:off x="3339" y="2064"/>
                  <a:ext cx="508" cy="194"/>
                </a:xfrm>
                <a:prstGeom prst="rect">
                  <a:avLst/>
                </a:prstGeom>
                <a:solidFill>
                  <a:srgbClr val="CCCCFF"/>
                </a:solidFill>
                <a:ln w="28575">
                  <a:solidFill>
                    <a:schemeClr val="tx1"/>
                  </a:solidFill>
                  <a:miter lim="800000"/>
                  <a:headEnd/>
                  <a:tailEnd/>
                </a:ln>
              </p:spPr>
              <p:txBody>
                <a:bodyPr wrap="none" anchor="ctr"/>
                <a:lstStyle/>
                <a:p>
                  <a:pPr algn="ctr"/>
                  <a:r>
                    <a:rPr lang="en-US" dirty="0"/>
                    <a:t>Path A</a:t>
                  </a:r>
                </a:p>
              </p:txBody>
            </p:sp>
            <p:sp>
              <p:nvSpPr>
                <p:cNvPr id="15" name="Rectangle 66"/>
                <p:cNvSpPr>
                  <a:spLocks noChangeArrowheads="1"/>
                </p:cNvSpPr>
                <p:nvPr/>
              </p:nvSpPr>
              <p:spPr bwMode="auto">
                <a:xfrm>
                  <a:off x="3001" y="2499"/>
                  <a:ext cx="508" cy="194"/>
                </a:xfrm>
                <a:prstGeom prst="rect">
                  <a:avLst/>
                </a:prstGeom>
                <a:solidFill>
                  <a:srgbClr val="CCCCFF"/>
                </a:solidFill>
                <a:ln w="28575">
                  <a:solidFill>
                    <a:schemeClr val="tx1"/>
                  </a:solidFill>
                  <a:miter lim="800000"/>
                  <a:headEnd/>
                  <a:tailEnd/>
                </a:ln>
              </p:spPr>
              <p:txBody>
                <a:bodyPr wrap="none" anchor="ctr"/>
                <a:lstStyle/>
                <a:p>
                  <a:pPr algn="ctr"/>
                  <a:r>
                    <a:rPr lang="en-US"/>
                    <a:t>Path B</a:t>
                  </a:r>
                </a:p>
              </p:txBody>
            </p:sp>
            <p:sp>
              <p:nvSpPr>
                <p:cNvPr id="16" name="Rectangle 67"/>
                <p:cNvSpPr>
                  <a:spLocks noChangeArrowheads="1"/>
                </p:cNvSpPr>
                <p:nvPr/>
              </p:nvSpPr>
              <p:spPr bwMode="auto">
                <a:xfrm>
                  <a:off x="3170" y="2935"/>
                  <a:ext cx="508" cy="194"/>
                </a:xfrm>
                <a:prstGeom prst="rect">
                  <a:avLst/>
                </a:prstGeom>
                <a:solidFill>
                  <a:srgbClr val="CCCCFF"/>
                </a:solidFill>
                <a:ln w="28575">
                  <a:solidFill>
                    <a:schemeClr val="tx1"/>
                  </a:solidFill>
                  <a:miter lim="800000"/>
                  <a:headEnd/>
                  <a:tailEnd/>
                </a:ln>
              </p:spPr>
              <p:txBody>
                <a:bodyPr wrap="none" anchor="ctr"/>
                <a:lstStyle/>
                <a:p>
                  <a:endParaRPr lang="en-US"/>
                </a:p>
              </p:txBody>
            </p:sp>
            <p:cxnSp>
              <p:nvCxnSpPr>
                <p:cNvPr id="17" name="AutoShape 68"/>
                <p:cNvCxnSpPr>
                  <a:cxnSpLocks noChangeShapeType="1"/>
                  <a:stCxn id="12" idx="2"/>
                  <a:endCxn id="13" idx="0"/>
                </p:cNvCxnSpPr>
                <p:nvPr/>
              </p:nvCxnSpPr>
              <p:spPr bwMode="auto">
                <a:xfrm rot="5400000">
                  <a:off x="3312" y="1508"/>
                  <a:ext cx="22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 name="AutoShape 75"/>
                <p:cNvCxnSpPr>
                  <a:cxnSpLocks noChangeShapeType="1"/>
                  <a:stCxn id="13" idx="2"/>
                  <a:endCxn id="15" idx="0"/>
                </p:cNvCxnSpPr>
                <p:nvPr/>
              </p:nvCxnSpPr>
              <p:spPr bwMode="auto">
                <a:xfrm rot="5400000">
                  <a:off x="3011" y="2076"/>
                  <a:ext cx="658" cy="169"/>
                </a:xfrm>
                <a:prstGeom prst="curvedConnector3">
                  <a:avLst>
                    <a:gd name="adj1" fmla="val 20060"/>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 name="AutoShape 76"/>
                <p:cNvCxnSpPr>
                  <a:cxnSpLocks noChangeShapeType="1"/>
                  <a:stCxn id="13" idx="2"/>
                  <a:endCxn id="14" idx="0"/>
                </p:cNvCxnSpPr>
                <p:nvPr/>
              </p:nvCxnSpPr>
              <p:spPr bwMode="auto">
                <a:xfrm rot="16200000" flipH="1">
                  <a:off x="3397" y="1859"/>
                  <a:ext cx="223" cy="169"/>
                </a:xfrm>
                <a:prstGeom prst="curvedConnector3">
                  <a:avLst>
                    <a:gd name="adj1" fmla="val 49778"/>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77"/>
                <p:cNvCxnSpPr>
                  <a:cxnSpLocks noChangeShapeType="1"/>
                  <a:stCxn id="14" idx="2"/>
                  <a:endCxn id="16" idx="0"/>
                </p:cNvCxnSpPr>
                <p:nvPr/>
              </p:nvCxnSpPr>
              <p:spPr bwMode="auto">
                <a:xfrm rot="5400000">
                  <a:off x="3179" y="2512"/>
                  <a:ext cx="659" cy="169"/>
                </a:xfrm>
                <a:prstGeom prst="curvedConnector3">
                  <a:avLst>
                    <a:gd name="adj1" fmla="val 82852"/>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78"/>
                <p:cNvCxnSpPr>
                  <a:cxnSpLocks noChangeShapeType="1"/>
                  <a:stCxn id="15" idx="2"/>
                  <a:endCxn id="16" idx="0"/>
                </p:cNvCxnSpPr>
                <p:nvPr/>
              </p:nvCxnSpPr>
              <p:spPr bwMode="auto">
                <a:xfrm rot="16200000" flipH="1">
                  <a:off x="3228" y="2729"/>
                  <a:ext cx="224" cy="169"/>
                </a:xfrm>
                <a:prstGeom prst="curvedConnector3">
                  <a:avLst>
                    <a:gd name="adj1" fmla="val 50000"/>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9" name="Group 102"/>
              <p:cNvGrpSpPr>
                <a:grpSpLocks/>
              </p:cNvGrpSpPr>
              <p:nvPr/>
            </p:nvGrpSpPr>
            <p:grpSpPr bwMode="auto">
              <a:xfrm>
                <a:off x="7101546" y="3659529"/>
                <a:ext cx="690563" cy="384175"/>
                <a:chOff x="3195" y="2015"/>
                <a:chExt cx="435" cy="242"/>
              </a:xfrm>
            </p:grpSpPr>
            <p:sp>
              <p:nvSpPr>
                <p:cNvPr id="10" name="AutoShape 100"/>
                <p:cNvSpPr>
                  <a:spLocks noChangeArrowheads="1"/>
                </p:cNvSpPr>
                <p:nvPr/>
              </p:nvSpPr>
              <p:spPr bwMode="auto">
                <a:xfrm>
                  <a:off x="3195" y="2015"/>
                  <a:ext cx="435" cy="242"/>
                </a:xfrm>
                <a:prstGeom prst="irregularSeal1">
                  <a:avLst/>
                </a:prstGeom>
                <a:solidFill>
                  <a:srgbClr val="FF3300"/>
                </a:solidFill>
                <a:ln w="9525">
                  <a:solidFill>
                    <a:schemeClr val="tx1"/>
                  </a:solidFill>
                  <a:miter lim="800000"/>
                  <a:headEnd/>
                  <a:tailEnd/>
                </a:ln>
              </p:spPr>
              <p:txBody>
                <a:bodyPr wrap="none" anchor="ctr"/>
                <a:lstStyle/>
                <a:p>
                  <a:endParaRPr lang="en-US"/>
                </a:p>
              </p:txBody>
            </p:sp>
            <p:sp>
              <p:nvSpPr>
                <p:cNvPr id="11" name="AutoShape 101"/>
                <p:cNvSpPr>
                  <a:spLocks noChangeArrowheads="1"/>
                </p:cNvSpPr>
                <p:nvPr/>
              </p:nvSpPr>
              <p:spPr bwMode="auto">
                <a:xfrm>
                  <a:off x="3267" y="2087"/>
                  <a:ext cx="290" cy="97"/>
                </a:xfrm>
                <a:prstGeom prst="irregularSeal1">
                  <a:avLst/>
                </a:prstGeom>
                <a:solidFill>
                  <a:srgbClr val="FFFF00"/>
                </a:solidFill>
                <a:ln w="9525">
                  <a:solidFill>
                    <a:schemeClr val="tx1"/>
                  </a:solidFill>
                  <a:miter lim="800000"/>
                  <a:headEnd/>
                  <a:tailEnd/>
                </a:ln>
              </p:spPr>
              <p:txBody>
                <a:bodyPr wrap="none" anchor="ctr"/>
                <a:lstStyle/>
                <a:p>
                  <a:endParaRPr lang="en-US"/>
                </a:p>
              </p:txBody>
            </p:sp>
          </p:grpSp>
        </p:grpSp>
        <p:sp>
          <p:nvSpPr>
            <p:cNvPr id="5" name="Rectangle 4"/>
            <p:cNvSpPr/>
            <p:nvPr/>
          </p:nvSpPr>
          <p:spPr>
            <a:xfrm>
              <a:off x="7488185" y="2224682"/>
              <a:ext cx="1202673" cy="369332"/>
            </a:xfrm>
            <a:prstGeom prst="rect">
              <a:avLst/>
            </a:prstGeom>
          </p:spPr>
          <p:txBody>
            <a:bodyPr wrap="none">
              <a:spAutoFit/>
            </a:bodyPr>
            <a:lstStyle/>
            <a:p>
              <a:pPr algn="ctr"/>
              <a:r>
                <a:rPr lang="en-US" dirty="0" smtClean="0"/>
                <a:t>Instruction</a:t>
              </a:r>
              <a:endParaRPr lang="en-US" dirty="0"/>
            </a:p>
          </p:txBody>
        </p:sp>
        <p:sp>
          <p:nvSpPr>
            <p:cNvPr id="26" name="Rectangle 25"/>
            <p:cNvSpPr/>
            <p:nvPr/>
          </p:nvSpPr>
          <p:spPr>
            <a:xfrm>
              <a:off x="7488185" y="5417463"/>
              <a:ext cx="1202673" cy="369332"/>
            </a:xfrm>
            <a:prstGeom prst="rect">
              <a:avLst/>
            </a:prstGeom>
          </p:spPr>
          <p:txBody>
            <a:bodyPr wrap="none">
              <a:spAutoFit/>
            </a:bodyPr>
            <a:lstStyle/>
            <a:p>
              <a:pPr algn="ctr"/>
              <a:r>
                <a:rPr lang="en-US" dirty="0" smtClean="0"/>
                <a:t>Instruction</a:t>
              </a:r>
              <a:endParaRPr lang="en-US" dirty="0"/>
            </a:p>
          </p:txBody>
        </p:sp>
      </p:grpSp>
      <p:sp>
        <p:nvSpPr>
          <p:cNvPr id="27"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Control flow optimization</a:t>
            </a:r>
          </a:p>
        </p:txBody>
      </p:sp>
    </p:spTree>
    <p:extLst>
      <p:ext uri="{BB962C8B-B14F-4D97-AF65-F5344CB8AC3E}">
        <p14:creationId xmlns:p14="http://schemas.microsoft.com/office/powerpoint/2010/main" val="1862823724"/>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652866"/>
            <a:ext cx="9144000" cy="461665"/>
          </a:xfrm>
          <a:prstGeom prst="rect">
            <a:avLst/>
          </a:prstGeom>
        </p:spPr>
        <p:txBody>
          <a:bodyPr wrap="square">
            <a:spAutoFit/>
          </a:bodyPr>
          <a:lstStyle/>
          <a:p>
            <a:pPr marL="342900" indent="-342900">
              <a:buFont typeface="Wingdings" charset="2"/>
              <a:buChar char="u"/>
            </a:pPr>
            <a:r>
              <a:rPr lang="en-US" sz="2400" b="1" dirty="0"/>
              <a:t>Control flow and Warp Divergence</a:t>
            </a:r>
          </a:p>
        </p:txBody>
      </p:sp>
      <p:pic>
        <p:nvPicPr>
          <p:cNvPr id="27" name="Picture 26"/>
          <p:cNvPicPr>
            <a:picLocks noChangeAspect="1"/>
          </p:cNvPicPr>
          <p:nvPr/>
        </p:nvPicPr>
        <p:blipFill>
          <a:blip r:embed="rId3"/>
          <a:stretch>
            <a:fillRect/>
          </a:stretch>
        </p:blipFill>
        <p:spPr>
          <a:xfrm>
            <a:off x="244833" y="1530101"/>
            <a:ext cx="8722481" cy="3042139"/>
          </a:xfrm>
          <a:prstGeom prst="rect">
            <a:avLst/>
          </a:prstGeom>
        </p:spPr>
      </p:pic>
      <p:sp>
        <p:nvSpPr>
          <p:cNvPr id="28" name="Rectangle 27"/>
          <p:cNvSpPr/>
          <p:nvPr/>
        </p:nvSpPr>
        <p:spPr>
          <a:xfrm>
            <a:off x="244833" y="4672622"/>
            <a:ext cx="8534400" cy="923330"/>
          </a:xfrm>
          <a:prstGeom prst="rect">
            <a:avLst/>
          </a:prstGeom>
        </p:spPr>
        <p:txBody>
          <a:bodyPr wrap="square">
            <a:spAutoFit/>
          </a:bodyPr>
          <a:lstStyle/>
          <a:p>
            <a:pPr marL="285750" indent="-285750">
              <a:buFont typeface="Arial"/>
              <a:buChar char="•"/>
            </a:pPr>
            <a:r>
              <a:rPr lang="en-US" dirty="0" smtClean="0"/>
              <a:t>All </a:t>
            </a:r>
            <a:r>
              <a:rPr lang="en-US" dirty="0"/>
              <a:t>threads within a warp must take both branches of </a:t>
            </a:r>
            <a:r>
              <a:rPr lang="en-US" dirty="0" smtClean="0"/>
              <a:t>the if</a:t>
            </a:r>
            <a:r>
              <a:rPr lang="en-US" dirty="0"/>
              <a:t>…then statement. If the condition is true for a thread, it executes the if clause; otherwise, the thread stalls while waiting for that execution to complete</a:t>
            </a:r>
          </a:p>
        </p:txBody>
      </p:sp>
      <p:sp>
        <p:nvSpPr>
          <p:cNvPr id="7"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Control flow optimization</a:t>
            </a:r>
          </a:p>
        </p:txBody>
      </p:sp>
      <p:sp>
        <p:nvSpPr>
          <p:cNvPr id="8" name="Rectangle 7"/>
          <p:cNvSpPr/>
          <p:nvPr/>
        </p:nvSpPr>
        <p:spPr>
          <a:xfrm>
            <a:off x="179176" y="1129991"/>
            <a:ext cx="6539124" cy="400110"/>
          </a:xfrm>
          <a:prstGeom prst="rect">
            <a:avLst/>
          </a:prstGeom>
        </p:spPr>
        <p:txBody>
          <a:bodyPr wrap="square">
            <a:spAutoFit/>
          </a:bodyPr>
          <a:lstStyle/>
          <a:p>
            <a:pPr marL="342900" indent="-342900">
              <a:buFont typeface="Wingdings" charset="2"/>
              <a:buChar char="§"/>
            </a:pPr>
            <a:r>
              <a:rPr lang="en-US" sz="2000" b="1" dirty="0"/>
              <a:t>Warp divergence in more </a:t>
            </a:r>
            <a:r>
              <a:rPr lang="en-US" sz="2000" b="1" dirty="0" smtClean="0"/>
              <a:t>detail: illustration</a:t>
            </a:r>
            <a:endParaRPr lang="en-US" sz="2000" dirty="0" smtClean="0"/>
          </a:p>
        </p:txBody>
      </p:sp>
    </p:spTree>
    <p:extLst>
      <p:ext uri="{BB962C8B-B14F-4D97-AF65-F5344CB8AC3E}">
        <p14:creationId xmlns:p14="http://schemas.microsoft.com/office/powerpoint/2010/main" val="1819576309"/>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652866"/>
            <a:ext cx="9144000" cy="461665"/>
          </a:xfrm>
          <a:prstGeom prst="rect">
            <a:avLst/>
          </a:prstGeom>
        </p:spPr>
        <p:txBody>
          <a:bodyPr wrap="square">
            <a:spAutoFit/>
          </a:bodyPr>
          <a:lstStyle/>
          <a:p>
            <a:pPr marL="342900" indent="-342900">
              <a:buFont typeface="Wingdings" charset="2"/>
              <a:buChar char="u"/>
            </a:pPr>
            <a:r>
              <a:rPr lang="en-US" sz="2400" b="1" dirty="0"/>
              <a:t>Control flow and Warp Divergence</a:t>
            </a:r>
          </a:p>
        </p:txBody>
      </p:sp>
      <p:sp>
        <p:nvSpPr>
          <p:cNvPr id="7" name="Rectangle 6"/>
          <p:cNvSpPr/>
          <p:nvPr/>
        </p:nvSpPr>
        <p:spPr>
          <a:xfrm>
            <a:off x="179176" y="2137959"/>
            <a:ext cx="4265356" cy="2015936"/>
          </a:xfrm>
          <a:prstGeom prst="rect">
            <a:avLst/>
          </a:prstGeom>
        </p:spPr>
        <p:txBody>
          <a:bodyPr wrap="square">
            <a:spAutoFit/>
          </a:bodyPr>
          <a:lstStyle/>
          <a:p>
            <a:pPr marL="342900" indent="-342900">
              <a:buFont typeface="Wingdings" charset="2"/>
              <a:buChar char="§"/>
            </a:pPr>
            <a:r>
              <a:rPr lang="en-US" sz="2000" b="1" dirty="0"/>
              <a:t>Warp divergence in more </a:t>
            </a:r>
            <a:r>
              <a:rPr lang="en-US" sz="2000" b="1" dirty="0" smtClean="0"/>
              <a:t>detail:</a:t>
            </a:r>
          </a:p>
          <a:p>
            <a:pPr marL="404813" indent="-231775">
              <a:spcAft>
                <a:spcPts val="600"/>
              </a:spcAft>
              <a:buFont typeface="Arial"/>
              <a:buChar char="•"/>
            </a:pPr>
            <a:r>
              <a:rPr lang="en-US" sz="2000" dirty="0" smtClean="0"/>
              <a:t>Within a warp, the hardware is not capable of executing if and else statements at the same time</a:t>
            </a:r>
          </a:p>
          <a:p>
            <a:pPr marL="404813" indent="-231775">
              <a:spcAft>
                <a:spcPts val="600"/>
              </a:spcAft>
              <a:buFont typeface="Arial"/>
              <a:buChar char="•"/>
            </a:pPr>
            <a:r>
              <a:rPr lang="en-US" sz="2000" dirty="0"/>
              <a:t>How does the hardware deal with an if statement</a:t>
            </a:r>
            <a:r>
              <a:rPr lang="en-US" sz="2000" dirty="0" smtClean="0"/>
              <a:t>?</a:t>
            </a:r>
          </a:p>
        </p:txBody>
      </p:sp>
      <p:sp>
        <p:nvSpPr>
          <p:cNvPr id="12" name="Rectangle 11"/>
          <p:cNvSpPr/>
          <p:nvPr/>
        </p:nvSpPr>
        <p:spPr>
          <a:xfrm>
            <a:off x="4636936" y="1089311"/>
            <a:ext cx="2944583" cy="5016758"/>
          </a:xfrm>
          <a:prstGeom prst="rect">
            <a:avLst/>
          </a:prstGeom>
        </p:spPr>
        <p:txBody>
          <a:bodyPr wrap="square">
            <a:spAutoFit/>
          </a:bodyPr>
          <a:lstStyle/>
          <a:p>
            <a:r>
              <a:rPr lang="en-US" sz="2000" dirty="0"/>
              <a:t>array[</a:t>
            </a:r>
            <a:r>
              <a:rPr lang="en-US" sz="2000" dirty="0" err="1"/>
              <a:t>threadIdx.x</a:t>
            </a:r>
            <a:r>
              <a:rPr lang="en-US" sz="2000" dirty="0"/>
              <a:t>] = 0.0</a:t>
            </a:r>
            <a:r>
              <a:rPr lang="en-US" sz="2000" dirty="0" smtClean="0"/>
              <a:t>;</a:t>
            </a:r>
            <a:endParaRPr lang="en-US" sz="2000" dirty="0"/>
          </a:p>
          <a:p>
            <a:endParaRPr lang="en-US" sz="2000" dirty="0" smtClean="0"/>
          </a:p>
          <a:p>
            <a:r>
              <a:rPr lang="en-US" sz="2000" dirty="0" smtClean="0"/>
              <a:t>if</a:t>
            </a:r>
            <a:r>
              <a:rPr lang="en-US" sz="2000" dirty="0"/>
              <a:t>(</a:t>
            </a:r>
            <a:r>
              <a:rPr lang="en-US" sz="2000" dirty="0" err="1"/>
              <a:t>threadIdx.x</a:t>
            </a:r>
            <a:r>
              <a:rPr lang="en-US" sz="2000" dirty="0"/>
              <a:t> == 3) {</a:t>
            </a:r>
          </a:p>
          <a:p>
            <a:r>
              <a:rPr lang="en-US" sz="2000" dirty="0"/>
              <a:t>for(</a:t>
            </a:r>
            <a:r>
              <a:rPr lang="en-US" sz="2000" dirty="0" err="1"/>
              <a:t>i</a:t>
            </a:r>
            <a:r>
              <a:rPr lang="en-US" sz="2000" dirty="0"/>
              <a:t>=0; </a:t>
            </a:r>
            <a:r>
              <a:rPr lang="en-US" sz="2000" dirty="0" err="1"/>
              <a:t>i</a:t>
            </a:r>
            <a:r>
              <a:rPr lang="en-US" sz="2000" dirty="0"/>
              <a:t> &lt; 1000; </a:t>
            </a:r>
            <a:r>
              <a:rPr lang="en-US" sz="2000" dirty="0" err="1"/>
              <a:t>i</a:t>
            </a:r>
            <a:r>
              <a:rPr lang="en-US" sz="2000" dirty="0"/>
              <a:t>++) {</a:t>
            </a:r>
          </a:p>
          <a:p>
            <a:r>
              <a:rPr lang="en-US" sz="2000" dirty="0"/>
              <a:t>array[</a:t>
            </a:r>
            <a:r>
              <a:rPr lang="en-US" sz="2000" dirty="0" err="1"/>
              <a:t>threadIdx.x</a:t>
            </a:r>
            <a:r>
              <a:rPr lang="en-US" sz="2000" dirty="0"/>
              <a:t>]++;</a:t>
            </a:r>
          </a:p>
          <a:p>
            <a:r>
              <a:rPr lang="en-US" sz="2000" dirty="0" smtClean="0"/>
              <a:t>   }</a:t>
            </a:r>
            <a:endParaRPr lang="en-US" sz="2000" dirty="0"/>
          </a:p>
          <a:p>
            <a:r>
              <a:rPr lang="en-US" sz="2000" dirty="0"/>
              <a:t>} else {</a:t>
            </a:r>
          </a:p>
          <a:p>
            <a:r>
              <a:rPr lang="en-US" sz="2000" dirty="0"/>
              <a:t>array[</a:t>
            </a:r>
            <a:r>
              <a:rPr lang="en-US" sz="2000" dirty="0" err="1"/>
              <a:t>threadIdx.x</a:t>
            </a:r>
            <a:r>
              <a:rPr lang="en-US" sz="2000" dirty="0"/>
              <a:t>] = 3.14;</a:t>
            </a:r>
          </a:p>
          <a:p>
            <a:r>
              <a:rPr lang="en-US" sz="2000" dirty="0"/>
              <a:t>}</a:t>
            </a:r>
          </a:p>
          <a:p>
            <a:r>
              <a:rPr lang="en-US" sz="2000" dirty="0"/>
              <a:t>if(</a:t>
            </a:r>
            <a:r>
              <a:rPr lang="en-US" sz="2000" dirty="0" err="1"/>
              <a:t>threadIdx.x</a:t>
            </a:r>
            <a:r>
              <a:rPr lang="en-US" sz="2000" dirty="0"/>
              <a:t> == 3) {</a:t>
            </a:r>
          </a:p>
          <a:p>
            <a:r>
              <a:rPr lang="en-US" sz="2000" dirty="0"/>
              <a:t>for(</a:t>
            </a:r>
            <a:r>
              <a:rPr lang="en-US" sz="2000" dirty="0" err="1"/>
              <a:t>i</a:t>
            </a:r>
            <a:r>
              <a:rPr lang="en-US" sz="2000" dirty="0"/>
              <a:t>=0; </a:t>
            </a:r>
            <a:r>
              <a:rPr lang="en-US" sz="2000" dirty="0" err="1"/>
              <a:t>i</a:t>
            </a:r>
            <a:r>
              <a:rPr lang="en-US" sz="2000" dirty="0"/>
              <a:t> &lt; 1000; </a:t>
            </a:r>
            <a:r>
              <a:rPr lang="en-US" sz="2000" dirty="0" err="1"/>
              <a:t>i</a:t>
            </a:r>
            <a:r>
              <a:rPr lang="en-US" sz="2000" dirty="0"/>
              <a:t>++) {</a:t>
            </a:r>
          </a:p>
          <a:p>
            <a:r>
              <a:rPr lang="en-US" sz="2000" dirty="0"/>
              <a:t>array[</a:t>
            </a:r>
            <a:r>
              <a:rPr lang="en-US" sz="2000" dirty="0" err="1"/>
              <a:t>threadIdx.x</a:t>
            </a:r>
            <a:r>
              <a:rPr lang="en-US" sz="2000" dirty="0"/>
              <a:t>]++;</a:t>
            </a:r>
          </a:p>
          <a:p>
            <a:r>
              <a:rPr lang="en-US" sz="2000" dirty="0"/>
              <a:t>}</a:t>
            </a:r>
          </a:p>
          <a:p>
            <a:r>
              <a:rPr lang="en-US" sz="2000" dirty="0"/>
              <a:t>} </a:t>
            </a:r>
            <a:r>
              <a:rPr lang="en-US" sz="2000" dirty="0" smtClean="0"/>
              <a:t>else </a:t>
            </a:r>
            <a:r>
              <a:rPr lang="en-US" sz="2000" dirty="0"/>
              <a:t>{</a:t>
            </a:r>
          </a:p>
          <a:p>
            <a:r>
              <a:rPr lang="en-US" sz="2000" dirty="0"/>
              <a:t>array[</a:t>
            </a:r>
            <a:r>
              <a:rPr lang="en-US" sz="2000" dirty="0" err="1"/>
              <a:t>threadIdx.x</a:t>
            </a:r>
            <a:r>
              <a:rPr lang="en-US" sz="2000" dirty="0"/>
              <a:t>] = 3.14;</a:t>
            </a:r>
          </a:p>
          <a:p>
            <a:r>
              <a:rPr lang="en-US" sz="2000" dirty="0"/>
              <a:t>}</a:t>
            </a:r>
          </a:p>
        </p:txBody>
      </p:sp>
      <p:sp>
        <p:nvSpPr>
          <p:cNvPr id="8"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Control flow optimization</a:t>
            </a:r>
          </a:p>
        </p:txBody>
      </p:sp>
    </p:spTree>
    <p:extLst>
      <p:ext uri="{BB962C8B-B14F-4D97-AF65-F5344CB8AC3E}">
        <p14:creationId xmlns:p14="http://schemas.microsoft.com/office/powerpoint/2010/main" val="4139610587"/>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652866"/>
            <a:ext cx="9144000" cy="461665"/>
          </a:xfrm>
          <a:prstGeom prst="rect">
            <a:avLst/>
          </a:prstGeom>
        </p:spPr>
        <p:txBody>
          <a:bodyPr wrap="square">
            <a:spAutoFit/>
          </a:bodyPr>
          <a:lstStyle/>
          <a:p>
            <a:pPr marL="342900" indent="-342900">
              <a:buFont typeface="Wingdings" charset="2"/>
              <a:buChar char="u"/>
            </a:pPr>
            <a:r>
              <a:rPr lang="en-US" sz="2400" b="1" dirty="0"/>
              <a:t>Control flow and Warp Divergence</a:t>
            </a:r>
          </a:p>
        </p:txBody>
      </p:sp>
      <p:sp>
        <p:nvSpPr>
          <p:cNvPr id="7" name="Rectangle 6"/>
          <p:cNvSpPr/>
          <p:nvPr/>
        </p:nvSpPr>
        <p:spPr>
          <a:xfrm>
            <a:off x="0" y="2069791"/>
            <a:ext cx="4265356" cy="2631490"/>
          </a:xfrm>
          <a:prstGeom prst="rect">
            <a:avLst/>
          </a:prstGeom>
        </p:spPr>
        <p:txBody>
          <a:bodyPr wrap="square">
            <a:spAutoFit/>
          </a:bodyPr>
          <a:lstStyle/>
          <a:p>
            <a:pPr marL="342900" indent="-342900">
              <a:buFont typeface="Wingdings" charset="2"/>
              <a:buChar char="§"/>
            </a:pPr>
            <a:r>
              <a:rPr lang="en-US" sz="2000" b="1" dirty="0"/>
              <a:t>Warp divergence in more </a:t>
            </a:r>
            <a:r>
              <a:rPr lang="en-US" sz="2000" b="1" dirty="0" smtClean="0"/>
              <a:t>detail:</a:t>
            </a:r>
            <a:endParaRPr lang="en-US" sz="2000" dirty="0" smtClean="0"/>
          </a:p>
          <a:p>
            <a:pPr marL="404813" indent="-231775">
              <a:spcAft>
                <a:spcPts val="600"/>
              </a:spcAft>
              <a:buFont typeface="Arial"/>
              <a:buChar char="•"/>
            </a:pPr>
            <a:r>
              <a:rPr lang="en-US" sz="2000" dirty="0" smtClean="0"/>
              <a:t>GPU hardware serializes the different execution paths. </a:t>
            </a:r>
          </a:p>
          <a:p>
            <a:pPr marL="404813" indent="-231775">
              <a:spcAft>
                <a:spcPts val="600"/>
              </a:spcAft>
              <a:buFont typeface="Arial"/>
              <a:buChar char="•"/>
            </a:pPr>
            <a:r>
              <a:rPr lang="en-US" sz="2000" dirty="0" smtClean="0"/>
              <a:t>Both </a:t>
            </a:r>
            <a:r>
              <a:rPr lang="en-US" sz="2000" dirty="0"/>
              <a:t>if and else </a:t>
            </a:r>
            <a:r>
              <a:rPr lang="en-US" sz="2000" dirty="0" smtClean="0"/>
              <a:t>execution </a:t>
            </a:r>
            <a:r>
              <a:rPr lang="en-US" sz="2000" dirty="0"/>
              <a:t>paths for the warp are executed but threads that don’t participate in a particular execution path are “masked”. </a:t>
            </a:r>
          </a:p>
        </p:txBody>
      </p:sp>
      <p:pic>
        <p:nvPicPr>
          <p:cNvPr id="9" name="Picture 8"/>
          <p:cNvPicPr>
            <a:picLocks noChangeAspect="1"/>
          </p:cNvPicPr>
          <p:nvPr/>
        </p:nvPicPr>
        <p:blipFill>
          <a:blip r:embed="rId3"/>
          <a:stretch>
            <a:fillRect/>
          </a:stretch>
        </p:blipFill>
        <p:spPr>
          <a:xfrm>
            <a:off x="7465275" y="1089310"/>
            <a:ext cx="1526492" cy="5235289"/>
          </a:xfrm>
          <a:prstGeom prst="rect">
            <a:avLst/>
          </a:prstGeom>
        </p:spPr>
      </p:pic>
      <p:sp>
        <p:nvSpPr>
          <p:cNvPr id="12" name="Rectangle 11"/>
          <p:cNvSpPr/>
          <p:nvPr/>
        </p:nvSpPr>
        <p:spPr>
          <a:xfrm>
            <a:off x="4636936" y="1089311"/>
            <a:ext cx="2944583" cy="5016758"/>
          </a:xfrm>
          <a:prstGeom prst="rect">
            <a:avLst/>
          </a:prstGeom>
        </p:spPr>
        <p:txBody>
          <a:bodyPr wrap="square">
            <a:spAutoFit/>
          </a:bodyPr>
          <a:lstStyle/>
          <a:p>
            <a:r>
              <a:rPr lang="en-US" sz="2000" dirty="0"/>
              <a:t>array[</a:t>
            </a:r>
            <a:r>
              <a:rPr lang="en-US" sz="2000" dirty="0" err="1"/>
              <a:t>threadIdx.x</a:t>
            </a:r>
            <a:r>
              <a:rPr lang="en-US" sz="2000" dirty="0"/>
              <a:t>] = 0.0</a:t>
            </a:r>
            <a:r>
              <a:rPr lang="en-US" sz="2000" dirty="0" smtClean="0"/>
              <a:t>;</a:t>
            </a:r>
            <a:endParaRPr lang="en-US" sz="2000" dirty="0"/>
          </a:p>
          <a:p>
            <a:endParaRPr lang="en-US" sz="2000" dirty="0" smtClean="0"/>
          </a:p>
          <a:p>
            <a:r>
              <a:rPr lang="en-US" sz="2000" dirty="0" smtClean="0">
                <a:solidFill>
                  <a:schemeClr val="accent6">
                    <a:lumMod val="75000"/>
                  </a:schemeClr>
                </a:solidFill>
              </a:rPr>
              <a:t>if</a:t>
            </a:r>
            <a:r>
              <a:rPr lang="en-US" sz="2000" dirty="0">
                <a:solidFill>
                  <a:schemeClr val="accent6">
                    <a:lumMod val="75000"/>
                  </a:schemeClr>
                </a:solidFill>
              </a:rPr>
              <a:t>(</a:t>
            </a:r>
            <a:r>
              <a:rPr lang="en-US" sz="2000" dirty="0" err="1">
                <a:solidFill>
                  <a:schemeClr val="accent6">
                    <a:lumMod val="75000"/>
                  </a:schemeClr>
                </a:solidFill>
              </a:rPr>
              <a:t>threadIdx.x</a:t>
            </a:r>
            <a:r>
              <a:rPr lang="en-US" sz="2000" dirty="0">
                <a:solidFill>
                  <a:schemeClr val="accent6">
                    <a:lumMod val="75000"/>
                  </a:schemeClr>
                </a:solidFill>
              </a:rPr>
              <a:t> == 3) {</a:t>
            </a:r>
          </a:p>
          <a:p>
            <a:r>
              <a:rPr lang="en-US" sz="2000" dirty="0">
                <a:solidFill>
                  <a:schemeClr val="accent6">
                    <a:lumMod val="75000"/>
                  </a:schemeClr>
                </a:solidFill>
              </a:rPr>
              <a:t>for(</a:t>
            </a:r>
            <a:r>
              <a:rPr lang="en-US" sz="2000" dirty="0" err="1">
                <a:solidFill>
                  <a:schemeClr val="accent6">
                    <a:lumMod val="75000"/>
                  </a:schemeClr>
                </a:solidFill>
              </a:rPr>
              <a:t>i</a:t>
            </a:r>
            <a:r>
              <a:rPr lang="en-US" sz="2000" dirty="0">
                <a:solidFill>
                  <a:schemeClr val="accent6">
                    <a:lumMod val="75000"/>
                  </a:schemeClr>
                </a:solidFill>
              </a:rPr>
              <a:t>=0; </a:t>
            </a:r>
            <a:r>
              <a:rPr lang="en-US" sz="2000" dirty="0" err="1">
                <a:solidFill>
                  <a:schemeClr val="accent6">
                    <a:lumMod val="75000"/>
                  </a:schemeClr>
                </a:solidFill>
              </a:rPr>
              <a:t>i</a:t>
            </a:r>
            <a:r>
              <a:rPr lang="en-US" sz="2000" dirty="0">
                <a:solidFill>
                  <a:schemeClr val="accent6">
                    <a:lumMod val="75000"/>
                  </a:schemeClr>
                </a:solidFill>
              </a:rPr>
              <a:t> &lt; 1000; </a:t>
            </a:r>
            <a:r>
              <a:rPr lang="en-US" sz="2000" dirty="0" err="1">
                <a:solidFill>
                  <a:schemeClr val="accent6">
                    <a:lumMod val="75000"/>
                  </a:schemeClr>
                </a:solidFill>
              </a:rPr>
              <a:t>i</a:t>
            </a:r>
            <a:r>
              <a:rPr lang="en-US" sz="2000" dirty="0">
                <a:solidFill>
                  <a:schemeClr val="accent6">
                    <a:lumMod val="75000"/>
                  </a:schemeClr>
                </a:solidFill>
              </a:rPr>
              <a:t>++) {</a:t>
            </a:r>
          </a:p>
          <a:p>
            <a:r>
              <a:rPr lang="en-US" sz="2000" dirty="0">
                <a:solidFill>
                  <a:schemeClr val="accent6">
                    <a:lumMod val="75000"/>
                  </a:schemeClr>
                </a:solidFill>
              </a:rPr>
              <a:t>array[</a:t>
            </a:r>
            <a:r>
              <a:rPr lang="en-US" sz="2000" dirty="0" err="1">
                <a:solidFill>
                  <a:schemeClr val="accent6">
                    <a:lumMod val="75000"/>
                  </a:schemeClr>
                </a:solidFill>
              </a:rPr>
              <a:t>threadIdx.x</a:t>
            </a:r>
            <a:r>
              <a:rPr lang="en-US" sz="2000" dirty="0">
                <a:solidFill>
                  <a:schemeClr val="accent6">
                    <a:lumMod val="75000"/>
                  </a:schemeClr>
                </a:solidFill>
              </a:rPr>
              <a:t>]++;</a:t>
            </a:r>
          </a:p>
          <a:p>
            <a:r>
              <a:rPr lang="en-US" sz="2000" dirty="0" smtClean="0">
                <a:solidFill>
                  <a:schemeClr val="accent6">
                    <a:lumMod val="75000"/>
                  </a:schemeClr>
                </a:solidFill>
              </a:rPr>
              <a:t>   }</a:t>
            </a:r>
            <a:endParaRPr lang="en-US" sz="2000" dirty="0">
              <a:solidFill>
                <a:schemeClr val="accent6">
                  <a:lumMod val="75000"/>
                </a:schemeClr>
              </a:solidFill>
            </a:endParaRPr>
          </a:p>
          <a:p>
            <a:r>
              <a:rPr lang="en-US" sz="2000" dirty="0">
                <a:solidFill>
                  <a:schemeClr val="accent6">
                    <a:lumMod val="75000"/>
                  </a:schemeClr>
                </a:solidFill>
              </a:rPr>
              <a:t>} </a:t>
            </a:r>
            <a:r>
              <a:rPr lang="en-US" sz="2000" dirty="0">
                <a:solidFill>
                  <a:schemeClr val="accent5">
                    <a:lumMod val="20000"/>
                    <a:lumOff val="80000"/>
                  </a:schemeClr>
                </a:solidFill>
              </a:rPr>
              <a:t>else {</a:t>
            </a:r>
          </a:p>
          <a:p>
            <a:r>
              <a:rPr lang="en-US" sz="2000" dirty="0">
                <a:solidFill>
                  <a:schemeClr val="accent5">
                    <a:lumMod val="20000"/>
                    <a:lumOff val="80000"/>
                  </a:schemeClr>
                </a:solidFill>
              </a:rPr>
              <a:t>array[</a:t>
            </a:r>
            <a:r>
              <a:rPr lang="en-US" sz="2000" dirty="0" err="1">
                <a:solidFill>
                  <a:schemeClr val="accent5">
                    <a:lumMod val="20000"/>
                    <a:lumOff val="80000"/>
                  </a:schemeClr>
                </a:solidFill>
              </a:rPr>
              <a:t>threadIdx.x</a:t>
            </a:r>
            <a:r>
              <a:rPr lang="en-US" sz="2000" dirty="0">
                <a:solidFill>
                  <a:schemeClr val="accent5">
                    <a:lumMod val="20000"/>
                    <a:lumOff val="80000"/>
                  </a:schemeClr>
                </a:solidFill>
              </a:rPr>
              <a:t>] = 3.14;</a:t>
            </a:r>
          </a:p>
          <a:p>
            <a:r>
              <a:rPr lang="en-US" sz="2000" dirty="0">
                <a:solidFill>
                  <a:schemeClr val="accent5">
                    <a:lumMod val="20000"/>
                    <a:lumOff val="80000"/>
                  </a:schemeClr>
                </a:solidFill>
              </a:rPr>
              <a:t>}</a:t>
            </a:r>
          </a:p>
          <a:p>
            <a:r>
              <a:rPr lang="en-US" sz="2000" dirty="0">
                <a:solidFill>
                  <a:schemeClr val="accent5">
                    <a:lumMod val="20000"/>
                    <a:lumOff val="80000"/>
                  </a:schemeClr>
                </a:solidFill>
              </a:rPr>
              <a:t>if(</a:t>
            </a:r>
            <a:r>
              <a:rPr lang="en-US" sz="2000" dirty="0" err="1">
                <a:solidFill>
                  <a:schemeClr val="accent5">
                    <a:lumMod val="20000"/>
                    <a:lumOff val="80000"/>
                  </a:schemeClr>
                </a:solidFill>
              </a:rPr>
              <a:t>threadIdx.x</a:t>
            </a:r>
            <a:r>
              <a:rPr lang="en-US" sz="2000" dirty="0">
                <a:solidFill>
                  <a:schemeClr val="accent5">
                    <a:lumMod val="20000"/>
                    <a:lumOff val="80000"/>
                  </a:schemeClr>
                </a:solidFill>
              </a:rPr>
              <a:t> == 3) {</a:t>
            </a:r>
          </a:p>
          <a:p>
            <a:r>
              <a:rPr lang="en-US" sz="2000" dirty="0">
                <a:solidFill>
                  <a:schemeClr val="accent5">
                    <a:lumMod val="20000"/>
                    <a:lumOff val="80000"/>
                  </a:schemeClr>
                </a:solidFill>
              </a:rPr>
              <a:t>for(</a:t>
            </a:r>
            <a:r>
              <a:rPr lang="en-US" sz="2000" dirty="0" err="1">
                <a:solidFill>
                  <a:schemeClr val="accent5">
                    <a:lumMod val="20000"/>
                    <a:lumOff val="80000"/>
                  </a:schemeClr>
                </a:solidFill>
              </a:rPr>
              <a:t>i</a:t>
            </a:r>
            <a:r>
              <a:rPr lang="en-US" sz="2000" dirty="0">
                <a:solidFill>
                  <a:schemeClr val="accent5">
                    <a:lumMod val="20000"/>
                    <a:lumOff val="80000"/>
                  </a:schemeClr>
                </a:solidFill>
              </a:rPr>
              <a:t>=0; </a:t>
            </a:r>
            <a:r>
              <a:rPr lang="en-US" sz="2000" dirty="0" err="1">
                <a:solidFill>
                  <a:schemeClr val="accent5">
                    <a:lumMod val="20000"/>
                    <a:lumOff val="80000"/>
                  </a:schemeClr>
                </a:solidFill>
              </a:rPr>
              <a:t>i</a:t>
            </a:r>
            <a:r>
              <a:rPr lang="en-US" sz="2000" dirty="0">
                <a:solidFill>
                  <a:schemeClr val="accent5">
                    <a:lumMod val="20000"/>
                    <a:lumOff val="80000"/>
                  </a:schemeClr>
                </a:solidFill>
              </a:rPr>
              <a:t> &lt; 1000; </a:t>
            </a:r>
            <a:r>
              <a:rPr lang="en-US" sz="2000" dirty="0" err="1">
                <a:solidFill>
                  <a:schemeClr val="accent5">
                    <a:lumMod val="20000"/>
                    <a:lumOff val="80000"/>
                  </a:schemeClr>
                </a:solidFill>
              </a:rPr>
              <a:t>i</a:t>
            </a:r>
            <a:r>
              <a:rPr lang="en-US" sz="2000" dirty="0">
                <a:solidFill>
                  <a:schemeClr val="accent5">
                    <a:lumMod val="20000"/>
                    <a:lumOff val="80000"/>
                  </a:schemeClr>
                </a:solidFill>
              </a:rPr>
              <a:t>++) {</a:t>
            </a:r>
          </a:p>
          <a:p>
            <a:r>
              <a:rPr lang="en-US" sz="2000" dirty="0">
                <a:solidFill>
                  <a:schemeClr val="accent5">
                    <a:lumMod val="20000"/>
                    <a:lumOff val="80000"/>
                  </a:schemeClr>
                </a:solidFill>
              </a:rPr>
              <a:t>array[</a:t>
            </a:r>
            <a:r>
              <a:rPr lang="en-US" sz="2000" dirty="0" err="1">
                <a:solidFill>
                  <a:schemeClr val="accent5">
                    <a:lumMod val="20000"/>
                    <a:lumOff val="80000"/>
                  </a:schemeClr>
                </a:solidFill>
              </a:rPr>
              <a:t>threadIdx.x</a:t>
            </a:r>
            <a:r>
              <a:rPr lang="en-US" sz="2000" dirty="0">
                <a:solidFill>
                  <a:schemeClr val="accent5">
                    <a:lumMod val="20000"/>
                    <a:lumOff val="80000"/>
                  </a:schemeClr>
                </a:solidFill>
              </a:rPr>
              <a:t>]++;</a:t>
            </a:r>
          </a:p>
          <a:p>
            <a:r>
              <a:rPr lang="en-US" sz="2000" dirty="0">
                <a:solidFill>
                  <a:schemeClr val="accent5">
                    <a:lumMod val="20000"/>
                    <a:lumOff val="80000"/>
                  </a:schemeClr>
                </a:solidFill>
              </a:rPr>
              <a:t>}</a:t>
            </a:r>
          </a:p>
          <a:p>
            <a:r>
              <a:rPr lang="en-US" sz="2000" dirty="0">
                <a:solidFill>
                  <a:srgbClr val="660066"/>
                </a:solidFill>
              </a:rPr>
              <a:t>} </a:t>
            </a:r>
            <a:r>
              <a:rPr lang="en-US" sz="2000" dirty="0" smtClean="0">
                <a:solidFill>
                  <a:srgbClr val="660066"/>
                </a:solidFill>
              </a:rPr>
              <a:t>else </a:t>
            </a:r>
            <a:r>
              <a:rPr lang="en-US" sz="2000" dirty="0">
                <a:solidFill>
                  <a:srgbClr val="660066"/>
                </a:solidFill>
              </a:rPr>
              <a:t>{</a:t>
            </a:r>
          </a:p>
          <a:p>
            <a:r>
              <a:rPr lang="en-US" sz="2000" dirty="0">
                <a:solidFill>
                  <a:srgbClr val="660066"/>
                </a:solidFill>
              </a:rPr>
              <a:t>array[</a:t>
            </a:r>
            <a:r>
              <a:rPr lang="en-US" sz="2000" dirty="0" err="1">
                <a:solidFill>
                  <a:srgbClr val="660066"/>
                </a:solidFill>
              </a:rPr>
              <a:t>threadIdx.x</a:t>
            </a:r>
            <a:r>
              <a:rPr lang="en-US" sz="2000" dirty="0">
                <a:solidFill>
                  <a:srgbClr val="660066"/>
                </a:solidFill>
              </a:rPr>
              <a:t>] = 3.14;</a:t>
            </a:r>
          </a:p>
          <a:p>
            <a:r>
              <a:rPr lang="en-US" sz="2000" dirty="0">
                <a:solidFill>
                  <a:srgbClr val="660066"/>
                </a:solidFill>
              </a:rPr>
              <a:t>}</a:t>
            </a:r>
          </a:p>
        </p:txBody>
      </p:sp>
      <p:sp>
        <p:nvSpPr>
          <p:cNvPr id="4" name="Left Brace 3"/>
          <p:cNvSpPr/>
          <p:nvPr/>
        </p:nvSpPr>
        <p:spPr>
          <a:xfrm>
            <a:off x="7292111" y="1108555"/>
            <a:ext cx="173164" cy="429827"/>
          </a:xfrm>
          <a:prstGeom prst="leftBrace">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8000"/>
              </a:solidFill>
            </a:endParaRPr>
          </a:p>
        </p:txBody>
      </p:sp>
      <p:sp>
        <p:nvSpPr>
          <p:cNvPr id="14" name="Left Brace 13"/>
          <p:cNvSpPr/>
          <p:nvPr/>
        </p:nvSpPr>
        <p:spPr>
          <a:xfrm>
            <a:off x="7292110" y="1676401"/>
            <a:ext cx="251689" cy="3200400"/>
          </a:xfrm>
          <a:prstGeom prst="leftBrac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8000"/>
              </a:solidFill>
            </a:endParaRPr>
          </a:p>
        </p:txBody>
      </p:sp>
      <p:sp>
        <p:nvSpPr>
          <p:cNvPr id="15" name="Left Brace 14"/>
          <p:cNvSpPr/>
          <p:nvPr/>
        </p:nvSpPr>
        <p:spPr>
          <a:xfrm>
            <a:off x="7334440" y="5087708"/>
            <a:ext cx="173164" cy="429827"/>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8000"/>
              </a:solidFill>
            </a:endParaRPr>
          </a:p>
        </p:txBody>
      </p:sp>
      <p:sp>
        <p:nvSpPr>
          <p:cNvPr id="10"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Control flow optimization</a:t>
            </a:r>
          </a:p>
        </p:txBody>
      </p:sp>
    </p:spTree>
    <p:extLst>
      <p:ext uri="{BB962C8B-B14F-4D97-AF65-F5344CB8AC3E}">
        <p14:creationId xmlns:p14="http://schemas.microsoft.com/office/powerpoint/2010/main" val="3772177779"/>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652866"/>
            <a:ext cx="9144000" cy="461665"/>
          </a:xfrm>
          <a:prstGeom prst="rect">
            <a:avLst/>
          </a:prstGeom>
        </p:spPr>
        <p:txBody>
          <a:bodyPr wrap="square">
            <a:spAutoFit/>
          </a:bodyPr>
          <a:lstStyle/>
          <a:p>
            <a:pPr marL="342900" indent="-342900">
              <a:buFont typeface="Wingdings" charset="2"/>
              <a:buChar char="u"/>
            </a:pPr>
            <a:r>
              <a:rPr lang="en-US" sz="2400" b="1" dirty="0"/>
              <a:t>Control flow and Warp Divergence</a:t>
            </a:r>
          </a:p>
        </p:txBody>
      </p:sp>
      <p:sp>
        <p:nvSpPr>
          <p:cNvPr id="7" name="Rectangle 6"/>
          <p:cNvSpPr/>
          <p:nvPr/>
        </p:nvSpPr>
        <p:spPr>
          <a:xfrm>
            <a:off x="25251" y="1123752"/>
            <a:ext cx="5132377" cy="2939266"/>
          </a:xfrm>
          <a:prstGeom prst="rect">
            <a:avLst/>
          </a:prstGeom>
        </p:spPr>
        <p:txBody>
          <a:bodyPr wrap="square">
            <a:spAutoFit/>
          </a:bodyPr>
          <a:lstStyle/>
          <a:p>
            <a:pPr marL="342900" indent="-342900">
              <a:buFont typeface="Wingdings" charset="2"/>
              <a:buChar char="§"/>
            </a:pPr>
            <a:r>
              <a:rPr lang="en-US" sz="2000" b="1" dirty="0"/>
              <a:t>Performance of Divergent </a:t>
            </a:r>
            <a:r>
              <a:rPr lang="en-US" sz="2000" b="1" dirty="0" smtClean="0"/>
              <a:t>code</a:t>
            </a:r>
          </a:p>
          <a:p>
            <a:pPr marL="404813" indent="-231775">
              <a:spcAft>
                <a:spcPts val="600"/>
              </a:spcAft>
              <a:buFont typeface="Arial"/>
              <a:buChar char="•"/>
            </a:pPr>
            <a:r>
              <a:rPr lang="en-US" sz="2000" dirty="0"/>
              <a:t>Performance decreases with degree of divergence in warps </a:t>
            </a:r>
          </a:p>
          <a:p>
            <a:pPr marL="404813" indent="-231775">
              <a:spcAft>
                <a:spcPts val="600"/>
              </a:spcAft>
              <a:buFont typeface="Arial"/>
              <a:buChar char="•"/>
            </a:pPr>
            <a:r>
              <a:rPr lang="en-US" sz="2000" dirty="0" smtClean="0"/>
              <a:t>Warp </a:t>
            </a:r>
            <a:r>
              <a:rPr lang="en-US" sz="2000" dirty="0"/>
              <a:t>divergence can cause significant slow down in code </a:t>
            </a:r>
            <a:r>
              <a:rPr lang="en-US" sz="2000" dirty="0" smtClean="0"/>
              <a:t>execution(In </a:t>
            </a:r>
            <a:r>
              <a:rPr lang="en-US" sz="2000" dirty="0"/>
              <a:t>the worst </a:t>
            </a:r>
            <a:r>
              <a:rPr lang="en-US" sz="2000" dirty="0" smtClean="0"/>
              <a:t>case, </a:t>
            </a:r>
            <a:r>
              <a:rPr lang="en-US" sz="2000" dirty="0"/>
              <a:t>this can cause a loss of 32x in performance if only one thread needs to follow a computationally expensive branch and the rest of the threads do </a:t>
            </a:r>
            <a:r>
              <a:rPr lang="en-US" sz="2000" dirty="0" smtClean="0"/>
              <a:t>nothing). </a:t>
            </a:r>
            <a:endParaRPr lang="en-US" sz="2000" dirty="0"/>
          </a:p>
        </p:txBody>
      </p:sp>
      <p:sp>
        <p:nvSpPr>
          <p:cNvPr id="11" name="Rectangle 10"/>
          <p:cNvSpPr/>
          <p:nvPr/>
        </p:nvSpPr>
        <p:spPr>
          <a:xfrm>
            <a:off x="4870568" y="865815"/>
            <a:ext cx="4203700" cy="3293209"/>
          </a:xfrm>
          <a:prstGeom prst="rect">
            <a:avLst/>
          </a:prstGeom>
        </p:spPr>
        <p:txBody>
          <a:bodyPr wrap="square">
            <a:spAutoFit/>
          </a:bodyPr>
          <a:lstStyle/>
          <a:p>
            <a:r>
              <a:rPr lang="en-US" sz="1600" dirty="0" smtClean="0"/>
              <a:t>__global__ </a:t>
            </a:r>
            <a:r>
              <a:rPr lang="en-US" sz="1600" dirty="0"/>
              <a:t>void dv(</a:t>
            </a:r>
            <a:r>
              <a:rPr lang="en-US" sz="1600" dirty="0" err="1"/>
              <a:t>int</a:t>
            </a:r>
            <a:r>
              <a:rPr lang="en-US" sz="1600" dirty="0"/>
              <a:t>* x) { </a:t>
            </a:r>
            <a:endParaRPr lang="en-US" sz="1600" dirty="0" smtClean="0"/>
          </a:p>
          <a:p>
            <a:pPr marL="228600"/>
            <a:r>
              <a:rPr lang="en-US" sz="1600" dirty="0" err="1" smtClean="0"/>
              <a:t>int</a:t>
            </a:r>
            <a:r>
              <a:rPr lang="en-US" sz="1600" dirty="0" smtClean="0"/>
              <a:t> </a:t>
            </a:r>
            <a:r>
              <a:rPr lang="en-US" sz="1600" dirty="0" err="1"/>
              <a:t>i</a:t>
            </a:r>
            <a:r>
              <a:rPr lang="en-US" sz="1600" dirty="0"/>
              <a:t> = </a:t>
            </a:r>
            <a:r>
              <a:rPr lang="en-US" sz="1600" dirty="0" err="1"/>
              <a:t>threadIdx.x</a:t>
            </a:r>
            <a:r>
              <a:rPr lang="en-US" sz="1600" dirty="0"/>
              <a:t> + </a:t>
            </a:r>
            <a:r>
              <a:rPr lang="en-US" sz="1600" dirty="0" err="1"/>
              <a:t>blockDim.x</a:t>
            </a:r>
            <a:r>
              <a:rPr lang="en-US" sz="1600" dirty="0"/>
              <a:t> * </a:t>
            </a:r>
            <a:r>
              <a:rPr lang="en-US" sz="1600" dirty="0" err="1"/>
              <a:t>blockIdx.x</a:t>
            </a:r>
            <a:r>
              <a:rPr lang="en-US" sz="1600" dirty="0"/>
              <a:t>; switch (</a:t>
            </a:r>
            <a:r>
              <a:rPr lang="en-US" sz="1600" dirty="0" err="1"/>
              <a:t>i</a:t>
            </a:r>
            <a:r>
              <a:rPr lang="en-US" sz="1600" dirty="0"/>
              <a:t> % 32</a:t>
            </a:r>
            <a:r>
              <a:rPr lang="en-US" sz="1600" dirty="0" smtClean="0"/>
              <a:t>){</a:t>
            </a:r>
          </a:p>
          <a:p>
            <a:pPr indent="520700"/>
            <a:r>
              <a:rPr lang="en-US" sz="1600" dirty="0" smtClean="0"/>
              <a:t> case </a:t>
            </a:r>
            <a:r>
              <a:rPr lang="en-US" sz="1600" dirty="0"/>
              <a:t>0 : x[</a:t>
            </a:r>
            <a:r>
              <a:rPr lang="en-US" sz="1600" dirty="0" err="1"/>
              <a:t>i</a:t>
            </a:r>
            <a:r>
              <a:rPr lang="en-US" sz="1600" dirty="0"/>
              <a:t>] = a(x[</a:t>
            </a:r>
            <a:r>
              <a:rPr lang="en-US" sz="1600" dirty="0" err="1"/>
              <a:t>i</a:t>
            </a:r>
            <a:r>
              <a:rPr lang="en-US" sz="1600" dirty="0"/>
              <a:t>])</a:t>
            </a:r>
            <a:r>
              <a:rPr lang="en-US" sz="1600" dirty="0" smtClean="0"/>
              <a:t>;</a:t>
            </a:r>
          </a:p>
          <a:p>
            <a:pPr indent="520700"/>
            <a:r>
              <a:rPr lang="en-US" sz="1600" dirty="0" smtClean="0"/>
              <a:t> </a:t>
            </a:r>
            <a:r>
              <a:rPr lang="en-US" sz="1600" dirty="0"/>
              <a:t>break; </a:t>
            </a:r>
            <a:endParaRPr lang="en-US" sz="1600" dirty="0" smtClean="0"/>
          </a:p>
          <a:p>
            <a:pPr indent="520700"/>
            <a:r>
              <a:rPr lang="en-US" sz="1600" dirty="0" smtClean="0"/>
              <a:t> case </a:t>
            </a:r>
            <a:r>
              <a:rPr lang="en-US" sz="1600" dirty="0"/>
              <a:t>1 : x[</a:t>
            </a:r>
            <a:r>
              <a:rPr lang="en-US" sz="1600" dirty="0" err="1"/>
              <a:t>i</a:t>
            </a:r>
            <a:r>
              <a:rPr lang="en-US" sz="1600" dirty="0"/>
              <a:t>] = b(x[</a:t>
            </a:r>
            <a:r>
              <a:rPr lang="en-US" sz="1600" dirty="0" err="1"/>
              <a:t>i</a:t>
            </a:r>
            <a:r>
              <a:rPr lang="en-US" sz="1600" dirty="0"/>
              <a:t>])</a:t>
            </a:r>
            <a:r>
              <a:rPr lang="en-US" sz="1600" dirty="0" smtClean="0"/>
              <a:t>;</a:t>
            </a:r>
          </a:p>
          <a:p>
            <a:pPr indent="520700"/>
            <a:r>
              <a:rPr lang="en-US" sz="1600" dirty="0" smtClean="0"/>
              <a:t> </a:t>
            </a:r>
            <a:r>
              <a:rPr lang="en-US" sz="1600" dirty="0"/>
              <a:t>break; </a:t>
            </a:r>
            <a:endParaRPr lang="en-US" sz="1600" dirty="0" smtClean="0"/>
          </a:p>
          <a:p>
            <a:pPr indent="520700"/>
            <a:r>
              <a:rPr lang="en-US" sz="1600" dirty="0" smtClean="0"/>
              <a:t> .</a:t>
            </a:r>
            <a:r>
              <a:rPr lang="en-US" sz="1600" dirty="0"/>
              <a:t>.. </a:t>
            </a:r>
            <a:endParaRPr lang="en-US" sz="1600" dirty="0" smtClean="0"/>
          </a:p>
          <a:p>
            <a:pPr indent="520700"/>
            <a:r>
              <a:rPr lang="en-US" sz="1600" dirty="0" smtClean="0"/>
              <a:t> case </a:t>
            </a:r>
            <a:r>
              <a:rPr lang="en-US" sz="1600" dirty="0"/>
              <a:t>31</a:t>
            </a:r>
            <a:r>
              <a:rPr lang="en-US" sz="1600" dirty="0" smtClean="0"/>
              <a:t>:</a:t>
            </a:r>
          </a:p>
          <a:p>
            <a:pPr indent="520700"/>
            <a:r>
              <a:rPr lang="en-US" sz="1600" dirty="0" smtClean="0"/>
              <a:t>  x</a:t>
            </a:r>
            <a:r>
              <a:rPr lang="en-US" sz="1600" dirty="0"/>
              <a:t>[</a:t>
            </a:r>
            <a:r>
              <a:rPr lang="en-US" sz="1600" dirty="0" err="1"/>
              <a:t>i</a:t>
            </a:r>
            <a:r>
              <a:rPr lang="en-US" sz="1600" dirty="0"/>
              <a:t>] = v(x[</a:t>
            </a:r>
            <a:r>
              <a:rPr lang="en-US" sz="1600" dirty="0" err="1"/>
              <a:t>i</a:t>
            </a:r>
            <a:r>
              <a:rPr lang="en-US" sz="1600" dirty="0"/>
              <a:t>]); </a:t>
            </a:r>
            <a:endParaRPr lang="en-US" sz="1600" dirty="0" smtClean="0"/>
          </a:p>
          <a:p>
            <a:pPr indent="520700"/>
            <a:r>
              <a:rPr lang="en-US" sz="1600" dirty="0" smtClean="0"/>
              <a:t>  break</a:t>
            </a:r>
            <a:r>
              <a:rPr lang="en-US" sz="1600" dirty="0"/>
              <a:t>; </a:t>
            </a:r>
            <a:endParaRPr lang="en-US" sz="1600" dirty="0" smtClean="0"/>
          </a:p>
          <a:p>
            <a:pPr indent="520700"/>
            <a:r>
              <a:rPr lang="en-US" sz="1600" dirty="0"/>
              <a:t>}</a:t>
            </a:r>
            <a:endParaRPr lang="en-US" sz="1600" dirty="0" smtClean="0"/>
          </a:p>
          <a:p>
            <a:r>
              <a:rPr lang="en-US" sz="1600" dirty="0" smtClean="0"/>
              <a:t>} </a:t>
            </a:r>
            <a:endParaRPr lang="en-US" sz="1600" dirty="0"/>
          </a:p>
        </p:txBody>
      </p:sp>
      <p:sp>
        <p:nvSpPr>
          <p:cNvPr id="8"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Control flow optimization</a:t>
            </a:r>
          </a:p>
        </p:txBody>
      </p:sp>
      <p:sp>
        <p:nvSpPr>
          <p:cNvPr id="9" name="Rectangle 8"/>
          <p:cNvSpPr/>
          <p:nvPr/>
        </p:nvSpPr>
        <p:spPr>
          <a:xfrm>
            <a:off x="21931" y="3993745"/>
            <a:ext cx="8979256" cy="2477601"/>
          </a:xfrm>
          <a:prstGeom prst="rect">
            <a:avLst/>
          </a:prstGeom>
        </p:spPr>
        <p:txBody>
          <a:bodyPr wrap="square">
            <a:spAutoFit/>
          </a:bodyPr>
          <a:lstStyle/>
          <a:p>
            <a:pPr marL="342900" indent="-342900">
              <a:spcAft>
                <a:spcPts val="600"/>
              </a:spcAft>
              <a:buFont typeface="Wingdings" charset="2"/>
              <a:buChar char="§"/>
            </a:pPr>
            <a:r>
              <a:rPr lang="en-US" sz="2000" b="1" dirty="0" smtClean="0"/>
              <a:t>Consider </a:t>
            </a:r>
            <a:r>
              <a:rPr lang="en-US" sz="2000" b="1" dirty="0"/>
              <a:t>divergence when reasoning about performance of a program </a:t>
            </a:r>
          </a:p>
          <a:p>
            <a:pPr marL="404813" indent="-231775">
              <a:spcAft>
                <a:spcPts val="600"/>
              </a:spcAft>
              <a:buFont typeface="Arial"/>
              <a:buChar char="•"/>
            </a:pPr>
            <a:r>
              <a:rPr lang="en-US" sz="2000" dirty="0" smtClean="0"/>
              <a:t>Try </a:t>
            </a:r>
            <a:r>
              <a:rPr lang="en-US" sz="2000" dirty="0"/>
              <a:t>to make </a:t>
            </a:r>
            <a:r>
              <a:rPr lang="en-US" sz="2000" dirty="0" smtClean="0"/>
              <a:t>threads </a:t>
            </a:r>
            <a:r>
              <a:rPr lang="en-US" sz="2000" dirty="0"/>
              <a:t>in </a:t>
            </a:r>
            <a:r>
              <a:rPr lang="en-US" sz="2000" dirty="0" smtClean="0"/>
              <a:t>same </a:t>
            </a:r>
            <a:r>
              <a:rPr lang="en-US" sz="2000" dirty="0"/>
              <a:t>warp do </a:t>
            </a:r>
            <a:r>
              <a:rPr lang="en-US" sz="2000" dirty="0" smtClean="0"/>
              <a:t>same thing: there </a:t>
            </a:r>
            <a:r>
              <a:rPr lang="en-US" sz="2000" dirty="0"/>
              <a:t>is no </a:t>
            </a:r>
            <a:r>
              <a:rPr lang="en-US" sz="2000" dirty="0" smtClean="0"/>
              <a:t>warp divergence </a:t>
            </a:r>
            <a:r>
              <a:rPr lang="en-US" sz="2000" dirty="0"/>
              <a:t>and </a:t>
            </a:r>
            <a:r>
              <a:rPr lang="en-US" sz="2000" dirty="0" smtClean="0"/>
              <a:t>instruction </a:t>
            </a:r>
            <a:r>
              <a:rPr lang="en-US" sz="2000" dirty="0"/>
              <a:t>can be done in one </a:t>
            </a:r>
            <a:r>
              <a:rPr lang="en-US" sz="2000" dirty="0" smtClean="0"/>
              <a:t>pass if </a:t>
            </a:r>
            <a:r>
              <a:rPr lang="en-US" sz="2000" dirty="0"/>
              <a:t>the </a:t>
            </a:r>
            <a:r>
              <a:rPr lang="en-US" sz="2000" dirty="0" smtClean="0"/>
              <a:t>“if statement” </a:t>
            </a:r>
            <a:r>
              <a:rPr lang="en-US" sz="2000" dirty="0"/>
              <a:t>cuts at a multiple of the warp size</a:t>
            </a:r>
          </a:p>
          <a:p>
            <a:pPr marL="404813" indent="-231775">
              <a:spcAft>
                <a:spcPts val="600"/>
              </a:spcAft>
              <a:buFont typeface="Arial"/>
              <a:buChar char="•"/>
            </a:pPr>
            <a:r>
              <a:rPr lang="en-US" sz="2000" dirty="0" smtClean="0"/>
              <a:t>Remember </a:t>
            </a:r>
            <a:r>
              <a:rPr lang="en-US" sz="2000" dirty="0"/>
              <a:t>threads are placed consecutively in a warp (t0-t31, t32</a:t>
            </a:r>
            <a:r>
              <a:rPr lang="en-US" sz="2000" dirty="0" smtClean="0"/>
              <a:t>-</a:t>
            </a:r>
            <a:r>
              <a:rPr lang="is-IS" sz="2000" dirty="0" smtClean="0"/>
              <a:t>t63</a:t>
            </a:r>
            <a:r>
              <a:rPr lang="is-IS" sz="2000" dirty="0"/>
              <a:t>, ...)</a:t>
            </a:r>
          </a:p>
          <a:p>
            <a:pPr marL="404813" indent="-231775">
              <a:spcAft>
                <a:spcPts val="600"/>
              </a:spcAft>
              <a:buFont typeface="Arial"/>
              <a:buChar char="•"/>
            </a:pPr>
            <a:r>
              <a:rPr lang="en-US" sz="2000" dirty="0" smtClean="0"/>
              <a:t>If can’t </a:t>
            </a:r>
            <a:r>
              <a:rPr lang="en-US" sz="2000" dirty="0"/>
              <a:t>avoid branching, try to make as many </a:t>
            </a:r>
            <a:r>
              <a:rPr lang="en-US" sz="2000" dirty="0" smtClean="0"/>
              <a:t>consecutive threads </a:t>
            </a:r>
            <a:r>
              <a:rPr lang="en-US" sz="2000" dirty="0"/>
              <a:t>as possible do the same </a:t>
            </a:r>
            <a:r>
              <a:rPr lang="en-US" sz="2000" dirty="0" smtClean="0"/>
              <a:t>thing</a:t>
            </a:r>
            <a:endParaRPr lang="en-US" sz="2000" dirty="0"/>
          </a:p>
        </p:txBody>
      </p:sp>
    </p:spTree>
    <p:extLst>
      <p:ext uri="{BB962C8B-B14F-4D97-AF65-F5344CB8AC3E}">
        <p14:creationId xmlns:p14="http://schemas.microsoft.com/office/powerpoint/2010/main" val="98524341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652866"/>
            <a:ext cx="9144000" cy="461665"/>
          </a:xfrm>
          <a:prstGeom prst="rect">
            <a:avLst/>
          </a:prstGeom>
        </p:spPr>
        <p:txBody>
          <a:bodyPr wrap="square">
            <a:spAutoFit/>
          </a:bodyPr>
          <a:lstStyle/>
          <a:p>
            <a:pPr marL="342900" indent="-342900">
              <a:buFont typeface="Wingdings" charset="2"/>
              <a:buChar char="u"/>
            </a:pPr>
            <a:r>
              <a:rPr lang="en-US" sz="2400" b="1" dirty="0"/>
              <a:t>Control flow and Warp Divergence</a:t>
            </a:r>
          </a:p>
        </p:txBody>
      </p:sp>
      <p:sp>
        <p:nvSpPr>
          <p:cNvPr id="5" name="Rectangle 4"/>
          <p:cNvSpPr/>
          <p:nvPr/>
        </p:nvSpPr>
        <p:spPr>
          <a:xfrm>
            <a:off x="291996" y="1008681"/>
            <a:ext cx="7988655" cy="400110"/>
          </a:xfrm>
          <a:prstGeom prst="rect">
            <a:avLst/>
          </a:prstGeom>
        </p:spPr>
        <p:txBody>
          <a:bodyPr wrap="square">
            <a:spAutoFit/>
          </a:bodyPr>
          <a:lstStyle/>
          <a:p>
            <a:pPr marL="342900" indent="-342900">
              <a:buFont typeface="Wingdings" charset="2"/>
              <a:buChar char="§"/>
            </a:pPr>
            <a:r>
              <a:rPr lang="en-US" sz="2000" dirty="0"/>
              <a:t>An illustration </a:t>
            </a:r>
            <a:r>
              <a:rPr lang="en-US" sz="2000" dirty="0" smtClean="0"/>
              <a:t>of Control </a:t>
            </a:r>
            <a:r>
              <a:rPr lang="en-US" sz="2000" dirty="0"/>
              <a:t>flow - </a:t>
            </a:r>
            <a:r>
              <a:rPr lang="en-US" sz="2000" dirty="0" smtClean="0"/>
              <a:t>implement </a:t>
            </a:r>
            <a:r>
              <a:rPr lang="en-US" sz="2000" dirty="0"/>
              <a:t>a sum reduction</a:t>
            </a:r>
          </a:p>
        </p:txBody>
      </p:sp>
      <p:sp>
        <p:nvSpPr>
          <p:cNvPr id="7"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Control flow optimization</a:t>
            </a:r>
          </a:p>
        </p:txBody>
      </p:sp>
      <p:pic>
        <p:nvPicPr>
          <p:cNvPr id="6" name="Picture 5"/>
          <p:cNvPicPr>
            <a:picLocks noChangeAspect="1"/>
          </p:cNvPicPr>
          <p:nvPr/>
        </p:nvPicPr>
        <p:blipFill rotWithShape="1">
          <a:blip r:embed="rId3"/>
          <a:srcRect r="5577" b="9353"/>
          <a:stretch/>
        </p:blipFill>
        <p:spPr>
          <a:xfrm>
            <a:off x="4286324" y="1408791"/>
            <a:ext cx="4495800" cy="2668717"/>
          </a:xfrm>
          <a:prstGeom prst="rect">
            <a:avLst/>
          </a:prstGeom>
        </p:spPr>
      </p:pic>
      <p:pic>
        <p:nvPicPr>
          <p:cNvPr id="8" name="Picture 7"/>
          <p:cNvPicPr>
            <a:picLocks noChangeAspect="1"/>
          </p:cNvPicPr>
          <p:nvPr/>
        </p:nvPicPr>
        <p:blipFill>
          <a:blip r:embed="rId4"/>
          <a:stretch>
            <a:fillRect/>
          </a:stretch>
        </p:blipFill>
        <p:spPr>
          <a:xfrm>
            <a:off x="178036" y="1484991"/>
            <a:ext cx="4108288" cy="2668717"/>
          </a:xfrm>
          <a:prstGeom prst="rect">
            <a:avLst/>
          </a:prstGeom>
        </p:spPr>
      </p:pic>
      <p:sp>
        <p:nvSpPr>
          <p:cNvPr id="13" name="Rectangle 12"/>
          <p:cNvSpPr/>
          <p:nvPr/>
        </p:nvSpPr>
        <p:spPr>
          <a:xfrm>
            <a:off x="0" y="4127370"/>
            <a:ext cx="4603868" cy="2308324"/>
          </a:xfrm>
          <a:prstGeom prst="rect">
            <a:avLst/>
          </a:prstGeom>
        </p:spPr>
        <p:txBody>
          <a:bodyPr wrap="square">
            <a:spAutoFit/>
          </a:bodyPr>
          <a:lstStyle/>
          <a:p>
            <a:r>
              <a:rPr lang="en-US" dirty="0"/>
              <a:t>__shared__ float </a:t>
            </a:r>
            <a:r>
              <a:rPr lang="en-US" dirty="0" err="1"/>
              <a:t>partialSum</a:t>
            </a:r>
            <a:r>
              <a:rPr lang="en-US" dirty="0"/>
              <a:t>[]</a:t>
            </a:r>
          </a:p>
          <a:p>
            <a:r>
              <a:rPr lang="en-US" dirty="0" err="1"/>
              <a:t>int</a:t>
            </a:r>
            <a:r>
              <a:rPr lang="en-US" dirty="0"/>
              <a:t> t = </a:t>
            </a:r>
            <a:r>
              <a:rPr lang="en-US" dirty="0" err="1"/>
              <a:t>threadIdx.x</a:t>
            </a:r>
            <a:endParaRPr lang="en-US" dirty="0"/>
          </a:p>
          <a:p>
            <a:r>
              <a:rPr lang="en-US" dirty="0"/>
              <a:t>for(</a:t>
            </a:r>
            <a:r>
              <a:rPr lang="en-US" dirty="0" err="1"/>
              <a:t>int</a:t>
            </a:r>
            <a:r>
              <a:rPr lang="en-US" dirty="0"/>
              <a:t> stride = 1; stride&lt;</a:t>
            </a:r>
            <a:r>
              <a:rPr lang="en-US" dirty="0" err="1"/>
              <a:t>blockDim.x</a:t>
            </a:r>
            <a:r>
              <a:rPr lang="en-US" dirty="0"/>
              <a:t>; stride*=2)</a:t>
            </a:r>
          </a:p>
          <a:p>
            <a:r>
              <a:rPr lang="en-US" dirty="0"/>
              <a:t>{</a:t>
            </a:r>
          </a:p>
          <a:p>
            <a:r>
              <a:rPr lang="en-US" dirty="0"/>
              <a:t>__</a:t>
            </a:r>
            <a:r>
              <a:rPr lang="en-US" dirty="0" err="1"/>
              <a:t>syncthreads</a:t>
            </a:r>
            <a:r>
              <a:rPr lang="en-US" dirty="0"/>
              <a:t>();</a:t>
            </a:r>
          </a:p>
          <a:p>
            <a:r>
              <a:rPr lang="is-IS" dirty="0"/>
              <a:t>if (t%(2*stride)==0)</a:t>
            </a:r>
          </a:p>
          <a:p>
            <a:r>
              <a:rPr lang="en-US" dirty="0" err="1"/>
              <a:t>partialSum</a:t>
            </a:r>
            <a:r>
              <a:rPr lang="en-US" dirty="0"/>
              <a:t>[t] += </a:t>
            </a:r>
            <a:r>
              <a:rPr lang="en-US" dirty="0" err="1"/>
              <a:t>partialSum</a:t>
            </a:r>
            <a:r>
              <a:rPr lang="en-US" dirty="0"/>
              <a:t>[</a:t>
            </a:r>
            <a:r>
              <a:rPr lang="en-US" dirty="0" err="1"/>
              <a:t>t+stride</a:t>
            </a:r>
            <a:r>
              <a:rPr lang="en-US" dirty="0"/>
              <a:t>];</a:t>
            </a:r>
          </a:p>
          <a:p>
            <a:r>
              <a:rPr lang="en-US" dirty="0"/>
              <a:t>}</a:t>
            </a:r>
          </a:p>
        </p:txBody>
      </p:sp>
      <p:sp>
        <p:nvSpPr>
          <p:cNvPr id="14" name="Rectangle 13"/>
          <p:cNvSpPr/>
          <p:nvPr/>
        </p:nvSpPr>
        <p:spPr>
          <a:xfrm>
            <a:off x="4546600" y="4098031"/>
            <a:ext cx="4686300" cy="2308324"/>
          </a:xfrm>
          <a:prstGeom prst="rect">
            <a:avLst/>
          </a:prstGeom>
        </p:spPr>
        <p:txBody>
          <a:bodyPr wrap="square">
            <a:spAutoFit/>
          </a:bodyPr>
          <a:lstStyle/>
          <a:p>
            <a:r>
              <a:rPr lang="en-US" dirty="0"/>
              <a:t>__shared__ float </a:t>
            </a:r>
            <a:r>
              <a:rPr lang="en-US" dirty="0" err="1"/>
              <a:t>partialSum</a:t>
            </a:r>
            <a:r>
              <a:rPr lang="en-US" dirty="0"/>
              <a:t>[]</a:t>
            </a:r>
          </a:p>
          <a:p>
            <a:r>
              <a:rPr lang="en-US" dirty="0" err="1"/>
              <a:t>int</a:t>
            </a:r>
            <a:r>
              <a:rPr lang="en-US" dirty="0"/>
              <a:t> t = </a:t>
            </a:r>
            <a:r>
              <a:rPr lang="en-US" dirty="0" err="1"/>
              <a:t>threadIdx.x</a:t>
            </a:r>
            <a:endParaRPr lang="en-US" dirty="0"/>
          </a:p>
          <a:p>
            <a:r>
              <a:rPr lang="en-US" dirty="0"/>
              <a:t>for(</a:t>
            </a:r>
            <a:r>
              <a:rPr lang="en-US" dirty="0" err="1"/>
              <a:t>int</a:t>
            </a:r>
            <a:r>
              <a:rPr lang="en-US" dirty="0"/>
              <a:t> stride = </a:t>
            </a:r>
            <a:r>
              <a:rPr lang="en-US" dirty="0" err="1"/>
              <a:t>blockDim.x</a:t>
            </a:r>
            <a:r>
              <a:rPr lang="en-US" dirty="0"/>
              <a:t>; stride&gt;1; stride&gt;&gt;=1)</a:t>
            </a:r>
          </a:p>
          <a:p>
            <a:r>
              <a:rPr lang="en-US" dirty="0"/>
              <a:t>{</a:t>
            </a:r>
          </a:p>
          <a:p>
            <a:r>
              <a:rPr lang="en-US" dirty="0"/>
              <a:t>__</a:t>
            </a:r>
            <a:r>
              <a:rPr lang="en-US" dirty="0" err="1"/>
              <a:t>syncthreads</a:t>
            </a:r>
            <a:r>
              <a:rPr lang="en-US" dirty="0"/>
              <a:t>();</a:t>
            </a:r>
          </a:p>
          <a:p>
            <a:r>
              <a:rPr lang="en-US" dirty="0"/>
              <a:t>if (t&lt;stride)</a:t>
            </a:r>
          </a:p>
          <a:p>
            <a:r>
              <a:rPr lang="en-US" dirty="0" err="1"/>
              <a:t>partialSum</a:t>
            </a:r>
            <a:r>
              <a:rPr lang="en-US" dirty="0"/>
              <a:t>[t] += </a:t>
            </a:r>
            <a:r>
              <a:rPr lang="en-US" dirty="0" err="1"/>
              <a:t>partialSum</a:t>
            </a:r>
            <a:r>
              <a:rPr lang="en-US" dirty="0"/>
              <a:t>[</a:t>
            </a:r>
            <a:r>
              <a:rPr lang="en-US" dirty="0" err="1"/>
              <a:t>t+stride</a:t>
            </a:r>
            <a:r>
              <a:rPr lang="en-US" dirty="0"/>
              <a:t>];</a:t>
            </a:r>
          </a:p>
          <a:p>
            <a:r>
              <a:rPr lang="en-US" dirty="0"/>
              <a:t>}</a:t>
            </a:r>
          </a:p>
        </p:txBody>
      </p:sp>
      <p:sp>
        <p:nvSpPr>
          <p:cNvPr id="12" name="Rectangle 11"/>
          <p:cNvSpPr/>
          <p:nvPr/>
        </p:nvSpPr>
        <p:spPr>
          <a:xfrm>
            <a:off x="0" y="6511894"/>
            <a:ext cx="6943260" cy="338554"/>
          </a:xfrm>
          <a:prstGeom prst="rect">
            <a:avLst/>
          </a:prstGeom>
        </p:spPr>
        <p:txBody>
          <a:bodyPr wrap="none">
            <a:spAutoFit/>
          </a:bodyPr>
          <a:lstStyle/>
          <a:p>
            <a:r>
              <a:rPr lang="en-US" sz="1600" dirty="0" smtClean="0"/>
              <a:t>Programming </a:t>
            </a:r>
            <a:r>
              <a:rPr lang="en-US" sz="1600" dirty="0"/>
              <a:t>Massively Parallel Processors: A Hands-on </a:t>
            </a:r>
            <a:r>
              <a:rPr lang="en-US" sz="1600" dirty="0" smtClean="0"/>
              <a:t>Approach(3</a:t>
            </a:r>
            <a:r>
              <a:rPr lang="en-US" sz="1600" baseline="30000" dirty="0" smtClean="0"/>
              <a:t>rd</a:t>
            </a:r>
            <a:r>
              <a:rPr lang="en-US" sz="1600" dirty="0" smtClean="0"/>
              <a:t>). P121-125</a:t>
            </a:r>
            <a:endParaRPr lang="en-US" sz="1600" dirty="0"/>
          </a:p>
        </p:txBody>
      </p:sp>
    </p:spTree>
    <p:extLst>
      <p:ext uri="{BB962C8B-B14F-4D97-AF65-F5344CB8AC3E}">
        <p14:creationId xmlns:p14="http://schemas.microsoft.com/office/powerpoint/2010/main" val="8688641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652866"/>
            <a:ext cx="9144000" cy="461665"/>
          </a:xfrm>
          <a:prstGeom prst="rect">
            <a:avLst/>
          </a:prstGeom>
        </p:spPr>
        <p:txBody>
          <a:bodyPr wrap="square">
            <a:spAutoFit/>
          </a:bodyPr>
          <a:lstStyle/>
          <a:p>
            <a:pPr marL="342900" indent="-342900">
              <a:buFont typeface="Wingdings" charset="2"/>
              <a:buChar char="u"/>
            </a:pPr>
            <a:r>
              <a:rPr lang="en-US" sz="2400" b="1" dirty="0"/>
              <a:t>Control flow and Warp Divergence</a:t>
            </a:r>
          </a:p>
        </p:txBody>
      </p:sp>
      <p:sp>
        <p:nvSpPr>
          <p:cNvPr id="5" name="Rectangle 4"/>
          <p:cNvSpPr/>
          <p:nvPr/>
        </p:nvSpPr>
        <p:spPr>
          <a:xfrm>
            <a:off x="0" y="1084881"/>
            <a:ext cx="8979256" cy="400110"/>
          </a:xfrm>
          <a:prstGeom prst="rect">
            <a:avLst/>
          </a:prstGeom>
        </p:spPr>
        <p:txBody>
          <a:bodyPr wrap="square">
            <a:spAutoFit/>
          </a:bodyPr>
          <a:lstStyle/>
          <a:p>
            <a:pPr marL="342900" indent="-342900">
              <a:buFont typeface="Wingdings" charset="2"/>
              <a:buChar char="§"/>
            </a:pPr>
            <a:r>
              <a:rPr lang="en-US" sz="2000" b="1" dirty="0"/>
              <a:t>An illustration </a:t>
            </a:r>
            <a:r>
              <a:rPr lang="en-US" sz="2000" b="1" dirty="0" smtClean="0"/>
              <a:t>of Control </a:t>
            </a:r>
            <a:r>
              <a:rPr lang="en-US" sz="2000" b="1" dirty="0"/>
              <a:t>flow - </a:t>
            </a:r>
            <a:r>
              <a:rPr lang="en-US" sz="2000" dirty="0" smtClean="0"/>
              <a:t>implement </a:t>
            </a:r>
            <a:r>
              <a:rPr lang="en-US" sz="2000" dirty="0"/>
              <a:t>a sum reduction</a:t>
            </a:r>
          </a:p>
        </p:txBody>
      </p:sp>
      <p:sp>
        <p:nvSpPr>
          <p:cNvPr id="7"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Control flow optimization</a:t>
            </a:r>
          </a:p>
        </p:txBody>
      </p:sp>
      <p:pic>
        <p:nvPicPr>
          <p:cNvPr id="6" name="Picture 5"/>
          <p:cNvPicPr>
            <a:picLocks noChangeAspect="1"/>
          </p:cNvPicPr>
          <p:nvPr/>
        </p:nvPicPr>
        <p:blipFill rotWithShape="1">
          <a:blip r:embed="rId3"/>
          <a:srcRect r="5577" b="9353"/>
          <a:stretch/>
        </p:blipFill>
        <p:spPr>
          <a:xfrm>
            <a:off x="4603868" y="1484991"/>
            <a:ext cx="4495800" cy="2668717"/>
          </a:xfrm>
          <a:prstGeom prst="rect">
            <a:avLst/>
          </a:prstGeom>
        </p:spPr>
      </p:pic>
      <p:pic>
        <p:nvPicPr>
          <p:cNvPr id="8" name="Picture 7"/>
          <p:cNvPicPr>
            <a:picLocks noChangeAspect="1"/>
          </p:cNvPicPr>
          <p:nvPr/>
        </p:nvPicPr>
        <p:blipFill>
          <a:blip r:embed="rId4"/>
          <a:stretch>
            <a:fillRect/>
          </a:stretch>
        </p:blipFill>
        <p:spPr>
          <a:xfrm>
            <a:off x="178036" y="1484991"/>
            <a:ext cx="4311532" cy="2800743"/>
          </a:xfrm>
          <a:prstGeom prst="rect">
            <a:avLst/>
          </a:prstGeom>
        </p:spPr>
      </p:pic>
      <p:sp>
        <p:nvSpPr>
          <p:cNvPr id="10" name="Rectangle 9"/>
          <p:cNvSpPr/>
          <p:nvPr/>
        </p:nvSpPr>
        <p:spPr>
          <a:xfrm>
            <a:off x="122766" y="4305975"/>
            <a:ext cx="4455702" cy="2031325"/>
          </a:xfrm>
          <a:prstGeom prst="rect">
            <a:avLst/>
          </a:prstGeom>
        </p:spPr>
        <p:txBody>
          <a:bodyPr wrap="square">
            <a:spAutoFit/>
          </a:bodyPr>
          <a:lstStyle/>
          <a:p>
            <a:pPr marL="285750" indent="-285750">
              <a:buFont typeface="Wingdings" charset="2"/>
              <a:buChar char="§"/>
            </a:pPr>
            <a:r>
              <a:rPr lang="en-US" dirty="0" smtClean="0"/>
              <a:t>Right result and runs </a:t>
            </a:r>
            <a:r>
              <a:rPr lang="en-US" dirty="0"/>
              <a:t>in parallel</a:t>
            </a:r>
          </a:p>
          <a:p>
            <a:pPr marL="285750" indent="-285750">
              <a:buFont typeface="Wingdings" charset="2"/>
              <a:buChar char="§"/>
            </a:pPr>
            <a:r>
              <a:rPr lang="en-US" dirty="0" smtClean="0"/>
              <a:t>Number </a:t>
            </a:r>
            <a:r>
              <a:rPr lang="en-US" dirty="0"/>
              <a:t>of threads decreases per iteration, but </a:t>
            </a:r>
            <a:r>
              <a:rPr lang="en-US" dirty="0" smtClean="0"/>
              <a:t>using much more </a:t>
            </a:r>
            <a:r>
              <a:rPr lang="en-US" dirty="0"/>
              <a:t>warps than </a:t>
            </a:r>
            <a:r>
              <a:rPr lang="en-US" dirty="0" smtClean="0"/>
              <a:t>needed.  </a:t>
            </a:r>
          </a:p>
          <a:p>
            <a:pPr marL="285750" indent="-285750">
              <a:buFont typeface="Wingdings" charset="2"/>
              <a:buChar char="§"/>
            </a:pPr>
            <a:r>
              <a:rPr lang="en-US" dirty="0" smtClean="0"/>
              <a:t>Warp </a:t>
            </a:r>
            <a:r>
              <a:rPr lang="en-US" dirty="0"/>
              <a:t>divergence in every iteration</a:t>
            </a:r>
          </a:p>
          <a:p>
            <a:pPr marL="285750" indent="-285750">
              <a:buFont typeface="Wingdings" charset="2"/>
              <a:buChar char="§"/>
            </a:pPr>
            <a:r>
              <a:rPr lang="en-US" dirty="0" smtClean="0"/>
              <a:t>No </a:t>
            </a:r>
            <a:r>
              <a:rPr lang="en-US" dirty="0"/>
              <a:t>more than half the threads per thread are being executed </a:t>
            </a:r>
            <a:r>
              <a:rPr lang="en-US" dirty="0" smtClean="0"/>
              <a:t>per Iteration</a:t>
            </a:r>
            <a:endParaRPr lang="en-US" dirty="0"/>
          </a:p>
        </p:txBody>
      </p:sp>
      <p:sp>
        <p:nvSpPr>
          <p:cNvPr id="11" name="Rectangle 10"/>
          <p:cNvSpPr/>
          <p:nvPr/>
        </p:nvSpPr>
        <p:spPr>
          <a:xfrm>
            <a:off x="4622444" y="4439673"/>
            <a:ext cx="4521556" cy="1754327"/>
          </a:xfrm>
          <a:prstGeom prst="rect">
            <a:avLst/>
          </a:prstGeom>
        </p:spPr>
        <p:txBody>
          <a:bodyPr wrap="square">
            <a:spAutoFit/>
          </a:bodyPr>
          <a:lstStyle/>
          <a:p>
            <a:pPr marL="285750" indent="-285750">
              <a:buFont typeface="Wingdings" charset="2"/>
              <a:buChar char="§"/>
            </a:pPr>
            <a:r>
              <a:rPr lang="en-US" dirty="0"/>
              <a:t>Exists warp divergence only for the last 5 iterations </a:t>
            </a:r>
          </a:p>
          <a:p>
            <a:pPr marL="285750" indent="-285750">
              <a:buFont typeface="Wingdings" charset="2"/>
              <a:buChar char="§"/>
            </a:pPr>
            <a:r>
              <a:rPr lang="en-US" dirty="0"/>
              <a:t>Warps </a:t>
            </a:r>
            <a:r>
              <a:rPr lang="en-US" dirty="0" smtClean="0"/>
              <a:t>shut </a:t>
            </a:r>
            <a:r>
              <a:rPr lang="en-US" dirty="0"/>
              <a:t>down as </a:t>
            </a:r>
            <a:r>
              <a:rPr lang="en-US" dirty="0" smtClean="0"/>
              <a:t>iteration </a:t>
            </a:r>
            <a:r>
              <a:rPr lang="en-US" dirty="0"/>
              <a:t>progresses </a:t>
            </a:r>
            <a:endParaRPr lang="en-US" dirty="0" smtClean="0"/>
          </a:p>
          <a:p>
            <a:pPr marL="406400" indent="-228600">
              <a:buFont typeface="Arial"/>
              <a:buChar char="•"/>
            </a:pPr>
            <a:r>
              <a:rPr lang="en-US" dirty="0" smtClean="0"/>
              <a:t>Faster </a:t>
            </a:r>
            <a:r>
              <a:rPr lang="en-US" dirty="0"/>
              <a:t>than </a:t>
            </a:r>
            <a:r>
              <a:rPr lang="en-US" dirty="0" smtClean="0"/>
              <a:t>the </a:t>
            </a:r>
            <a:r>
              <a:rPr lang="en-US" dirty="0"/>
              <a:t>previous </a:t>
            </a:r>
            <a:r>
              <a:rPr lang="en-US" dirty="0" smtClean="0"/>
              <a:t>case</a:t>
            </a:r>
          </a:p>
          <a:p>
            <a:pPr marL="406400" indent="-228600">
              <a:buFont typeface="Arial"/>
              <a:buChar char="•"/>
            </a:pPr>
            <a:r>
              <a:rPr lang="en-US" dirty="0" smtClean="0"/>
              <a:t>Resources </a:t>
            </a:r>
            <a:r>
              <a:rPr lang="en-US" dirty="0"/>
              <a:t>are better utilized </a:t>
            </a:r>
            <a:endParaRPr lang="en-US" dirty="0" smtClean="0"/>
          </a:p>
          <a:p>
            <a:pPr marL="406400" indent="-228600">
              <a:buFont typeface="Arial"/>
              <a:buChar char="•"/>
            </a:pPr>
            <a:r>
              <a:rPr lang="en-US" dirty="0" smtClean="0"/>
              <a:t>Only </a:t>
            </a:r>
            <a:r>
              <a:rPr lang="en-US" dirty="0"/>
              <a:t>1 warp </a:t>
            </a:r>
            <a:r>
              <a:rPr lang="en-US" dirty="0" smtClean="0"/>
              <a:t>active for </a:t>
            </a:r>
            <a:r>
              <a:rPr lang="en-US" dirty="0"/>
              <a:t>the last 5 </a:t>
            </a:r>
            <a:r>
              <a:rPr lang="en-US" dirty="0" smtClean="0"/>
              <a:t>iterations </a:t>
            </a:r>
            <a:endParaRPr lang="en-US" dirty="0"/>
          </a:p>
        </p:txBody>
      </p:sp>
      <p:pic>
        <p:nvPicPr>
          <p:cNvPr id="9" name="Picture 8"/>
          <p:cNvPicPr>
            <a:picLocks noChangeAspect="1"/>
          </p:cNvPicPr>
          <p:nvPr/>
        </p:nvPicPr>
        <p:blipFill rotWithShape="1">
          <a:blip r:embed="rId5"/>
          <a:srcRect l="9791" t="9071" r="4843" b="14285"/>
          <a:stretch/>
        </p:blipFill>
        <p:spPr>
          <a:xfrm>
            <a:off x="6455217" y="2973223"/>
            <a:ext cx="2524039" cy="1466450"/>
          </a:xfrm>
          <a:prstGeom prst="rect">
            <a:avLst/>
          </a:prstGeom>
        </p:spPr>
      </p:pic>
      <p:sp>
        <p:nvSpPr>
          <p:cNvPr id="13" name="Rectangle 12"/>
          <p:cNvSpPr/>
          <p:nvPr/>
        </p:nvSpPr>
        <p:spPr>
          <a:xfrm>
            <a:off x="0" y="6511894"/>
            <a:ext cx="6943260" cy="338554"/>
          </a:xfrm>
          <a:prstGeom prst="rect">
            <a:avLst/>
          </a:prstGeom>
        </p:spPr>
        <p:txBody>
          <a:bodyPr wrap="none">
            <a:spAutoFit/>
          </a:bodyPr>
          <a:lstStyle/>
          <a:p>
            <a:r>
              <a:rPr lang="en-US" sz="1600" dirty="0" smtClean="0"/>
              <a:t>Programming </a:t>
            </a:r>
            <a:r>
              <a:rPr lang="en-US" sz="1600" dirty="0"/>
              <a:t>Massively Parallel Processors: A Hands-on </a:t>
            </a:r>
            <a:r>
              <a:rPr lang="en-US" sz="1600" dirty="0" smtClean="0"/>
              <a:t>Approach(3</a:t>
            </a:r>
            <a:r>
              <a:rPr lang="en-US" sz="1600" baseline="30000" dirty="0" smtClean="0"/>
              <a:t>rd</a:t>
            </a:r>
            <a:r>
              <a:rPr lang="en-US" sz="1600" dirty="0" smtClean="0"/>
              <a:t>). P121-125</a:t>
            </a:r>
            <a:endParaRPr lang="en-US" sz="1600" dirty="0"/>
          </a:p>
        </p:txBody>
      </p:sp>
    </p:spTree>
    <p:extLst>
      <p:ext uri="{BB962C8B-B14F-4D97-AF65-F5344CB8AC3E}">
        <p14:creationId xmlns:p14="http://schemas.microsoft.com/office/powerpoint/2010/main" val="2100192917"/>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4"/>
          <p:cNvSpPr>
            <a:spLocks noChangeArrowheads="1"/>
          </p:cNvSpPr>
          <p:nvPr/>
        </p:nvSpPr>
        <p:spPr bwMode="auto">
          <a:xfrm>
            <a:off x="-25400" y="194101"/>
            <a:ext cx="9144000" cy="540605"/>
          </a:xfrm>
          <a:prstGeom prst="rect">
            <a:avLst/>
          </a:prstGeom>
          <a:noFill/>
          <a:ln w="9525">
            <a:noFill/>
            <a:miter lim="800000"/>
            <a:headEnd/>
            <a:tailEnd/>
          </a:ln>
          <a:effectLst/>
        </p:spPr>
        <p:txBody>
          <a:bodyPr wrap="square">
            <a:spAutoFit/>
          </a:bodyPr>
          <a:lstStyle/>
          <a:p>
            <a:r>
              <a:rPr lang="en-US" sz="2800" b="1" dirty="0">
                <a:solidFill>
                  <a:srgbClr val="FF0000"/>
                </a:solidFill>
                <a:latin typeface="Times New Roman" pitchFamily="18" charset="0"/>
              </a:rPr>
              <a:t>Topics</a:t>
            </a:r>
          </a:p>
        </p:txBody>
      </p:sp>
      <p:sp>
        <p:nvSpPr>
          <p:cNvPr id="8" name="Rectangle 7"/>
          <p:cNvSpPr/>
          <p:nvPr/>
        </p:nvSpPr>
        <p:spPr>
          <a:xfrm>
            <a:off x="0" y="995095"/>
            <a:ext cx="4046982" cy="1800493"/>
          </a:xfrm>
          <a:prstGeom prst="rect">
            <a:avLst/>
          </a:prstGeom>
        </p:spPr>
        <p:txBody>
          <a:bodyPr wrap="square">
            <a:spAutoFit/>
          </a:bodyPr>
          <a:lstStyle/>
          <a:p>
            <a:pPr marL="519113" lvl="1" indent="-288925">
              <a:spcAft>
                <a:spcPts val="600"/>
              </a:spcAft>
              <a:buFont typeface="Wingdings" charset="2"/>
              <a:buChar char="§"/>
            </a:pPr>
            <a:r>
              <a:rPr lang="en-GB" sz="2400" dirty="0" smtClean="0">
                <a:solidFill>
                  <a:srgbClr val="000000"/>
                </a:solidFill>
              </a:rPr>
              <a:t>GPU computing overview</a:t>
            </a:r>
            <a:endParaRPr lang="en-GB" sz="2400" dirty="0">
              <a:solidFill>
                <a:srgbClr val="000000"/>
              </a:solidFill>
            </a:endParaRPr>
          </a:p>
          <a:p>
            <a:pPr marL="519113" lvl="1" indent="-288925">
              <a:spcAft>
                <a:spcPts val="600"/>
              </a:spcAft>
              <a:buFont typeface="Wingdings" charset="2"/>
              <a:buChar char="§"/>
            </a:pPr>
            <a:r>
              <a:rPr lang="en-GB" sz="2400" dirty="0" smtClean="0"/>
              <a:t>CUDA programming basics</a:t>
            </a:r>
          </a:p>
          <a:p>
            <a:pPr marL="519113" lvl="1" indent="-288925">
              <a:spcAft>
                <a:spcPts val="600"/>
              </a:spcAft>
              <a:buFont typeface="Wingdings" charset="2"/>
              <a:buChar char="§"/>
            </a:pPr>
            <a:r>
              <a:rPr lang="en-GB" sz="2400" dirty="0" smtClean="0"/>
              <a:t>CUDA optimization</a:t>
            </a:r>
          </a:p>
          <a:p>
            <a:pPr marL="519113" lvl="1" indent="-288925">
              <a:spcAft>
                <a:spcPts val="600"/>
              </a:spcAft>
              <a:buFont typeface="Wingdings" charset="2"/>
              <a:buChar char="§"/>
            </a:pPr>
            <a:r>
              <a:rPr lang="en-GB" sz="2400" dirty="0" smtClean="0">
                <a:solidFill>
                  <a:srgbClr val="FF0000"/>
                </a:solidFill>
              </a:rPr>
              <a:t>CUDA libraries</a:t>
            </a:r>
            <a:endParaRPr lang="en-GB" sz="2400" dirty="0">
              <a:solidFill>
                <a:srgbClr val="FF0000"/>
              </a:solidFill>
            </a:endParaRPr>
          </a:p>
        </p:txBody>
      </p:sp>
      <p:grpSp>
        <p:nvGrpSpPr>
          <p:cNvPr id="5" name="Group 4"/>
          <p:cNvGrpSpPr/>
          <p:nvPr/>
        </p:nvGrpSpPr>
        <p:grpSpPr>
          <a:xfrm>
            <a:off x="2489200" y="1517448"/>
            <a:ext cx="6349999" cy="2740939"/>
            <a:chOff x="2489200" y="1517448"/>
            <a:chExt cx="6349999" cy="2740939"/>
          </a:xfrm>
        </p:grpSpPr>
        <p:cxnSp>
          <p:nvCxnSpPr>
            <p:cNvPr id="29" name="Straight Connector 28"/>
            <p:cNvCxnSpPr/>
            <p:nvPr/>
          </p:nvCxnSpPr>
          <p:spPr>
            <a:xfrm>
              <a:off x="2489200" y="2554193"/>
              <a:ext cx="1493287" cy="0"/>
            </a:xfrm>
            <a:prstGeom prst="line">
              <a:avLst/>
            </a:prstGeom>
            <a:noFill/>
            <a:ln w="15875" cap="flat" cmpd="sng" algn="ctr">
              <a:solidFill>
                <a:srgbClr val="717379"/>
              </a:solidFill>
              <a:prstDash val="sysDot"/>
            </a:ln>
            <a:effectLst/>
          </p:spPr>
        </p:cxnSp>
        <p:grpSp>
          <p:nvGrpSpPr>
            <p:cNvPr id="39" name="Group 38"/>
            <p:cNvGrpSpPr/>
            <p:nvPr/>
          </p:nvGrpSpPr>
          <p:grpSpPr>
            <a:xfrm>
              <a:off x="3982487" y="2212142"/>
              <a:ext cx="4856712" cy="643895"/>
              <a:chOff x="4594097" y="3729507"/>
              <a:chExt cx="4245103" cy="643895"/>
            </a:xfrm>
          </p:grpSpPr>
          <p:cxnSp>
            <p:nvCxnSpPr>
              <p:cNvPr id="33" name="Straight Connector 32"/>
              <p:cNvCxnSpPr/>
              <p:nvPr/>
            </p:nvCxnSpPr>
            <p:spPr>
              <a:xfrm>
                <a:off x="4594097" y="4071558"/>
                <a:ext cx="274320" cy="0"/>
              </a:xfrm>
              <a:prstGeom prst="line">
                <a:avLst/>
              </a:prstGeom>
              <a:noFill/>
              <a:ln w="15875" cap="flat" cmpd="sng" algn="ctr">
                <a:solidFill>
                  <a:srgbClr val="717379"/>
                </a:solidFill>
                <a:prstDash val="sysDot"/>
              </a:ln>
              <a:effectLst/>
            </p:spPr>
          </p:cxnSp>
          <p:sp>
            <p:nvSpPr>
              <p:cNvPr id="36" name="Rectangle 35"/>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a:solidFill>
                      <a:schemeClr val="bg1"/>
                    </a:solidFill>
                    <a:latin typeface="Trebuchet MS" pitchFamily="34" charset="0"/>
                    <a:ea typeface="MS PGothic" pitchFamily="34" charset="-128"/>
                    <a:cs typeface="Arial" charset="0"/>
                  </a:rPr>
                  <a:t>Introduction to </a:t>
                </a:r>
                <a:r>
                  <a:rPr lang="en-US" sz="2000" kern="0" dirty="0" err="1">
                    <a:solidFill>
                      <a:schemeClr val="bg1"/>
                    </a:solidFill>
                    <a:latin typeface="Trebuchet MS" pitchFamily="34" charset="0"/>
                    <a:ea typeface="MS PGothic" pitchFamily="34" charset="-128"/>
                    <a:cs typeface="Arial" charset="0"/>
                  </a:rPr>
                  <a:t>cuBLAS</a:t>
                </a:r>
                <a:endParaRPr lang="en-US" sz="2000" kern="0" dirty="0">
                  <a:solidFill>
                    <a:schemeClr val="bg1"/>
                  </a:solidFill>
                  <a:latin typeface="Trebuchet MS" pitchFamily="34" charset="0"/>
                  <a:ea typeface="MS PGothic" pitchFamily="34" charset="-128"/>
                  <a:cs typeface="Arial" charset="0"/>
                </a:endParaRPr>
              </a:p>
            </p:txBody>
          </p:sp>
        </p:grpSp>
        <p:grpSp>
          <p:nvGrpSpPr>
            <p:cNvPr id="46" name="Group 45"/>
            <p:cNvGrpSpPr/>
            <p:nvPr/>
          </p:nvGrpSpPr>
          <p:grpSpPr>
            <a:xfrm>
              <a:off x="3982487" y="2914533"/>
              <a:ext cx="4856712" cy="643895"/>
              <a:chOff x="4594097" y="3729507"/>
              <a:chExt cx="4245103" cy="643895"/>
            </a:xfrm>
          </p:grpSpPr>
          <p:cxnSp>
            <p:nvCxnSpPr>
              <p:cNvPr id="47" name="Straight Connector 46"/>
              <p:cNvCxnSpPr/>
              <p:nvPr/>
            </p:nvCxnSpPr>
            <p:spPr>
              <a:xfrm>
                <a:off x="4594097" y="4071558"/>
                <a:ext cx="274320" cy="0"/>
              </a:xfrm>
              <a:prstGeom prst="line">
                <a:avLst/>
              </a:prstGeom>
              <a:noFill/>
              <a:ln w="15875" cap="flat" cmpd="sng" algn="ctr">
                <a:solidFill>
                  <a:srgbClr val="717379"/>
                </a:solidFill>
                <a:prstDash val="sysDot"/>
              </a:ln>
              <a:effectLst/>
            </p:spPr>
          </p:cxnSp>
          <p:sp>
            <p:nvSpPr>
              <p:cNvPr id="48" name="Rectangle 47"/>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a:solidFill>
                      <a:srgbClr val="FFFFFF"/>
                    </a:solidFill>
                    <a:latin typeface="Trebuchet MS" pitchFamily="34" charset="0"/>
                    <a:ea typeface="MS PGothic" pitchFamily="34" charset="-128"/>
                    <a:cs typeface="Arial" charset="0"/>
                  </a:rPr>
                  <a:t>Introduction to </a:t>
                </a:r>
                <a:r>
                  <a:rPr lang="en-US" sz="2000" kern="0" dirty="0" err="1">
                    <a:solidFill>
                      <a:srgbClr val="FFFFFF"/>
                    </a:solidFill>
                    <a:latin typeface="Trebuchet MS" pitchFamily="34" charset="0"/>
                    <a:ea typeface="MS PGothic" pitchFamily="34" charset="-128"/>
                    <a:cs typeface="Arial" charset="0"/>
                  </a:rPr>
                  <a:t>CuDNN</a:t>
                </a:r>
                <a:r>
                  <a:rPr lang="en-US" sz="2000" kern="0" dirty="0">
                    <a:solidFill>
                      <a:srgbClr val="FFFFFF"/>
                    </a:solidFill>
                    <a:latin typeface="Trebuchet MS" pitchFamily="34" charset="0"/>
                    <a:ea typeface="MS PGothic" pitchFamily="34" charset="-128"/>
                    <a:cs typeface="Arial" charset="0"/>
                  </a:rPr>
                  <a:t> </a:t>
                </a:r>
              </a:p>
            </p:txBody>
          </p:sp>
        </p:grpSp>
        <p:grpSp>
          <p:nvGrpSpPr>
            <p:cNvPr id="49" name="Group 48"/>
            <p:cNvGrpSpPr/>
            <p:nvPr/>
          </p:nvGrpSpPr>
          <p:grpSpPr>
            <a:xfrm>
              <a:off x="3982487" y="3614492"/>
              <a:ext cx="4856712" cy="643895"/>
              <a:chOff x="4594097" y="3729507"/>
              <a:chExt cx="4245103" cy="643895"/>
            </a:xfrm>
          </p:grpSpPr>
          <p:cxnSp>
            <p:nvCxnSpPr>
              <p:cNvPr id="50" name="Straight Connector 49"/>
              <p:cNvCxnSpPr/>
              <p:nvPr/>
            </p:nvCxnSpPr>
            <p:spPr>
              <a:xfrm>
                <a:off x="4594097" y="4071558"/>
                <a:ext cx="274320" cy="0"/>
              </a:xfrm>
              <a:prstGeom prst="line">
                <a:avLst/>
              </a:prstGeom>
              <a:noFill/>
              <a:ln w="15875" cap="flat" cmpd="sng" algn="ctr">
                <a:solidFill>
                  <a:srgbClr val="717379"/>
                </a:solidFill>
                <a:prstDash val="sysDot"/>
              </a:ln>
              <a:effectLst/>
            </p:spPr>
          </p:cxnSp>
          <p:sp>
            <p:nvSpPr>
              <p:cNvPr id="51" name="Rectangle 50"/>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kern="0" dirty="0" smtClean="0">
                    <a:solidFill>
                      <a:schemeClr val="bg1"/>
                    </a:solidFill>
                    <a:latin typeface="Arial" charset="0"/>
                  </a:rPr>
                  <a:t>MAGMA</a:t>
                </a:r>
                <a:endParaRPr lang="en-US" kern="0" dirty="0">
                  <a:solidFill>
                    <a:schemeClr val="bg1"/>
                  </a:solidFill>
                  <a:latin typeface="Arial" charset="0"/>
                </a:endParaRPr>
              </a:p>
            </p:txBody>
          </p:sp>
        </p:grpSp>
        <p:cxnSp>
          <p:nvCxnSpPr>
            <p:cNvPr id="52" name="Straight Connector 51"/>
            <p:cNvCxnSpPr/>
            <p:nvPr/>
          </p:nvCxnSpPr>
          <p:spPr>
            <a:xfrm>
              <a:off x="3982487" y="1859499"/>
              <a:ext cx="0" cy="2097044"/>
            </a:xfrm>
            <a:prstGeom prst="line">
              <a:avLst/>
            </a:prstGeom>
            <a:noFill/>
            <a:ln w="15875" cap="flat" cmpd="sng" algn="ctr">
              <a:solidFill>
                <a:srgbClr val="717379"/>
              </a:solidFill>
              <a:prstDash val="sysDot"/>
            </a:ln>
            <a:effectLst/>
          </p:spPr>
        </p:cxnSp>
        <p:grpSp>
          <p:nvGrpSpPr>
            <p:cNvPr id="19" name="Group 18"/>
            <p:cNvGrpSpPr/>
            <p:nvPr/>
          </p:nvGrpSpPr>
          <p:grpSpPr>
            <a:xfrm>
              <a:off x="3982487" y="1517448"/>
              <a:ext cx="4856712" cy="643895"/>
              <a:chOff x="4594097" y="3729507"/>
              <a:chExt cx="4245103" cy="643895"/>
            </a:xfrm>
          </p:grpSpPr>
          <p:cxnSp>
            <p:nvCxnSpPr>
              <p:cNvPr id="20" name="Straight Connector 19"/>
              <p:cNvCxnSpPr/>
              <p:nvPr/>
            </p:nvCxnSpPr>
            <p:spPr>
              <a:xfrm>
                <a:off x="4594097" y="4071558"/>
                <a:ext cx="274320" cy="0"/>
              </a:xfrm>
              <a:prstGeom prst="line">
                <a:avLst/>
              </a:prstGeom>
              <a:noFill/>
              <a:ln w="15875" cap="flat" cmpd="sng" algn="ctr">
                <a:solidFill>
                  <a:srgbClr val="717379"/>
                </a:solidFill>
                <a:prstDash val="sysDot"/>
              </a:ln>
              <a:effectLst/>
            </p:spPr>
          </p:cxnSp>
          <p:sp>
            <p:nvSpPr>
              <p:cNvPr id="21" name="Rectangle 20"/>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a:solidFill>
                      <a:srgbClr val="FF0000"/>
                    </a:solidFill>
                    <a:latin typeface="Arial" charset="0"/>
                  </a:rPr>
                  <a:t>Introduction to CUDA libraries</a:t>
                </a:r>
              </a:p>
            </p:txBody>
          </p:sp>
        </p:grpSp>
      </p:grpSp>
    </p:spTree>
    <p:extLst>
      <p:ext uri="{BB962C8B-B14F-4D97-AF65-F5344CB8AC3E}">
        <p14:creationId xmlns:p14="http://schemas.microsoft.com/office/powerpoint/2010/main" val="514703336"/>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CUDA libraries</a:t>
            </a:r>
          </a:p>
        </p:txBody>
      </p:sp>
      <p:sp>
        <p:nvSpPr>
          <p:cNvPr id="10" name="Rectangle 9"/>
          <p:cNvSpPr/>
          <p:nvPr/>
        </p:nvSpPr>
        <p:spPr>
          <a:xfrm>
            <a:off x="2476500" y="3327924"/>
            <a:ext cx="4622800" cy="369332"/>
          </a:xfrm>
          <a:prstGeom prst="rect">
            <a:avLst/>
          </a:prstGeom>
        </p:spPr>
        <p:txBody>
          <a:bodyPr wrap="square">
            <a:spAutoFit/>
          </a:bodyPr>
          <a:lstStyle/>
          <a:p>
            <a:r>
              <a:rPr lang="en-US" dirty="0" smtClean="0"/>
              <a:t>Three Ways to Accelerate Applications by CUDA</a:t>
            </a:r>
            <a:endParaRPr lang="en-US" dirty="0"/>
          </a:p>
        </p:txBody>
      </p:sp>
      <p:sp>
        <p:nvSpPr>
          <p:cNvPr id="12" name="Rectangle 11"/>
          <p:cNvSpPr/>
          <p:nvPr/>
        </p:nvSpPr>
        <p:spPr>
          <a:xfrm>
            <a:off x="0" y="3974336"/>
            <a:ext cx="9144000" cy="2308324"/>
          </a:xfrm>
          <a:prstGeom prst="rect">
            <a:avLst/>
          </a:prstGeom>
        </p:spPr>
        <p:txBody>
          <a:bodyPr wrap="square">
            <a:spAutoFit/>
          </a:bodyPr>
          <a:lstStyle/>
          <a:p>
            <a:pPr marL="342900" indent="-342900">
              <a:buFont typeface="Wingdings" charset="2"/>
              <a:buChar char="§"/>
            </a:pPr>
            <a:r>
              <a:rPr lang="en-US" sz="2400" dirty="0" smtClean="0"/>
              <a:t>Ease to use: </a:t>
            </a:r>
            <a:r>
              <a:rPr lang="en-US" sz="2400" dirty="0"/>
              <a:t>Using libraries enables GPU acceleration without </a:t>
            </a:r>
            <a:r>
              <a:rPr lang="en-US" sz="2400" dirty="0" smtClean="0"/>
              <a:t>in depth knowledge </a:t>
            </a:r>
            <a:r>
              <a:rPr lang="en-US" sz="2400" dirty="0"/>
              <a:t>of GPU programming</a:t>
            </a:r>
          </a:p>
          <a:p>
            <a:pPr marL="342900" indent="-342900">
              <a:buFont typeface="Wingdings" charset="2"/>
              <a:buChar char="§"/>
            </a:pPr>
            <a:r>
              <a:rPr lang="en-US" sz="2400" dirty="0"/>
              <a:t>“Drop-in”: Many GPU-accelerated libraries follow standard APIs</a:t>
            </a:r>
            <a:r>
              <a:rPr lang="en-US" sz="2400" dirty="0" smtClean="0"/>
              <a:t>, thus </a:t>
            </a:r>
            <a:r>
              <a:rPr lang="en-US" sz="2400" dirty="0"/>
              <a:t>enabling acceleration with minimal code changes</a:t>
            </a:r>
          </a:p>
          <a:p>
            <a:pPr marL="342900" indent="-342900">
              <a:buFont typeface="Wingdings" charset="2"/>
              <a:buChar char="§"/>
            </a:pPr>
            <a:r>
              <a:rPr lang="en-US" sz="2400" dirty="0"/>
              <a:t>Quality: Libraries offer high-quality implementations of </a:t>
            </a:r>
            <a:r>
              <a:rPr lang="en-US" sz="2400" dirty="0" smtClean="0"/>
              <a:t>functions encountered </a:t>
            </a:r>
            <a:r>
              <a:rPr lang="en-US" sz="2400" dirty="0"/>
              <a:t>in a broad range of applications</a:t>
            </a:r>
          </a:p>
        </p:txBody>
      </p:sp>
      <p:pic>
        <p:nvPicPr>
          <p:cNvPr id="19" name="Picture 18"/>
          <p:cNvPicPr>
            <a:picLocks noChangeAspect="1"/>
          </p:cNvPicPr>
          <p:nvPr/>
        </p:nvPicPr>
        <p:blipFill>
          <a:blip r:embed="rId3"/>
          <a:stretch>
            <a:fillRect/>
          </a:stretch>
        </p:blipFill>
        <p:spPr>
          <a:xfrm>
            <a:off x="2349500" y="1232469"/>
            <a:ext cx="5230061" cy="2111064"/>
          </a:xfrm>
          <a:prstGeom prst="rect">
            <a:avLst/>
          </a:prstGeom>
        </p:spPr>
      </p:pic>
      <p:sp>
        <p:nvSpPr>
          <p:cNvPr id="4" name="Rectangle 3"/>
          <p:cNvSpPr/>
          <p:nvPr/>
        </p:nvSpPr>
        <p:spPr>
          <a:xfrm>
            <a:off x="0" y="770804"/>
            <a:ext cx="8826500" cy="461665"/>
          </a:xfrm>
          <a:prstGeom prst="rect">
            <a:avLst/>
          </a:prstGeom>
        </p:spPr>
        <p:txBody>
          <a:bodyPr wrap="square">
            <a:spAutoFit/>
          </a:bodyPr>
          <a:lstStyle/>
          <a:p>
            <a:pPr marL="342900" indent="-342900">
              <a:buFont typeface="Wingdings" charset="2"/>
              <a:buChar char="u"/>
            </a:pPr>
            <a:r>
              <a:rPr lang="en-US" sz="2400" dirty="0" smtClean="0"/>
              <a:t>CUDA Libraries to accelerate the application development</a:t>
            </a:r>
            <a:endParaRPr lang="en-US" sz="2400" dirty="0"/>
          </a:p>
        </p:txBody>
      </p:sp>
    </p:spTree>
    <p:extLst>
      <p:ext uri="{BB962C8B-B14F-4D97-AF65-F5344CB8AC3E}">
        <p14:creationId xmlns:p14="http://schemas.microsoft.com/office/powerpoint/2010/main" val="2411064146"/>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CUDA libraries</a:t>
            </a:r>
          </a:p>
        </p:txBody>
      </p:sp>
      <p:pic>
        <p:nvPicPr>
          <p:cNvPr id="4" name="Picture 3"/>
          <p:cNvPicPr>
            <a:picLocks noChangeAspect="1"/>
          </p:cNvPicPr>
          <p:nvPr/>
        </p:nvPicPr>
        <p:blipFill rotWithShape="1">
          <a:blip r:embed="rId3"/>
          <a:srcRect l="15723" r="11313" b="19134"/>
          <a:stretch/>
        </p:blipFill>
        <p:spPr>
          <a:xfrm>
            <a:off x="6741743" y="748796"/>
            <a:ext cx="2184401" cy="1672671"/>
          </a:xfrm>
          <a:prstGeom prst="rect">
            <a:avLst/>
          </a:prstGeom>
        </p:spPr>
      </p:pic>
      <p:pic>
        <p:nvPicPr>
          <p:cNvPr id="5" name="Picture 4"/>
          <p:cNvPicPr>
            <a:picLocks noChangeAspect="1"/>
          </p:cNvPicPr>
          <p:nvPr/>
        </p:nvPicPr>
        <p:blipFill>
          <a:blip r:embed="rId4"/>
          <a:stretch>
            <a:fillRect/>
          </a:stretch>
        </p:blipFill>
        <p:spPr>
          <a:xfrm>
            <a:off x="2578062" y="3457547"/>
            <a:ext cx="2705137" cy="2062029"/>
          </a:xfrm>
          <a:prstGeom prst="rect">
            <a:avLst/>
          </a:prstGeom>
        </p:spPr>
      </p:pic>
      <p:pic>
        <p:nvPicPr>
          <p:cNvPr id="6" name="Picture 5"/>
          <p:cNvPicPr>
            <a:picLocks noChangeAspect="1"/>
          </p:cNvPicPr>
          <p:nvPr/>
        </p:nvPicPr>
        <p:blipFill>
          <a:blip r:embed="rId5"/>
          <a:stretch>
            <a:fillRect/>
          </a:stretch>
        </p:blipFill>
        <p:spPr>
          <a:xfrm>
            <a:off x="5547088" y="3635001"/>
            <a:ext cx="3495314" cy="2553395"/>
          </a:xfrm>
          <a:prstGeom prst="rect">
            <a:avLst/>
          </a:prstGeom>
        </p:spPr>
      </p:pic>
      <p:pic>
        <p:nvPicPr>
          <p:cNvPr id="7" name="Picture 6"/>
          <p:cNvPicPr>
            <a:picLocks noChangeAspect="1"/>
          </p:cNvPicPr>
          <p:nvPr/>
        </p:nvPicPr>
        <p:blipFill>
          <a:blip r:embed="rId6"/>
          <a:stretch>
            <a:fillRect/>
          </a:stretch>
        </p:blipFill>
        <p:spPr>
          <a:xfrm>
            <a:off x="105431" y="4012463"/>
            <a:ext cx="3065299" cy="2290233"/>
          </a:xfrm>
          <a:prstGeom prst="rect">
            <a:avLst/>
          </a:prstGeom>
        </p:spPr>
      </p:pic>
      <p:pic>
        <p:nvPicPr>
          <p:cNvPr id="11" name="Picture 10"/>
          <p:cNvPicPr>
            <a:picLocks noChangeAspect="1"/>
          </p:cNvPicPr>
          <p:nvPr/>
        </p:nvPicPr>
        <p:blipFill rotWithShape="1">
          <a:blip r:embed="rId7"/>
          <a:srcRect l="20418" r="19076" b="38000"/>
          <a:stretch/>
        </p:blipFill>
        <p:spPr>
          <a:xfrm>
            <a:off x="4712521" y="2421467"/>
            <a:ext cx="2258801" cy="1312332"/>
          </a:xfrm>
          <a:prstGeom prst="rect">
            <a:avLst/>
          </a:prstGeom>
        </p:spPr>
      </p:pic>
      <p:sp>
        <p:nvSpPr>
          <p:cNvPr id="14" name="Rectangle 13"/>
          <p:cNvSpPr/>
          <p:nvPr/>
        </p:nvSpPr>
        <p:spPr>
          <a:xfrm>
            <a:off x="0" y="748796"/>
            <a:ext cx="7975602" cy="2554545"/>
          </a:xfrm>
          <a:prstGeom prst="rect">
            <a:avLst/>
          </a:prstGeom>
        </p:spPr>
        <p:txBody>
          <a:bodyPr wrap="square">
            <a:spAutoFit/>
          </a:bodyPr>
          <a:lstStyle/>
          <a:p>
            <a:r>
              <a:rPr lang="en-US" sz="2000" dirty="0" err="1" smtClean="0"/>
              <a:t>Nvidia</a:t>
            </a:r>
            <a:r>
              <a:rPr lang="en-US" sz="2000" dirty="0" smtClean="0"/>
              <a:t> libraries </a:t>
            </a:r>
            <a:r>
              <a:rPr lang="en-US" sz="2000" dirty="0"/>
              <a:t>to abstract the user from CUDA</a:t>
            </a:r>
          </a:p>
          <a:p>
            <a:pPr marL="576263" indent="-238125">
              <a:buFont typeface="Wingdings" charset="2"/>
              <a:buChar char="§"/>
            </a:pPr>
            <a:r>
              <a:rPr lang="en-US" sz="2000" dirty="0" err="1" smtClean="0"/>
              <a:t>cuBLAS</a:t>
            </a:r>
            <a:r>
              <a:rPr lang="en-US" sz="2000" dirty="0" smtClean="0"/>
              <a:t>: dense </a:t>
            </a:r>
            <a:r>
              <a:rPr lang="en-US" sz="2000" dirty="0"/>
              <a:t>linear algebra</a:t>
            </a:r>
          </a:p>
          <a:p>
            <a:pPr marL="576263" indent="-238125">
              <a:buFont typeface="Wingdings" charset="2"/>
              <a:buChar char="§"/>
            </a:pPr>
            <a:r>
              <a:rPr lang="en-US" sz="2000" dirty="0" err="1" smtClean="0"/>
              <a:t>cuSPARSE</a:t>
            </a:r>
            <a:r>
              <a:rPr lang="en-US" sz="2000" dirty="0" smtClean="0"/>
              <a:t>: sparse </a:t>
            </a:r>
            <a:r>
              <a:rPr lang="en-US" sz="2000" dirty="0"/>
              <a:t>linear algebra</a:t>
            </a:r>
          </a:p>
          <a:p>
            <a:pPr marL="576263" indent="-238125">
              <a:buFont typeface="Wingdings" charset="2"/>
              <a:buChar char="§"/>
            </a:pPr>
            <a:r>
              <a:rPr lang="en-US" sz="2000" dirty="0" err="1" smtClean="0"/>
              <a:t>cuFFT</a:t>
            </a:r>
            <a:r>
              <a:rPr lang="en-US" sz="2000" dirty="0" smtClean="0"/>
              <a:t>: discrete Fourier </a:t>
            </a:r>
            <a:r>
              <a:rPr lang="en-US" sz="2000" dirty="0"/>
              <a:t>transforms</a:t>
            </a:r>
          </a:p>
          <a:p>
            <a:pPr marL="576263" indent="-238125">
              <a:buFont typeface="Wingdings" charset="2"/>
              <a:buChar char="§"/>
            </a:pPr>
            <a:r>
              <a:rPr lang="en-US" sz="2000" dirty="0" err="1" smtClean="0"/>
              <a:t>cuRAND</a:t>
            </a:r>
            <a:r>
              <a:rPr lang="en-US" sz="2000" dirty="0" smtClean="0"/>
              <a:t>: random </a:t>
            </a:r>
            <a:r>
              <a:rPr lang="en-US" sz="2000" dirty="0"/>
              <a:t>number generation</a:t>
            </a:r>
          </a:p>
          <a:p>
            <a:pPr marL="576263" indent="-238125">
              <a:buFont typeface="Wingdings" charset="2"/>
              <a:buChar char="§"/>
            </a:pPr>
            <a:r>
              <a:rPr lang="en-US" sz="2000" dirty="0" smtClean="0"/>
              <a:t>NPP: signal </a:t>
            </a:r>
            <a:r>
              <a:rPr lang="en-US" sz="2000" dirty="0"/>
              <a:t>and image processing</a:t>
            </a:r>
          </a:p>
          <a:p>
            <a:pPr marL="576263" indent="-238125">
              <a:buFont typeface="Wingdings" charset="2"/>
              <a:buChar char="§"/>
            </a:pPr>
            <a:r>
              <a:rPr lang="en-US" sz="2000" dirty="0" smtClean="0"/>
              <a:t>Thrust: scan</a:t>
            </a:r>
            <a:r>
              <a:rPr lang="en-US" sz="2000" dirty="0"/>
              <a:t>, sort, reduce, transform</a:t>
            </a:r>
          </a:p>
          <a:p>
            <a:pPr marL="576263" indent="-238125">
              <a:buFont typeface="Wingdings" charset="2"/>
              <a:buChar char="§"/>
            </a:pPr>
            <a:r>
              <a:rPr lang="en-US" sz="2000" dirty="0" err="1" smtClean="0"/>
              <a:t>math.h</a:t>
            </a:r>
            <a:r>
              <a:rPr lang="en-US" sz="2000" dirty="0" smtClean="0"/>
              <a:t>: floating </a:t>
            </a:r>
            <a:r>
              <a:rPr lang="en-US" sz="2000" dirty="0"/>
              <a:t>point</a:t>
            </a:r>
          </a:p>
        </p:txBody>
      </p:sp>
    </p:spTree>
    <p:extLst>
      <p:ext uri="{BB962C8B-B14F-4D97-AF65-F5344CB8AC3E}">
        <p14:creationId xmlns:p14="http://schemas.microsoft.com/office/powerpoint/2010/main" val="166089466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GPU architectures </a:t>
            </a:r>
          </a:p>
        </p:txBody>
      </p:sp>
      <p:sp>
        <p:nvSpPr>
          <p:cNvPr id="22" name="Rectangle 21"/>
          <p:cNvSpPr/>
          <p:nvPr/>
        </p:nvSpPr>
        <p:spPr>
          <a:xfrm>
            <a:off x="0" y="745199"/>
            <a:ext cx="4083169" cy="461665"/>
          </a:xfrm>
          <a:prstGeom prst="rect">
            <a:avLst/>
          </a:prstGeom>
        </p:spPr>
        <p:txBody>
          <a:bodyPr wrap="none">
            <a:spAutoFit/>
          </a:bodyPr>
          <a:lstStyle/>
          <a:p>
            <a:pPr marL="342900" indent="-342900">
              <a:buFont typeface="Wingdings" charset="2"/>
              <a:buChar char="u"/>
            </a:pPr>
            <a:r>
              <a:rPr lang="en-US" sz="2400" dirty="0" smtClean="0"/>
              <a:t>NVIDIA GPUs in more details</a:t>
            </a:r>
            <a:endParaRPr lang="en-US" sz="2400" dirty="0"/>
          </a:p>
        </p:txBody>
      </p:sp>
      <p:grpSp>
        <p:nvGrpSpPr>
          <p:cNvPr id="11" name="Group 10"/>
          <p:cNvGrpSpPr/>
          <p:nvPr/>
        </p:nvGrpSpPr>
        <p:grpSpPr>
          <a:xfrm>
            <a:off x="205433" y="1603891"/>
            <a:ext cx="5642240" cy="2398182"/>
            <a:chOff x="4448122" y="2485677"/>
            <a:chExt cx="5642240" cy="2398182"/>
          </a:xfrm>
        </p:grpSpPr>
        <p:pic>
          <p:nvPicPr>
            <p:cNvPr id="3" name="Picture 2"/>
            <p:cNvPicPr>
              <a:picLocks noChangeAspect="1"/>
            </p:cNvPicPr>
            <p:nvPr/>
          </p:nvPicPr>
          <p:blipFill>
            <a:blip r:embed="rId3"/>
            <a:stretch>
              <a:fillRect/>
            </a:stretch>
          </p:blipFill>
          <p:spPr>
            <a:xfrm>
              <a:off x="4448122" y="2485677"/>
              <a:ext cx="1583417" cy="1291804"/>
            </a:xfrm>
            <a:prstGeom prst="rect">
              <a:avLst/>
            </a:prstGeom>
          </p:spPr>
        </p:pic>
        <p:pic>
          <p:nvPicPr>
            <p:cNvPr id="6" name="Picture 5"/>
            <p:cNvPicPr>
              <a:picLocks noChangeAspect="1"/>
            </p:cNvPicPr>
            <p:nvPr/>
          </p:nvPicPr>
          <p:blipFill rotWithShape="1">
            <a:blip r:embed="rId4"/>
            <a:srcRect l="13704" t="3540" r="17407" b="4913"/>
            <a:stretch/>
          </p:blipFill>
          <p:spPr>
            <a:xfrm>
              <a:off x="4448122" y="3709750"/>
              <a:ext cx="1431017" cy="1069415"/>
            </a:xfrm>
            <a:prstGeom prst="rect">
              <a:avLst/>
            </a:prstGeom>
          </p:spPr>
        </p:pic>
        <p:pic>
          <p:nvPicPr>
            <p:cNvPr id="7" name="Picture 6"/>
            <p:cNvPicPr>
              <a:picLocks noChangeAspect="1"/>
            </p:cNvPicPr>
            <p:nvPr/>
          </p:nvPicPr>
          <p:blipFill>
            <a:blip r:embed="rId5"/>
            <a:stretch>
              <a:fillRect/>
            </a:stretch>
          </p:blipFill>
          <p:spPr>
            <a:xfrm>
              <a:off x="6031539" y="2535640"/>
              <a:ext cx="4058823" cy="2348219"/>
            </a:xfrm>
            <a:prstGeom prst="rect">
              <a:avLst/>
            </a:prstGeom>
          </p:spPr>
        </p:pic>
        <p:cxnSp>
          <p:nvCxnSpPr>
            <p:cNvPr id="9" name="Curved Connector 8"/>
            <p:cNvCxnSpPr/>
            <p:nvPr/>
          </p:nvCxnSpPr>
          <p:spPr>
            <a:xfrm rot="16200000" flipH="1">
              <a:off x="4743230" y="3403574"/>
              <a:ext cx="612350" cy="13546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7" name="Rectangle 26"/>
          <p:cNvSpPr/>
          <p:nvPr/>
        </p:nvSpPr>
        <p:spPr>
          <a:xfrm>
            <a:off x="0" y="4220998"/>
            <a:ext cx="7501467" cy="369332"/>
          </a:xfrm>
          <a:prstGeom prst="rect">
            <a:avLst/>
          </a:prstGeom>
        </p:spPr>
        <p:txBody>
          <a:bodyPr wrap="square">
            <a:spAutoFit/>
          </a:bodyPr>
          <a:lstStyle/>
          <a:p>
            <a:pPr marL="285750" indent="-285750">
              <a:buFont typeface="Wingdings" charset="2"/>
              <a:buChar char="§"/>
            </a:pPr>
            <a:r>
              <a:rPr lang="en-US" b="1" kern="0" dirty="0">
                <a:solidFill>
                  <a:srgbClr val="000000"/>
                </a:solidFill>
                <a:latin typeface="Arial" charset="0"/>
              </a:rPr>
              <a:t>Other NVIDIA GPUs </a:t>
            </a:r>
            <a:r>
              <a:rPr lang="en-US" b="1" kern="0" dirty="0" smtClean="0">
                <a:solidFill>
                  <a:srgbClr val="000000"/>
                </a:solidFill>
                <a:latin typeface="Arial" charset="0"/>
              </a:rPr>
              <a:t>used in this workshop: GTX </a:t>
            </a:r>
            <a:r>
              <a:rPr lang="en-US" b="1" kern="0" dirty="0">
                <a:solidFill>
                  <a:srgbClr val="000000"/>
                </a:solidFill>
                <a:latin typeface="Arial" charset="0"/>
              </a:rPr>
              <a:t>1650 , </a:t>
            </a:r>
            <a:r>
              <a:rPr lang="en-US" b="1" kern="0" dirty="0" smtClean="0">
                <a:solidFill>
                  <a:srgbClr val="000000"/>
                </a:solidFill>
                <a:latin typeface="Arial" charset="0"/>
              </a:rPr>
              <a:t>K80</a:t>
            </a:r>
          </a:p>
        </p:txBody>
      </p:sp>
      <p:sp>
        <p:nvSpPr>
          <p:cNvPr id="29" name="TextBox 28"/>
          <p:cNvSpPr txBox="1"/>
          <p:nvPr/>
        </p:nvSpPr>
        <p:spPr>
          <a:xfrm>
            <a:off x="215794" y="1206864"/>
            <a:ext cx="4847273" cy="369332"/>
          </a:xfrm>
          <a:prstGeom prst="rect">
            <a:avLst/>
          </a:prstGeom>
          <a:noFill/>
        </p:spPr>
        <p:txBody>
          <a:bodyPr wrap="square" rtlCol="0">
            <a:spAutoFit/>
          </a:bodyPr>
          <a:lstStyle/>
          <a:p>
            <a:pPr marL="285750" indent="-285750">
              <a:buFont typeface="Wingdings" charset="2"/>
              <a:buChar char="§"/>
            </a:pPr>
            <a:r>
              <a:rPr lang="en-US" b="1" dirty="0" err="1"/>
              <a:t>Jetson</a:t>
            </a:r>
            <a:r>
              <a:rPr lang="en-US" b="1" dirty="0"/>
              <a:t> Nano Developer </a:t>
            </a:r>
            <a:r>
              <a:rPr lang="en-US" b="1" dirty="0" smtClean="0"/>
              <a:t>Kit</a:t>
            </a:r>
            <a:endParaRPr lang="en-US" b="1" dirty="0"/>
          </a:p>
        </p:txBody>
      </p:sp>
      <p:pic>
        <p:nvPicPr>
          <p:cNvPr id="30" name="Picture 29"/>
          <p:cNvPicPr>
            <a:picLocks noChangeAspect="1"/>
          </p:cNvPicPr>
          <p:nvPr/>
        </p:nvPicPr>
        <p:blipFill rotWithShape="1">
          <a:blip r:embed="rId6"/>
          <a:srcRect t="65242" r="5299" b="6208"/>
          <a:stretch/>
        </p:blipFill>
        <p:spPr>
          <a:xfrm>
            <a:off x="6030501" y="2098470"/>
            <a:ext cx="2808699" cy="1116300"/>
          </a:xfrm>
          <a:prstGeom prst="rect">
            <a:avLst/>
          </a:prstGeom>
        </p:spPr>
      </p:pic>
      <p:pic>
        <p:nvPicPr>
          <p:cNvPr id="31" name="Picture 30"/>
          <p:cNvPicPr>
            <a:picLocks noChangeAspect="1"/>
          </p:cNvPicPr>
          <p:nvPr/>
        </p:nvPicPr>
        <p:blipFill rotWithShape="1">
          <a:blip r:embed="rId7"/>
          <a:srcRect r="1834"/>
          <a:stretch/>
        </p:blipFill>
        <p:spPr>
          <a:xfrm>
            <a:off x="6030501" y="3214769"/>
            <a:ext cx="2808699" cy="787304"/>
          </a:xfrm>
          <a:prstGeom prst="rect">
            <a:avLst/>
          </a:prstGeom>
        </p:spPr>
      </p:pic>
      <p:sp>
        <p:nvSpPr>
          <p:cNvPr id="32" name="Rectangle 31"/>
          <p:cNvSpPr/>
          <p:nvPr/>
        </p:nvSpPr>
        <p:spPr>
          <a:xfrm>
            <a:off x="6030501" y="1730807"/>
            <a:ext cx="1043876" cy="369332"/>
          </a:xfrm>
          <a:prstGeom prst="rect">
            <a:avLst/>
          </a:prstGeom>
        </p:spPr>
        <p:txBody>
          <a:bodyPr wrap="none">
            <a:spAutoFit/>
          </a:bodyPr>
          <a:lstStyle/>
          <a:p>
            <a:r>
              <a:rPr lang="en-US" dirty="0" smtClean="0"/>
              <a:t>Packages</a:t>
            </a:r>
            <a:endParaRPr lang="en-US" dirty="0"/>
          </a:p>
        </p:txBody>
      </p:sp>
      <p:pic>
        <p:nvPicPr>
          <p:cNvPr id="34" name="Picture 33"/>
          <p:cNvPicPr>
            <a:picLocks noChangeAspect="1"/>
          </p:cNvPicPr>
          <p:nvPr/>
        </p:nvPicPr>
        <p:blipFill>
          <a:blip r:embed="rId8"/>
          <a:stretch>
            <a:fillRect/>
          </a:stretch>
        </p:blipFill>
        <p:spPr>
          <a:xfrm rot="19054863">
            <a:off x="4063422" y="5062352"/>
            <a:ext cx="1538388" cy="861557"/>
          </a:xfrm>
          <a:prstGeom prst="rect">
            <a:avLst/>
          </a:prstGeom>
        </p:spPr>
      </p:pic>
      <p:grpSp>
        <p:nvGrpSpPr>
          <p:cNvPr id="42" name="Group 41"/>
          <p:cNvGrpSpPr/>
          <p:nvPr/>
        </p:nvGrpSpPr>
        <p:grpSpPr>
          <a:xfrm>
            <a:off x="215794" y="4656258"/>
            <a:ext cx="3650154" cy="1646718"/>
            <a:chOff x="603266" y="4590330"/>
            <a:chExt cx="3650154" cy="1646718"/>
          </a:xfrm>
        </p:grpSpPr>
        <p:pic>
          <p:nvPicPr>
            <p:cNvPr id="37" name="Picture 36"/>
            <p:cNvPicPr>
              <a:picLocks noChangeAspect="1"/>
            </p:cNvPicPr>
            <p:nvPr/>
          </p:nvPicPr>
          <p:blipFill rotWithShape="1">
            <a:blip r:embed="rId9"/>
            <a:srcRect l="9418" r="14196"/>
            <a:stretch/>
          </p:blipFill>
          <p:spPr>
            <a:xfrm>
              <a:off x="603266" y="4590330"/>
              <a:ext cx="1253412" cy="1640884"/>
            </a:xfrm>
            <a:prstGeom prst="rect">
              <a:avLst/>
            </a:prstGeom>
          </p:spPr>
        </p:pic>
        <p:grpSp>
          <p:nvGrpSpPr>
            <p:cNvPr id="41" name="Group 40"/>
            <p:cNvGrpSpPr/>
            <p:nvPr/>
          </p:nvGrpSpPr>
          <p:grpSpPr>
            <a:xfrm>
              <a:off x="1856678" y="4590330"/>
              <a:ext cx="2396742" cy="1640884"/>
              <a:chOff x="1856678" y="4590330"/>
              <a:chExt cx="2396742" cy="1640884"/>
            </a:xfrm>
          </p:grpSpPr>
          <p:pic>
            <p:nvPicPr>
              <p:cNvPr id="36" name="Picture 35"/>
              <p:cNvPicPr>
                <a:picLocks noChangeAspect="1"/>
              </p:cNvPicPr>
              <p:nvPr/>
            </p:nvPicPr>
            <p:blipFill rotWithShape="1">
              <a:blip r:embed="rId10"/>
              <a:srcRect r="53364"/>
              <a:stretch/>
            </p:blipFill>
            <p:spPr>
              <a:xfrm>
                <a:off x="1856678" y="4590330"/>
                <a:ext cx="1712022" cy="1640884"/>
              </a:xfrm>
              <a:prstGeom prst="rect">
                <a:avLst/>
              </a:prstGeom>
            </p:spPr>
          </p:pic>
          <p:pic>
            <p:nvPicPr>
              <p:cNvPr id="39" name="Picture 38"/>
              <p:cNvPicPr>
                <a:picLocks noChangeAspect="1"/>
              </p:cNvPicPr>
              <p:nvPr/>
            </p:nvPicPr>
            <p:blipFill rotWithShape="1">
              <a:blip r:embed="rId10"/>
              <a:srcRect l="81348"/>
              <a:stretch/>
            </p:blipFill>
            <p:spPr>
              <a:xfrm>
                <a:off x="3568700" y="4590330"/>
                <a:ext cx="684720" cy="1640884"/>
              </a:xfrm>
              <a:prstGeom prst="rect">
                <a:avLst/>
              </a:prstGeom>
            </p:spPr>
          </p:pic>
        </p:grpSp>
        <p:sp>
          <p:nvSpPr>
            <p:cNvPr id="40" name="Rectangle 39"/>
            <p:cNvSpPr/>
            <p:nvPr/>
          </p:nvSpPr>
          <p:spPr>
            <a:xfrm>
              <a:off x="611638" y="5867716"/>
              <a:ext cx="1236824" cy="369332"/>
            </a:xfrm>
            <a:prstGeom prst="rect">
              <a:avLst/>
            </a:prstGeom>
          </p:spPr>
          <p:txBody>
            <a:bodyPr wrap="none">
              <a:spAutoFit/>
            </a:bodyPr>
            <a:lstStyle/>
            <a:p>
              <a:r>
                <a:rPr lang="en-US" b="1" kern="0" dirty="0">
                  <a:solidFill>
                    <a:srgbClr val="FFFFFF"/>
                  </a:solidFill>
                  <a:latin typeface="Arial" charset="0"/>
                </a:rPr>
                <a:t>GTX 1650 </a:t>
              </a:r>
              <a:endParaRPr lang="en-US" dirty="0">
                <a:solidFill>
                  <a:srgbClr val="FFFFFF"/>
                </a:solidFill>
              </a:endParaRPr>
            </a:p>
          </p:txBody>
        </p:sp>
      </p:grpSp>
      <p:pic>
        <p:nvPicPr>
          <p:cNvPr id="43" name="Picture 42"/>
          <p:cNvPicPr>
            <a:picLocks noChangeAspect="1"/>
          </p:cNvPicPr>
          <p:nvPr/>
        </p:nvPicPr>
        <p:blipFill>
          <a:blip r:embed="rId11"/>
          <a:stretch>
            <a:fillRect/>
          </a:stretch>
        </p:blipFill>
        <p:spPr>
          <a:xfrm>
            <a:off x="5186310" y="5247429"/>
            <a:ext cx="3776133" cy="1055547"/>
          </a:xfrm>
          <a:prstGeom prst="rect">
            <a:avLst/>
          </a:prstGeom>
        </p:spPr>
      </p:pic>
      <p:sp>
        <p:nvSpPr>
          <p:cNvPr id="44" name="Rectangle 43"/>
          <p:cNvSpPr/>
          <p:nvPr/>
        </p:nvSpPr>
        <p:spPr>
          <a:xfrm>
            <a:off x="6176385" y="4788524"/>
            <a:ext cx="1795984" cy="369332"/>
          </a:xfrm>
          <a:prstGeom prst="rect">
            <a:avLst/>
          </a:prstGeom>
        </p:spPr>
        <p:txBody>
          <a:bodyPr wrap="none">
            <a:spAutoFit/>
          </a:bodyPr>
          <a:lstStyle/>
          <a:p>
            <a:r>
              <a:rPr lang="en-US" dirty="0"/>
              <a:t>NVIDIA Tesla K80</a:t>
            </a:r>
          </a:p>
        </p:txBody>
      </p:sp>
    </p:spTree>
    <p:extLst>
      <p:ext uri="{BB962C8B-B14F-4D97-AF65-F5344CB8AC3E}">
        <p14:creationId xmlns:p14="http://schemas.microsoft.com/office/powerpoint/2010/main" val="3485148764"/>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a:t>
            </a:r>
            <a:r>
              <a:rPr lang="en-US" sz="2400" b="1" kern="0" dirty="0" err="1" smtClean="0">
                <a:solidFill>
                  <a:srgbClr val="FF0000"/>
                </a:solidFill>
                <a:latin typeface="Arial" charset="0"/>
              </a:rPr>
              <a:t>CuBLAS</a:t>
            </a:r>
            <a:endParaRPr lang="en-US" sz="2400" b="1" kern="0" dirty="0">
              <a:solidFill>
                <a:srgbClr val="FF0000"/>
              </a:solidFill>
              <a:latin typeface="Arial" charset="0"/>
            </a:endParaRPr>
          </a:p>
        </p:txBody>
      </p:sp>
      <p:pic>
        <p:nvPicPr>
          <p:cNvPr id="3" name="Picture 2"/>
          <p:cNvPicPr>
            <a:picLocks noChangeAspect="1"/>
          </p:cNvPicPr>
          <p:nvPr/>
        </p:nvPicPr>
        <p:blipFill>
          <a:blip r:embed="rId3"/>
          <a:stretch>
            <a:fillRect/>
          </a:stretch>
        </p:blipFill>
        <p:spPr>
          <a:xfrm>
            <a:off x="6041307" y="1206500"/>
            <a:ext cx="3032961" cy="2095500"/>
          </a:xfrm>
          <a:prstGeom prst="rect">
            <a:avLst/>
          </a:prstGeom>
        </p:spPr>
      </p:pic>
      <p:sp>
        <p:nvSpPr>
          <p:cNvPr id="11" name="Rectangle 10"/>
          <p:cNvSpPr/>
          <p:nvPr/>
        </p:nvSpPr>
        <p:spPr>
          <a:xfrm>
            <a:off x="152401" y="917644"/>
            <a:ext cx="5621866" cy="2862323"/>
          </a:xfrm>
          <a:prstGeom prst="rect">
            <a:avLst/>
          </a:prstGeom>
        </p:spPr>
        <p:txBody>
          <a:bodyPr wrap="square">
            <a:spAutoFit/>
          </a:bodyPr>
          <a:lstStyle/>
          <a:p>
            <a:r>
              <a:rPr lang="en-US" dirty="0" smtClean="0"/>
              <a:t>CUBLAS</a:t>
            </a:r>
            <a:endParaRPr lang="en-US" dirty="0"/>
          </a:p>
          <a:p>
            <a:r>
              <a:rPr lang="en-US" dirty="0"/>
              <a:t>Implementation of BLAS (Basic Linear Algebra Subprograms</a:t>
            </a:r>
            <a:r>
              <a:rPr lang="en-US" dirty="0" smtClean="0"/>
              <a:t>) on </a:t>
            </a:r>
            <a:r>
              <a:rPr lang="en-US" dirty="0"/>
              <a:t>top of CUDA </a:t>
            </a:r>
            <a:r>
              <a:rPr lang="en-US" dirty="0" smtClean="0"/>
              <a:t>driver;  Self</a:t>
            </a:r>
            <a:r>
              <a:rPr lang="en-US" dirty="0"/>
              <a:t>-contained at the API level, no direct interaction with </a:t>
            </a:r>
            <a:r>
              <a:rPr lang="en-US" dirty="0" smtClean="0"/>
              <a:t>CUDA Driver </a:t>
            </a:r>
          </a:p>
          <a:p>
            <a:endParaRPr lang="en-US" dirty="0"/>
          </a:p>
          <a:p>
            <a:r>
              <a:rPr lang="en-US" dirty="0" smtClean="0"/>
              <a:t>Basic </a:t>
            </a:r>
            <a:r>
              <a:rPr lang="en-US" dirty="0"/>
              <a:t>model for use</a:t>
            </a:r>
          </a:p>
          <a:p>
            <a:r>
              <a:rPr lang="en-US" dirty="0"/>
              <a:t>Create matrix and vector objects in GPU memory </a:t>
            </a:r>
            <a:r>
              <a:rPr lang="en-US" dirty="0" smtClean="0"/>
              <a:t>space Fill </a:t>
            </a:r>
            <a:r>
              <a:rPr lang="en-US" dirty="0"/>
              <a:t>objects with data</a:t>
            </a:r>
          </a:p>
          <a:p>
            <a:r>
              <a:rPr lang="en-US" dirty="0"/>
              <a:t>Call sequence of CUBLAS functions</a:t>
            </a:r>
          </a:p>
          <a:p>
            <a:r>
              <a:rPr lang="en-US" dirty="0"/>
              <a:t>Retrieve data from </a:t>
            </a:r>
            <a:r>
              <a:rPr lang="en-US" dirty="0" smtClean="0"/>
              <a:t>GPU</a:t>
            </a:r>
          </a:p>
        </p:txBody>
      </p:sp>
      <p:sp>
        <p:nvSpPr>
          <p:cNvPr id="4" name="Rectangle 3"/>
          <p:cNvSpPr/>
          <p:nvPr/>
        </p:nvSpPr>
        <p:spPr>
          <a:xfrm>
            <a:off x="-69732" y="6370385"/>
            <a:ext cx="6927732" cy="369332"/>
          </a:xfrm>
          <a:prstGeom prst="rect">
            <a:avLst/>
          </a:prstGeom>
        </p:spPr>
        <p:txBody>
          <a:bodyPr wrap="square">
            <a:spAutoFit/>
          </a:bodyPr>
          <a:lstStyle/>
          <a:p>
            <a:r>
              <a:rPr lang="en-US" dirty="0"/>
              <a:t>https://</a:t>
            </a:r>
            <a:r>
              <a:rPr lang="en-US" dirty="0" err="1"/>
              <a:t>docs.nvidia.com</a:t>
            </a:r>
            <a:r>
              <a:rPr lang="en-US" dirty="0"/>
              <a:t>/</a:t>
            </a:r>
            <a:r>
              <a:rPr lang="en-US" dirty="0" err="1"/>
              <a:t>cuda</a:t>
            </a:r>
            <a:r>
              <a:rPr lang="en-US" dirty="0"/>
              <a:t>/</a:t>
            </a:r>
            <a:r>
              <a:rPr lang="en-US" dirty="0" err="1"/>
              <a:t>cublas</a:t>
            </a:r>
            <a:r>
              <a:rPr lang="en-US" dirty="0"/>
              <a:t>/</a:t>
            </a:r>
            <a:r>
              <a:rPr lang="en-US" dirty="0" err="1"/>
              <a:t>index.html</a:t>
            </a:r>
            <a:endParaRPr lang="en-US" dirty="0"/>
          </a:p>
        </p:txBody>
      </p:sp>
      <p:pic>
        <p:nvPicPr>
          <p:cNvPr id="13" name="Shape 217"/>
          <p:cNvPicPr preferRelativeResize="0"/>
          <p:nvPr/>
        </p:nvPicPr>
        <p:blipFill>
          <a:blip r:embed="rId4">
            <a:alphaModFix/>
          </a:blip>
          <a:stretch>
            <a:fillRect/>
          </a:stretch>
        </p:blipFill>
        <p:spPr>
          <a:xfrm>
            <a:off x="2935341" y="1967200"/>
            <a:ext cx="2771193" cy="716733"/>
          </a:xfrm>
          <a:prstGeom prst="rect">
            <a:avLst/>
          </a:prstGeom>
          <a:noFill/>
          <a:ln>
            <a:noFill/>
          </a:ln>
        </p:spPr>
      </p:pic>
      <p:sp>
        <p:nvSpPr>
          <p:cNvPr id="14" name="Rectangle 13"/>
          <p:cNvSpPr/>
          <p:nvPr/>
        </p:nvSpPr>
        <p:spPr>
          <a:xfrm>
            <a:off x="124408" y="3656630"/>
            <a:ext cx="8212668" cy="2031325"/>
          </a:xfrm>
          <a:prstGeom prst="rect">
            <a:avLst/>
          </a:prstGeom>
        </p:spPr>
        <p:txBody>
          <a:bodyPr wrap="square">
            <a:spAutoFit/>
          </a:bodyPr>
          <a:lstStyle/>
          <a:p>
            <a:r>
              <a:rPr lang="en" dirty="0"/>
              <a:t>What is cuBLAS good for</a:t>
            </a:r>
            <a:r>
              <a:rPr lang="en" dirty="0" smtClean="0"/>
              <a:t>?</a:t>
            </a:r>
            <a:endParaRPr lang="en-US" dirty="0" smtClean="0"/>
          </a:p>
          <a:p>
            <a:pPr marL="342900" indent="-342900">
              <a:buFont typeface="Wingdings" charset="2"/>
              <a:buChar char="§"/>
            </a:pPr>
            <a:r>
              <a:rPr lang="en-US" dirty="0" smtClean="0"/>
              <a:t>Anything </a:t>
            </a:r>
            <a:r>
              <a:rPr lang="en-US" dirty="0"/>
              <a:t>that uses heavy linear algebra computations (on dense matrices) can benefit from GPU </a:t>
            </a:r>
            <a:r>
              <a:rPr lang="en-US" dirty="0" smtClean="0"/>
              <a:t>acceleration: Graphics; Machine; Computer vision; Physical simulations; Finance; etc</a:t>
            </a:r>
            <a:r>
              <a:rPr lang="en-US" dirty="0"/>
              <a:t>….</a:t>
            </a:r>
            <a:r>
              <a:rPr lang="en-US" dirty="0" smtClean="0"/>
              <a:t>.</a:t>
            </a:r>
            <a:endParaRPr lang="en-US" dirty="0"/>
          </a:p>
          <a:p>
            <a:pPr marL="285750" indent="-285750">
              <a:buFont typeface="Wingdings" charset="2"/>
              <a:buChar char="§"/>
            </a:pPr>
            <a:r>
              <a:rPr lang="en-US" dirty="0" err="1"/>
              <a:t>cuBLAS</a:t>
            </a:r>
            <a:r>
              <a:rPr lang="en-US" dirty="0"/>
              <a:t> excels in situations where you want to maximize your performance by batching multiple kernels using streams. </a:t>
            </a:r>
            <a:r>
              <a:rPr lang="en-US" dirty="0" smtClean="0"/>
              <a:t>Like </a:t>
            </a:r>
            <a:r>
              <a:rPr lang="en-US" dirty="0"/>
              <a:t>making many small matrix-matrix multiplications on dense matrices</a:t>
            </a:r>
          </a:p>
        </p:txBody>
      </p:sp>
      <p:sp>
        <p:nvSpPr>
          <p:cNvPr id="6" name="Rectangle 5"/>
          <p:cNvSpPr/>
          <p:nvPr/>
        </p:nvSpPr>
        <p:spPr>
          <a:xfrm>
            <a:off x="328274" y="6001053"/>
            <a:ext cx="4833324" cy="369332"/>
          </a:xfrm>
          <a:prstGeom prst="rect">
            <a:avLst/>
          </a:prstGeom>
        </p:spPr>
        <p:txBody>
          <a:bodyPr wrap="none">
            <a:spAutoFit/>
          </a:bodyPr>
          <a:lstStyle/>
          <a:p>
            <a:r>
              <a:rPr lang="en-US" dirty="0" smtClean="0"/>
              <a:t>More details: The </a:t>
            </a:r>
            <a:r>
              <a:rPr lang="en-US" dirty="0"/>
              <a:t>API Reference guide for </a:t>
            </a:r>
            <a:r>
              <a:rPr lang="en-US" dirty="0" err="1"/>
              <a:t>cuBLAS</a:t>
            </a:r>
            <a:endParaRPr lang="en-US" dirty="0"/>
          </a:p>
        </p:txBody>
      </p:sp>
      <p:sp>
        <p:nvSpPr>
          <p:cNvPr id="15" name="Rectangle 14"/>
          <p:cNvSpPr/>
          <p:nvPr/>
        </p:nvSpPr>
        <p:spPr>
          <a:xfrm>
            <a:off x="5365284" y="6001053"/>
            <a:ext cx="1492716" cy="369332"/>
          </a:xfrm>
          <a:prstGeom prst="rect">
            <a:avLst/>
          </a:prstGeom>
        </p:spPr>
        <p:txBody>
          <a:bodyPr wrap="none">
            <a:spAutoFit/>
          </a:bodyPr>
          <a:lstStyle/>
          <a:p>
            <a:r>
              <a:rPr lang="en-US" dirty="0"/>
              <a:t>Using CUBLAS</a:t>
            </a:r>
          </a:p>
        </p:txBody>
      </p:sp>
    </p:spTree>
    <p:extLst>
      <p:ext uri="{BB962C8B-B14F-4D97-AF65-F5344CB8AC3E}">
        <p14:creationId xmlns:p14="http://schemas.microsoft.com/office/powerpoint/2010/main" val="149620668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a:t>
            </a:r>
            <a:r>
              <a:rPr lang="en-US" sz="2400" b="1" kern="0" dirty="0" err="1" smtClean="0">
                <a:solidFill>
                  <a:srgbClr val="FF0000"/>
                </a:solidFill>
                <a:latin typeface="Arial" charset="0"/>
              </a:rPr>
              <a:t>CuBLAS</a:t>
            </a:r>
            <a:endParaRPr lang="en-US" sz="2400" b="1" kern="0" dirty="0">
              <a:solidFill>
                <a:srgbClr val="FF0000"/>
              </a:solidFill>
              <a:latin typeface="Arial" charset="0"/>
            </a:endParaRPr>
          </a:p>
        </p:txBody>
      </p:sp>
      <p:sp>
        <p:nvSpPr>
          <p:cNvPr id="15" name="Rectangle 14"/>
          <p:cNvSpPr/>
          <p:nvPr/>
        </p:nvSpPr>
        <p:spPr>
          <a:xfrm>
            <a:off x="0" y="843039"/>
            <a:ext cx="2300630" cy="461665"/>
          </a:xfrm>
          <a:prstGeom prst="rect">
            <a:avLst/>
          </a:prstGeom>
        </p:spPr>
        <p:txBody>
          <a:bodyPr wrap="square">
            <a:spAutoFit/>
          </a:bodyPr>
          <a:lstStyle/>
          <a:p>
            <a:pPr marL="342900" indent="-342900">
              <a:buFont typeface="Wingdings" charset="2"/>
              <a:buChar char="u"/>
            </a:pPr>
            <a:r>
              <a:rPr lang="en-US" sz="2400" b="1" dirty="0"/>
              <a:t>Using CUBLAS</a:t>
            </a:r>
          </a:p>
        </p:txBody>
      </p:sp>
      <p:sp>
        <p:nvSpPr>
          <p:cNvPr id="2" name="Rectangle 1"/>
          <p:cNvSpPr/>
          <p:nvPr/>
        </p:nvSpPr>
        <p:spPr>
          <a:xfrm>
            <a:off x="0" y="2371506"/>
            <a:ext cx="7518400" cy="369332"/>
          </a:xfrm>
          <a:prstGeom prst="rect">
            <a:avLst/>
          </a:prstGeom>
        </p:spPr>
        <p:txBody>
          <a:bodyPr wrap="square">
            <a:spAutoFit/>
          </a:bodyPr>
          <a:lstStyle/>
          <a:p>
            <a:r>
              <a:rPr lang="en-US" dirty="0"/>
              <a:t>The </a:t>
            </a:r>
            <a:r>
              <a:rPr lang="en-US" dirty="0" smtClean="0"/>
              <a:t>syntax</a:t>
            </a:r>
            <a:endParaRPr lang="en-US" dirty="0"/>
          </a:p>
        </p:txBody>
      </p:sp>
      <p:sp>
        <p:nvSpPr>
          <p:cNvPr id="5" name="Rectangle 4"/>
          <p:cNvSpPr/>
          <p:nvPr/>
        </p:nvSpPr>
        <p:spPr>
          <a:xfrm>
            <a:off x="0" y="1845220"/>
            <a:ext cx="9144000" cy="646331"/>
          </a:xfrm>
          <a:prstGeom prst="rect">
            <a:avLst/>
          </a:prstGeom>
        </p:spPr>
        <p:txBody>
          <a:bodyPr wrap="square">
            <a:spAutoFit/>
          </a:bodyPr>
          <a:lstStyle/>
          <a:p>
            <a:r>
              <a:rPr lang="en-US" dirty="0" smtClean="0"/>
              <a:t>Source code: ~/</a:t>
            </a:r>
            <a:r>
              <a:rPr lang="en-US" dirty="0"/>
              <a:t>NVIDIA_CUDA-10.1_Samples/7_CUDALibraries/</a:t>
            </a:r>
            <a:r>
              <a:rPr lang="en-US" dirty="0" err="1" smtClean="0"/>
              <a:t>simpleCUBLAS</a:t>
            </a:r>
            <a:r>
              <a:rPr lang="en-US" dirty="0" smtClean="0"/>
              <a:t>/</a:t>
            </a:r>
            <a:r>
              <a:rPr lang="en-US" dirty="0" err="1" smtClean="0"/>
              <a:t>simpleCUBLAS.cpp</a:t>
            </a:r>
            <a:endParaRPr lang="en-US" dirty="0"/>
          </a:p>
        </p:txBody>
      </p:sp>
      <p:sp>
        <p:nvSpPr>
          <p:cNvPr id="7" name="Rectangle 6"/>
          <p:cNvSpPr/>
          <p:nvPr/>
        </p:nvSpPr>
        <p:spPr>
          <a:xfrm>
            <a:off x="0" y="1198889"/>
            <a:ext cx="9074267" cy="646331"/>
          </a:xfrm>
          <a:prstGeom prst="rect">
            <a:avLst/>
          </a:prstGeom>
        </p:spPr>
        <p:txBody>
          <a:bodyPr wrap="square">
            <a:spAutoFit/>
          </a:bodyPr>
          <a:lstStyle/>
          <a:p>
            <a:r>
              <a:rPr lang="en-US" dirty="0" smtClean="0"/>
              <a:t>/*use CUBLAS library by </a:t>
            </a:r>
            <a:r>
              <a:rPr lang="en-US" dirty="0"/>
              <a:t>scaling an array of floating-point values on the </a:t>
            </a:r>
            <a:r>
              <a:rPr lang="en-US" dirty="0" smtClean="0"/>
              <a:t>device </a:t>
            </a:r>
            <a:r>
              <a:rPr lang="en-US" dirty="0"/>
              <a:t>and comparing the result to the same operation </a:t>
            </a:r>
            <a:r>
              <a:rPr lang="en-US" dirty="0" smtClean="0"/>
              <a:t>performed on </a:t>
            </a:r>
            <a:r>
              <a:rPr lang="en-US" dirty="0"/>
              <a:t>the </a:t>
            </a:r>
            <a:r>
              <a:rPr lang="en-US" dirty="0" smtClean="0"/>
              <a:t>host*/</a:t>
            </a:r>
            <a:endParaRPr lang="en-US" dirty="0"/>
          </a:p>
        </p:txBody>
      </p:sp>
      <p:sp>
        <p:nvSpPr>
          <p:cNvPr id="8" name="Rectangle 7"/>
          <p:cNvSpPr/>
          <p:nvPr/>
        </p:nvSpPr>
        <p:spPr>
          <a:xfrm>
            <a:off x="50800" y="2740838"/>
            <a:ext cx="1738502" cy="369332"/>
          </a:xfrm>
          <a:prstGeom prst="rect">
            <a:avLst/>
          </a:prstGeom>
        </p:spPr>
        <p:txBody>
          <a:bodyPr wrap="none">
            <a:spAutoFit/>
          </a:bodyPr>
          <a:lstStyle/>
          <a:p>
            <a:r>
              <a:rPr lang="en-US" dirty="0" smtClean="0"/>
              <a:t>1. Setup CUBLAS</a:t>
            </a:r>
            <a:endParaRPr lang="en-US" dirty="0"/>
          </a:p>
        </p:txBody>
      </p:sp>
      <p:sp>
        <p:nvSpPr>
          <p:cNvPr id="10" name="Rectangle 9"/>
          <p:cNvSpPr/>
          <p:nvPr/>
        </p:nvSpPr>
        <p:spPr>
          <a:xfrm>
            <a:off x="1761067" y="2740838"/>
            <a:ext cx="4572000" cy="1754327"/>
          </a:xfrm>
          <a:prstGeom prst="rect">
            <a:avLst/>
          </a:prstGeom>
        </p:spPr>
        <p:txBody>
          <a:bodyPr>
            <a:spAutoFit/>
          </a:bodyPr>
          <a:lstStyle/>
          <a:p>
            <a:r>
              <a:rPr lang="en-US" dirty="0" err="1"/>
              <a:t>cublasStatus_t</a:t>
            </a:r>
            <a:r>
              <a:rPr lang="en-US" dirty="0"/>
              <a:t> status;</a:t>
            </a:r>
          </a:p>
          <a:p>
            <a:r>
              <a:rPr lang="en-US" dirty="0"/>
              <a:t>  </a:t>
            </a:r>
            <a:r>
              <a:rPr lang="en-US" dirty="0" err="1"/>
              <a:t>cublasHandle_t</a:t>
            </a:r>
            <a:r>
              <a:rPr lang="en-US" dirty="0"/>
              <a:t> handle;</a:t>
            </a:r>
          </a:p>
          <a:p>
            <a:r>
              <a:rPr lang="en-US" dirty="0"/>
              <a:t>  /* Initialize CUBLAS */</a:t>
            </a:r>
          </a:p>
          <a:p>
            <a:r>
              <a:rPr lang="en-US" dirty="0"/>
              <a:t>  status = </a:t>
            </a:r>
            <a:r>
              <a:rPr lang="en-US" dirty="0" err="1"/>
              <a:t>cublasCreate</a:t>
            </a:r>
            <a:r>
              <a:rPr lang="en-US" dirty="0"/>
              <a:t>(&amp;handle);</a:t>
            </a:r>
          </a:p>
          <a:p>
            <a:r>
              <a:rPr lang="en-US" dirty="0"/>
              <a:t>  /* Destroy CUBLAS */</a:t>
            </a:r>
          </a:p>
          <a:p>
            <a:r>
              <a:rPr lang="en-US" dirty="0"/>
              <a:t>  status = </a:t>
            </a:r>
            <a:r>
              <a:rPr lang="en-US" dirty="0" err="1"/>
              <a:t>cublasDestroy</a:t>
            </a:r>
            <a:r>
              <a:rPr lang="en-US" dirty="0"/>
              <a:t>(handle);</a:t>
            </a:r>
          </a:p>
        </p:txBody>
      </p:sp>
      <p:sp>
        <p:nvSpPr>
          <p:cNvPr id="16" name="Rectangle 15"/>
          <p:cNvSpPr/>
          <p:nvPr/>
        </p:nvSpPr>
        <p:spPr>
          <a:xfrm>
            <a:off x="11317" y="6457034"/>
            <a:ext cx="6722533" cy="369332"/>
          </a:xfrm>
          <a:prstGeom prst="rect">
            <a:avLst/>
          </a:prstGeom>
        </p:spPr>
        <p:txBody>
          <a:bodyPr wrap="square">
            <a:spAutoFit/>
          </a:bodyPr>
          <a:lstStyle/>
          <a:p>
            <a:r>
              <a:rPr lang="en-US" dirty="0"/>
              <a:t>http://</a:t>
            </a:r>
            <a:r>
              <a:rPr lang="en-US" dirty="0" err="1"/>
              <a:t>www.danielwong.org</a:t>
            </a:r>
            <a:r>
              <a:rPr lang="en-US" dirty="0"/>
              <a:t>/classes/ee147-s18/</a:t>
            </a:r>
            <a:r>
              <a:rPr lang="en-US" dirty="0" err="1"/>
              <a:t>cublas</a:t>
            </a:r>
            <a:endParaRPr lang="en-US" dirty="0"/>
          </a:p>
        </p:txBody>
      </p:sp>
    </p:spTree>
    <p:extLst>
      <p:ext uri="{BB962C8B-B14F-4D97-AF65-F5344CB8AC3E}">
        <p14:creationId xmlns:p14="http://schemas.microsoft.com/office/powerpoint/2010/main" val="3122926176"/>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a:t>
            </a:r>
            <a:r>
              <a:rPr lang="en-US" sz="2400" b="1" kern="0" dirty="0" err="1" smtClean="0">
                <a:solidFill>
                  <a:srgbClr val="FF0000"/>
                </a:solidFill>
                <a:latin typeface="Arial" charset="0"/>
              </a:rPr>
              <a:t>CuBLAS</a:t>
            </a:r>
            <a:endParaRPr lang="en-US" sz="2400" b="1" kern="0" dirty="0">
              <a:solidFill>
                <a:srgbClr val="FF0000"/>
              </a:solidFill>
              <a:latin typeface="Arial" charset="0"/>
            </a:endParaRPr>
          </a:p>
        </p:txBody>
      </p:sp>
      <p:sp>
        <p:nvSpPr>
          <p:cNvPr id="15" name="Rectangle 14"/>
          <p:cNvSpPr/>
          <p:nvPr/>
        </p:nvSpPr>
        <p:spPr>
          <a:xfrm>
            <a:off x="0" y="843039"/>
            <a:ext cx="2300630" cy="461665"/>
          </a:xfrm>
          <a:prstGeom prst="rect">
            <a:avLst/>
          </a:prstGeom>
        </p:spPr>
        <p:txBody>
          <a:bodyPr wrap="square">
            <a:spAutoFit/>
          </a:bodyPr>
          <a:lstStyle/>
          <a:p>
            <a:pPr marL="342900" indent="-342900">
              <a:buFont typeface="Wingdings" charset="2"/>
              <a:buChar char="u"/>
            </a:pPr>
            <a:r>
              <a:rPr lang="en-US" sz="2400" b="1" dirty="0"/>
              <a:t>Using CUBLAS</a:t>
            </a:r>
          </a:p>
        </p:txBody>
      </p:sp>
      <p:sp>
        <p:nvSpPr>
          <p:cNvPr id="8" name="Rectangle 7"/>
          <p:cNvSpPr/>
          <p:nvPr/>
        </p:nvSpPr>
        <p:spPr>
          <a:xfrm>
            <a:off x="0" y="1212371"/>
            <a:ext cx="3636107" cy="369332"/>
          </a:xfrm>
          <a:prstGeom prst="rect">
            <a:avLst/>
          </a:prstGeom>
        </p:spPr>
        <p:txBody>
          <a:bodyPr wrap="none">
            <a:spAutoFit/>
          </a:bodyPr>
          <a:lstStyle/>
          <a:p>
            <a:r>
              <a:rPr lang="en-US" dirty="0"/>
              <a:t>The </a:t>
            </a:r>
            <a:r>
              <a:rPr lang="en-US" dirty="0" smtClean="0"/>
              <a:t>syntax: 2</a:t>
            </a:r>
            <a:r>
              <a:rPr lang="en-US" dirty="0"/>
              <a:t>. Move matrix to device</a:t>
            </a:r>
          </a:p>
        </p:txBody>
      </p:sp>
      <p:sp>
        <p:nvSpPr>
          <p:cNvPr id="3" name="Rectangle 2"/>
          <p:cNvSpPr/>
          <p:nvPr/>
        </p:nvSpPr>
        <p:spPr>
          <a:xfrm>
            <a:off x="116535" y="1581703"/>
            <a:ext cx="8957733" cy="3139321"/>
          </a:xfrm>
          <a:prstGeom prst="rect">
            <a:avLst/>
          </a:prstGeom>
        </p:spPr>
        <p:txBody>
          <a:bodyPr wrap="square">
            <a:spAutoFit/>
          </a:bodyPr>
          <a:lstStyle/>
          <a:p>
            <a:r>
              <a:rPr lang="en-US" dirty="0" err="1"/>
              <a:t>cublasStatus_t</a:t>
            </a:r>
            <a:endParaRPr lang="en-US" dirty="0"/>
          </a:p>
          <a:p>
            <a:r>
              <a:rPr lang="en-US" dirty="0" err="1"/>
              <a:t>cublasSetVector</a:t>
            </a:r>
            <a:r>
              <a:rPr lang="en-US" dirty="0"/>
              <a:t>(</a:t>
            </a:r>
            <a:r>
              <a:rPr lang="en-US" dirty="0" err="1"/>
              <a:t>int</a:t>
            </a:r>
            <a:r>
              <a:rPr lang="en-US" dirty="0"/>
              <a:t> n, </a:t>
            </a:r>
            <a:r>
              <a:rPr lang="en-US" dirty="0" err="1"/>
              <a:t>int</a:t>
            </a:r>
            <a:r>
              <a:rPr lang="en-US" dirty="0"/>
              <a:t> </a:t>
            </a:r>
            <a:r>
              <a:rPr lang="en-US" dirty="0" err="1"/>
              <a:t>elemSize</a:t>
            </a:r>
            <a:r>
              <a:rPr lang="en-US" dirty="0"/>
              <a:t>,</a:t>
            </a:r>
          </a:p>
          <a:p>
            <a:r>
              <a:rPr lang="en-US" dirty="0"/>
              <a:t> </a:t>
            </a:r>
            <a:r>
              <a:rPr lang="en-US" dirty="0" err="1"/>
              <a:t>const</a:t>
            </a:r>
            <a:r>
              <a:rPr lang="en-US" dirty="0"/>
              <a:t> void *x, </a:t>
            </a:r>
            <a:r>
              <a:rPr lang="en-US" dirty="0" err="1"/>
              <a:t>int</a:t>
            </a:r>
            <a:r>
              <a:rPr lang="en-US" dirty="0"/>
              <a:t> </a:t>
            </a:r>
            <a:r>
              <a:rPr lang="en-US" dirty="0" err="1"/>
              <a:t>incx</a:t>
            </a:r>
            <a:r>
              <a:rPr lang="en-US" dirty="0"/>
              <a:t>, void *y, </a:t>
            </a:r>
            <a:r>
              <a:rPr lang="en-US" dirty="0" err="1"/>
              <a:t>int</a:t>
            </a:r>
            <a:r>
              <a:rPr lang="en-US" dirty="0"/>
              <a:t> </a:t>
            </a:r>
            <a:r>
              <a:rPr lang="en-US" dirty="0" err="1"/>
              <a:t>incy</a:t>
            </a:r>
            <a:r>
              <a:rPr lang="en-US" dirty="0" smtClean="0"/>
              <a:t>)</a:t>
            </a:r>
          </a:p>
          <a:p>
            <a:r>
              <a:rPr lang="en-US" dirty="0"/>
              <a:t>// copy matrices from the host to the device status = </a:t>
            </a:r>
            <a:r>
              <a:rPr lang="en-US" dirty="0" err="1"/>
              <a:t>cublasSetVector</a:t>
            </a:r>
            <a:r>
              <a:rPr lang="en-US" dirty="0"/>
              <a:t>(n2, </a:t>
            </a:r>
            <a:r>
              <a:rPr lang="en-US" dirty="0" err="1"/>
              <a:t>sizeof</a:t>
            </a:r>
            <a:r>
              <a:rPr lang="en-US" dirty="0"/>
              <a:t>(</a:t>
            </a:r>
            <a:r>
              <a:rPr lang="en-US" dirty="0" err="1"/>
              <a:t>h_A</a:t>
            </a:r>
            <a:r>
              <a:rPr lang="en-US" dirty="0"/>
              <a:t>[0]), </a:t>
            </a:r>
            <a:r>
              <a:rPr lang="en-US" dirty="0" err="1"/>
              <a:t>h_A</a:t>
            </a:r>
            <a:r>
              <a:rPr lang="en-US" dirty="0"/>
              <a:t>, 1, </a:t>
            </a:r>
            <a:r>
              <a:rPr lang="en-US" dirty="0" err="1"/>
              <a:t>d_A</a:t>
            </a:r>
            <a:r>
              <a:rPr lang="en-US" dirty="0"/>
              <a:t>, 1); status = </a:t>
            </a:r>
            <a:r>
              <a:rPr lang="en-US" dirty="0" err="1"/>
              <a:t>cublasSetVector</a:t>
            </a:r>
            <a:r>
              <a:rPr lang="en-US" dirty="0"/>
              <a:t>(n2, </a:t>
            </a:r>
            <a:r>
              <a:rPr lang="en-US" dirty="0" err="1"/>
              <a:t>sizeof</a:t>
            </a:r>
            <a:r>
              <a:rPr lang="en-US" dirty="0"/>
              <a:t>(</a:t>
            </a:r>
            <a:r>
              <a:rPr lang="en-US" dirty="0" err="1"/>
              <a:t>h_B</a:t>
            </a:r>
            <a:r>
              <a:rPr lang="en-US" dirty="0"/>
              <a:t>[0]), </a:t>
            </a:r>
            <a:r>
              <a:rPr lang="en-US" dirty="0" err="1"/>
              <a:t>h_B</a:t>
            </a:r>
            <a:r>
              <a:rPr lang="en-US" dirty="0"/>
              <a:t>, 1, </a:t>
            </a:r>
            <a:r>
              <a:rPr lang="en-US" dirty="0" err="1"/>
              <a:t>d_B</a:t>
            </a:r>
            <a:r>
              <a:rPr lang="en-US" dirty="0"/>
              <a:t>, 1); status = </a:t>
            </a:r>
            <a:r>
              <a:rPr lang="en-US" dirty="0" err="1"/>
              <a:t>cublasSetVector</a:t>
            </a:r>
            <a:r>
              <a:rPr lang="en-US" dirty="0"/>
              <a:t>(n2, </a:t>
            </a:r>
            <a:r>
              <a:rPr lang="en-US" dirty="0" err="1"/>
              <a:t>sizeof</a:t>
            </a:r>
            <a:r>
              <a:rPr lang="en-US" dirty="0"/>
              <a:t>(</a:t>
            </a:r>
            <a:r>
              <a:rPr lang="en-US" dirty="0" err="1"/>
              <a:t>h_C</a:t>
            </a:r>
            <a:r>
              <a:rPr lang="en-US" dirty="0"/>
              <a:t>[0]), </a:t>
            </a:r>
            <a:r>
              <a:rPr lang="en-US" dirty="0" err="1"/>
              <a:t>h_C</a:t>
            </a:r>
            <a:r>
              <a:rPr lang="en-US" dirty="0"/>
              <a:t>, 1, </a:t>
            </a:r>
            <a:r>
              <a:rPr lang="en-US" dirty="0" err="1"/>
              <a:t>d_C</a:t>
            </a:r>
            <a:r>
              <a:rPr lang="en-US" dirty="0"/>
              <a:t>, 1)</a:t>
            </a:r>
            <a:r>
              <a:rPr lang="en-US" dirty="0" smtClean="0"/>
              <a:t>;</a:t>
            </a:r>
          </a:p>
          <a:p>
            <a:r>
              <a:rPr lang="en-US" dirty="0" err="1"/>
              <a:t>cublasStatus_t</a:t>
            </a:r>
            <a:r>
              <a:rPr lang="en-US" dirty="0"/>
              <a:t> </a:t>
            </a:r>
            <a:r>
              <a:rPr lang="en-US" dirty="0" err="1"/>
              <a:t>cublasSetMatrix</a:t>
            </a:r>
            <a:r>
              <a:rPr lang="en-US" dirty="0"/>
              <a:t>(</a:t>
            </a:r>
            <a:r>
              <a:rPr lang="en-US" dirty="0" err="1"/>
              <a:t>int</a:t>
            </a:r>
            <a:r>
              <a:rPr lang="en-US" dirty="0"/>
              <a:t> rows, </a:t>
            </a:r>
            <a:r>
              <a:rPr lang="en-US" dirty="0" err="1"/>
              <a:t>int</a:t>
            </a:r>
            <a:r>
              <a:rPr lang="en-US" dirty="0"/>
              <a:t> cols, </a:t>
            </a:r>
            <a:r>
              <a:rPr lang="en-US" dirty="0" err="1"/>
              <a:t>int</a:t>
            </a:r>
            <a:r>
              <a:rPr lang="en-US" dirty="0"/>
              <a:t> </a:t>
            </a:r>
            <a:r>
              <a:rPr lang="en-US" dirty="0" err="1"/>
              <a:t>elemSize</a:t>
            </a:r>
            <a:r>
              <a:rPr lang="en-US" dirty="0"/>
              <a:t>, </a:t>
            </a:r>
            <a:r>
              <a:rPr lang="en-US" dirty="0" err="1"/>
              <a:t>const</a:t>
            </a:r>
            <a:r>
              <a:rPr lang="en-US" dirty="0"/>
              <a:t> void *A, </a:t>
            </a:r>
            <a:r>
              <a:rPr lang="en-US" dirty="0" err="1"/>
              <a:t>int</a:t>
            </a:r>
            <a:r>
              <a:rPr lang="en-US" dirty="0"/>
              <a:t> </a:t>
            </a:r>
            <a:r>
              <a:rPr lang="en-US" dirty="0" err="1"/>
              <a:t>lda</a:t>
            </a:r>
            <a:r>
              <a:rPr lang="en-US" dirty="0"/>
              <a:t>, void *B, </a:t>
            </a:r>
            <a:r>
              <a:rPr lang="en-US" dirty="0" err="1"/>
              <a:t>int</a:t>
            </a:r>
            <a:r>
              <a:rPr lang="en-US" dirty="0"/>
              <a:t> </a:t>
            </a:r>
            <a:r>
              <a:rPr lang="en-US" dirty="0" err="1"/>
              <a:t>ldb</a:t>
            </a:r>
            <a:r>
              <a:rPr lang="en-US" dirty="0" smtClean="0"/>
              <a:t>)</a:t>
            </a:r>
          </a:p>
          <a:p>
            <a:r>
              <a:rPr lang="en-US" dirty="0"/>
              <a:t>// copy matrices from the host to the device stat = </a:t>
            </a:r>
            <a:r>
              <a:rPr lang="en-US" dirty="0" err="1"/>
              <a:t>cublasSetMatrix</a:t>
            </a:r>
            <a:r>
              <a:rPr lang="en-US" dirty="0"/>
              <a:t> (</a:t>
            </a:r>
            <a:r>
              <a:rPr lang="en-US" dirty="0" err="1"/>
              <a:t>m,k</a:t>
            </a:r>
            <a:r>
              <a:rPr lang="en-US" dirty="0"/>
              <a:t>, </a:t>
            </a:r>
            <a:r>
              <a:rPr lang="en-US" dirty="0" err="1"/>
              <a:t>sizeof</a:t>
            </a:r>
            <a:r>
              <a:rPr lang="en-US" dirty="0"/>
              <a:t> (*a) ,</a:t>
            </a:r>
            <a:r>
              <a:rPr lang="en-US" dirty="0" err="1"/>
              <a:t>h_a,m,d_a</a:t>
            </a:r>
            <a:r>
              <a:rPr lang="en-US" dirty="0"/>
              <a:t> ,m); //a -&gt; </a:t>
            </a:r>
            <a:r>
              <a:rPr lang="en-US" dirty="0" err="1"/>
              <a:t>d_a</a:t>
            </a:r>
            <a:r>
              <a:rPr lang="en-US" dirty="0"/>
              <a:t> stat = </a:t>
            </a:r>
            <a:r>
              <a:rPr lang="en-US" dirty="0" err="1"/>
              <a:t>cublasSetMatrix</a:t>
            </a:r>
            <a:r>
              <a:rPr lang="en-US" dirty="0"/>
              <a:t> (</a:t>
            </a:r>
            <a:r>
              <a:rPr lang="en-US" dirty="0" err="1"/>
              <a:t>k,n</a:t>
            </a:r>
            <a:r>
              <a:rPr lang="en-US" dirty="0"/>
              <a:t>, </a:t>
            </a:r>
            <a:r>
              <a:rPr lang="en-US" dirty="0" err="1"/>
              <a:t>sizeof</a:t>
            </a:r>
            <a:r>
              <a:rPr lang="en-US" dirty="0"/>
              <a:t> (*b) ,</a:t>
            </a:r>
            <a:r>
              <a:rPr lang="en-US" dirty="0" err="1"/>
              <a:t>h_b,k,d_b</a:t>
            </a:r>
            <a:r>
              <a:rPr lang="en-US" dirty="0"/>
              <a:t> ,k); //b -&gt; </a:t>
            </a:r>
            <a:r>
              <a:rPr lang="en-US" dirty="0" err="1"/>
              <a:t>d_b</a:t>
            </a:r>
            <a:r>
              <a:rPr lang="en-US" dirty="0"/>
              <a:t> stat = </a:t>
            </a:r>
            <a:r>
              <a:rPr lang="en-US" dirty="0" err="1"/>
              <a:t>cublasSetMatrix</a:t>
            </a:r>
            <a:r>
              <a:rPr lang="en-US" dirty="0"/>
              <a:t> (</a:t>
            </a:r>
            <a:r>
              <a:rPr lang="en-US" dirty="0" err="1"/>
              <a:t>m,n</a:t>
            </a:r>
            <a:r>
              <a:rPr lang="en-US" dirty="0"/>
              <a:t>, </a:t>
            </a:r>
            <a:r>
              <a:rPr lang="en-US" dirty="0" err="1"/>
              <a:t>sizeof</a:t>
            </a:r>
            <a:r>
              <a:rPr lang="en-US" dirty="0"/>
              <a:t> (*c) ,</a:t>
            </a:r>
            <a:r>
              <a:rPr lang="en-US" dirty="0" err="1"/>
              <a:t>h_c,m,d_c</a:t>
            </a:r>
            <a:r>
              <a:rPr lang="en-US" dirty="0"/>
              <a:t> ,m); //c -&gt; </a:t>
            </a:r>
            <a:r>
              <a:rPr lang="en-US" dirty="0" err="1"/>
              <a:t>d_c</a:t>
            </a:r>
            <a:endParaRPr lang="en-US" dirty="0"/>
          </a:p>
        </p:txBody>
      </p:sp>
      <p:sp>
        <p:nvSpPr>
          <p:cNvPr id="11" name="Rectangle 10"/>
          <p:cNvSpPr/>
          <p:nvPr/>
        </p:nvSpPr>
        <p:spPr>
          <a:xfrm>
            <a:off x="11317" y="6457034"/>
            <a:ext cx="6722533" cy="369332"/>
          </a:xfrm>
          <a:prstGeom prst="rect">
            <a:avLst/>
          </a:prstGeom>
        </p:spPr>
        <p:txBody>
          <a:bodyPr wrap="square">
            <a:spAutoFit/>
          </a:bodyPr>
          <a:lstStyle/>
          <a:p>
            <a:r>
              <a:rPr lang="en-US" dirty="0"/>
              <a:t>http://</a:t>
            </a:r>
            <a:r>
              <a:rPr lang="en-US" dirty="0" err="1"/>
              <a:t>www.danielwong.org</a:t>
            </a:r>
            <a:r>
              <a:rPr lang="en-US" dirty="0"/>
              <a:t>/classes/ee147-s18/</a:t>
            </a:r>
            <a:r>
              <a:rPr lang="en-US" dirty="0" err="1"/>
              <a:t>cublas</a:t>
            </a:r>
            <a:endParaRPr lang="en-US" dirty="0"/>
          </a:p>
        </p:txBody>
      </p:sp>
    </p:spTree>
    <p:extLst>
      <p:ext uri="{BB962C8B-B14F-4D97-AF65-F5344CB8AC3E}">
        <p14:creationId xmlns:p14="http://schemas.microsoft.com/office/powerpoint/2010/main" val="103497974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a:t>
            </a:r>
            <a:r>
              <a:rPr lang="en-US" sz="2400" b="1" kern="0" dirty="0" err="1" smtClean="0">
                <a:solidFill>
                  <a:srgbClr val="FF0000"/>
                </a:solidFill>
                <a:latin typeface="Arial" charset="0"/>
              </a:rPr>
              <a:t>CuBLAS</a:t>
            </a:r>
            <a:endParaRPr lang="en-US" sz="2400" b="1" kern="0" dirty="0">
              <a:solidFill>
                <a:srgbClr val="FF0000"/>
              </a:solidFill>
              <a:latin typeface="Arial" charset="0"/>
            </a:endParaRPr>
          </a:p>
        </p:txBody>
      </p:sp>
      <p:sp>
        <p:nvSpPr>
          <p:cNvPr id="15" name="Rectangle 14"/>
          <p:cNvSpPr/>
          <p:nvPr/>
        </p:nvSpPr>
        <p:spPr>
          <a:xfrm>
            <a:off x="0" y="843039"/>
            <a:ext cx="2300630" cy="461665"/>
          </a:xfrm>
          <a:prstGeom prst="rect">
            <a:avLst/>
          </a:prstGeom>
        </p:spPr>
        <p:txBody>
          <a:bodyPr wrap="square">
            <a:spAutoFit/>
          </a:bodyPr>
          <a:lstStyle/>
          <a:p>
            <a:pPr marL="342900" indent="-342900">
              <a:buFont typeface="Wingdings" charset="2"/>
              <a:buChar char="u"/>
            </a:pPr>
            <a:r>
              <a:rPr lang="en-US" sz="2400" b="1" dirty="0"/>
              <a:t>Using CUBLAS</a:t>
            </a:r>
          </a:p>
        </p:txBody>
      </p:sp>
      <p:sp>
        <p:nvSpPr>
          <p:cNvPr id="8" name="Rectangle 7"/>
          <p:cNvSpPr/>
          <p:nvPr/>
        </p:nvSpPr>
        <p:spPr>
          <a:xfrm>
            <a:off x="0" y="1212371"/>
            <a:ext cx="3804384" cy="369332"/>
          </a:xfrm>
          <a:prstGeom prst="rect">
            <a:avLst/>
          </a:prstGeom>
        </p:spPr>
        <p:txBody>
          <a:bodyPr wrap="none">
            <a:spAutoFit/>
          </a:bodyPr>
          <a:lstStyle/>
          <a:p>
            <a:r>
              <a:rPr lang="en-US" dirty="0"/>
              <a:t>The </a:t>
            </a:r>
            <a:r>
              <a:rPr lang="en-US" dirty="0" smtClean="0"/>
              <a:t>syntax: 3</a:t>
            </a:r>
            <a:r>
              <a:rPr lang="en-US" dirty="0"/>
              <a:t>. Perform Matrix Multiply</a:t>
            </a:r>
          </a:p>
        </p:txBody>
      </p:sp>
      <p:sp>
        <p:nvSpPr>
          <p:cNvPr id="3" name="Rectangle 2"/>
          <p:cNvSpPr/>
          <p:nvPr/>
        </p:nvSpPr>
        <p:spPr>
          <a:xfrm>
            <a:off x="116535" y="1581703"/>
            <a:ext cx="8957733" cy="3139321"/>
          </a:xfrm>
          <a:prstGeom prst="rect">
            <a:avLst/>
          </a:prstGeom>
        </p:spPr>
        <p:txBody>
          <a:bodyPr wrap="square">
            <a:spAutoFit/>
          </a:bodyPr>
          <a:lstStyle/>
          <a:p>
            <a:r>
              <a:rPr lang="en-US" dirty="0"/>
              <a:t>The API call to perform matrix multiply is </a:t>
            </a:r>
            <a:r>
              <a:rPr lang="en-US" dirty="0" err="1"/>
              <a:t>cublasSgemm</a:t>
            </a:r>
            <a:r>
              <a:rPr lang="en-US" dirty="0"/>
              <a:t> defined as follows: </a:t>
            </a:r>
            <a:endParaRPr lang="en-US" dirty="0" smtClean="0"/>
          </a:p>
          <a:p>
            <a:endParaRPr lang="en-US" dirty="0"/>
          </a:p>
          <a:p>
            <a:r>
              <a:rPr lang="en-US" dirty="0" err="1"/>
              <a:t>cublasStatus_t</a:t>
            </a:r>
            <a:r>
              <a:rPr lang="en-US" dirty="0"/>
              <a:t> </a:t>
            </a:r>
            <a:r>
              <a:rPr lang="en-US" dirty="0" err="1"/>
              <a:t>cublasSgemm</a:t>
            </a:r>
            <a:r>
              <a:rPr lang="en-US" dirty="0"/>
              <a:t>(</a:t>
            </a:r>
            <a:r>
              <a:rPr lang="en-US" dirty="0" err="1"/>
              <a:t>cublasHandle_t</a:t>
            </a:r>
            <a:r>
              <a:rPr lang="en-US" dirty="0"/>
              <a:t> handle, </a:t>
            </a:r>
            <a:r>
              <a:rPr lang="en-US" dirty="0" err="1"/>
              <a:t>cublasOperation_t</a:t>
            </a:r>
            <a:r>
              <a:rPr lang="en-US" dirty="0"/>
              <a:t> </a:t>
            </a:r>
            <a:r>
              <a:rPr lang="en-US" dirty="0" err="1"/>
              <a:t>transa</a:t>
            </a:r>
            <a:r>
              <a:rPr lang="en-US" dirty="0"/>
              <a:t>, </a:t>
            </a:r>
            <a:r>
              <a:rPr lang="en-US" dirty="0" err="1"/>
              <a:t>cublasOperation_t</a:t>
            </a:r>
            <a:r>
              <a:rPr lang="en-US" dirty="0"/>
              <a:t> </a:t>
            </a:r>
            <a:r>
              <a:rPr lang="en-US" dirty="0" err="1"/>
              <a:t>transb</a:t>
            </a:r>
            <a:r>
              <a:rPr lang="en-US" dirty="0"/>
              <a:t>, </a:t>
            </a:r>
            <a:r>
              <a:rPr lang="en-US" dirty="0" err="1"/>
              <a:t>int</a:t>
            </a:r>
            <a:r>
              <a:rPr lang="en-US" dirty="0"/>
              <a:t> m, </a:t>
            </a:r>
            <a:r>
              <a:rPr lang="en-US" dirty="0" err="1"/>
              <a:t>int</a:t>
            </a:r>
            <a:r>
              <a:rPr lang="en-US" dirty="0"/>
              <a:t> n, </a:t>
            </a:r>
            <a:r>
              <a:rPr lang="en-US" dirty="0" err="1"/>
              <a:t>int</a:t>
            </a:r>
            <a:r>
              <a:rPr lang="en-US" dirty="0"/>
              <a:t> k, </a:t>
            </a:r>
            <a:r>
              <a:rPr lang="en-US" dirty="0" err="1"/>
              <a:t>const</a:t>
            </a:r>
            <a:r>
              <a:rPr lang="en-US" dirty="0"/>
              <a:t> float *alpha, </a:t>
            </a:r>
            <a:r>
              <a:rPr lang="en-US" dirty="0" err="1"/>
              <a:t>const</a:t>
            </a:r>
            <a:r>
              <a:rPr lang="en-US" dirty="0"/>
              <a:t> float *A, </a:t>
            </a:r>
            <a:r>
              <a:rPr lang="en-US" dirty="0" err="1"/>
              <a:t>int</a:t>
            </a:r>
            <a:r>
              <a:rPr lang="en-US" dirty="0"/>
              <a:t> </a:t>
            </a:r>
            <a:r>
              <a:rPr lang="en-US" dirty="0" err="1"/>
              <a:t>lda</a:t>
            </a:r>
            <a:r>
              <a:rPr lang="en-US" dirty="0"/>
              <a:t>, </a:t>
            </a:r>
            <a:r>
              <a:rPr lang="en-US" dirty="0" err="1"/>
              <a:t>const</a:t>
            </a:r>
            <a:r>
              <a:rPr lang="en-US" dirty="0"/>
              <a:t> float *B, </a:t>
            </a:r>
            <a:r>
              <a:rPr lang="en-US" dirty="0" err="1"/>
              <a:t>int</a:t>
            </a:r>
            <a:r>
              <a:rPr lang="en-US" dirty="0"/>
              <a:t> </a:t>
            </a:r>
            <a:r>
              <a:rPr lang="en-US" dirty="0" err="1"/>
              <a:t>ldb</a:t>
            </a:r>
            <a:r>
              <a:rPr lang="en-US" dirty="0"/>
              <a:t>, </a:t>
            </a:r>
            <a:r>
              <a:rPr lang="en-US" dirty="0" err="1"/>
              <a:t>const</a:t>
            </a:r>
            <a:r>
              <a:rPr lang="en-US" dirty="0"/>
              <a:t> float *beta, float *C, </a:t>
            </a:r>
            <a:r>
              <a:rPr lang="en-US" dirty="0" err="1"/>
              <a:t>int</a:t>
            </a:r>
            <a:r>
              <a:rPr lang="en-US" dirty="0"/>
              <a:t> </a:t>
            </a:r>
            <a:r>
              <a:rPr lang="en-US" dirty="0" err="1"/>
              <a:t>ldc</a:t>
            </a:r>
            <a:r>
              <a:rPr lang="en-US" dirty="0"/>
              <a:t>) This function performs the matrix-matrix multiplication where </a:t>
            </a:r>
            <a:r>
              <a:rPr lang="en-US" dirty="0" err="1"/>
              <a:t>alplha</a:t>
            </a:r>
            <a:r>
              <a:rPr lang="en-US" dirty="0"/>
              <a:t> and beta are scalars, and A, B and C are matrices stored in column-major format with dimensions m x k, k x n and m x n, respectively. </a:t>
            </a:r>
            <a:endParaRPr lang="en-US" dirty="0" smtClean="0"/>
          </a:p>
          <a:p>
            <a:endParaRPr lang="en-US" dirty="0"/>
          </a:p>
          <a:p>
            <a:r>
              <a:rPr lang="en-US" dirty="0"/>
              <a:t>/* Performs operation using </a:t>
            </a:r>
            <a:r>
              <a:rPr lang="en-US" dirty="0" err="1"/>
              <a:t>cublas</a:t>
            </a:r>
            <a:r>
              <a:rPr lang="en-US" dirty="0"/>
              <a:t> */ </a:t>
            </a:r>
            <a:endParaRPr lang="en-US" dirty="0" smtClean="0"/>
          </a:p>
          <a:p>
            <a:r>
              <a:rPr lang="en-US" dirty="0" smtClean="0"/>
              <a:t>status </a:t>
            </a:r>
            <a:r>
              <a:rPr lang="en-US" dirty="0"/>
              <a:t>= </a:t>
            </a:r>
            <a:r>
              <a:rPr lang="en-US" dirty="0" err="1"/>
              <a:t>cublasSgemm</a:t>
            </a:r>
            <a:r>
              <a:rPr lang="en-US" dirty="0"/>
              <a:t>(handle, CUBLAS_OP_N, CUBLAS_OP_N, N, N, N, &amp;alpha, </a:t>
            </a:r>
            <a:r>
              <a:rPr lang="en-US" dirty="0" err="1"/>
              <a:t>d_A</a:t>
            </a:r>
            <a:r>
              <a:rPr lang="en-US" dirty="0"/>
              <a:t>, N, </a:t>
            </a:r>
            <a:r>
              <a:rPr lang="en-US" dirty="0" err="1"/>
              <a:t>d_B</a:t>
            </a:r>
            <a:r>
              <a:rPr lang="en-US" dirty="0"/>
              <a:t>, N, &amp;beta, </a:t>
            </a:r>
            <a:r>
              <a:rPr lang="en-US" dirty="0" err="1"/>
              <a:t>d_C</a:t>
            </a:r>
            <a:r>
              <a:rPr lang="en-US" dirty="0"/>
              <a:t>, N); </a:t>
            </a:r>
            <a:endParaRPr lang="en-US" dirty="0" smtClean="0"/>
          </a:p>
        </p:txBody>
      </p:sp>
      <p:sp>
        <p:nvSpPr>
          <p:cNvPr id="2" name="TextBox 1"/>
          <p:cNvSpPr txBox="1"/>
          <p:nvPr/>
        </p:nvSpPr>
        <p:spPr>
          <a:xfrm>
            <a:off x="0" y="4737957"/>
            <a:ext cx="8940800" cy="1200329"/>
          </a:xfrm>
          <a:prstGeom prst="rect">
            <a:avLst/>
          </a:prstGeom>
          <a:noFill/>
        </p:spPr>
        <p:txBody>
          <a:bodyPr wrap="square" rtlCol="0">
            <a:spAutoFit/>
          </a:bodyPr>
          <a:lstStyle/>
          <a:p>
            <a:r>
              <a:rPr lang="en-US" dirty="0"/>
              <a:t>The syntax: </a:t>
            </a:r>
            <a:r>
              <a:rPr lang="en-US" dirty="0" smtClean="0"/>
              <a:t>4. </a:t>
            </a:r>
            <a:r>
              <a:rPr lang="en-US" dirty="0"/>
              <a:t>Read the result </a:t>
            </a:r>
            <a:r>
              <a:rPr lang="en-US" dirty="0" smtClean="0"/>
              <a:t>back </a:t>
            </a:r>
            <a:r>
              <a:rPr lang="en-US" dirty="0"/>
              <a:t>from </a:t>
            </a:r>
            <a:r>
              <a:rPr lang="en-US" dirty="0" smtClean="0"/>
              <a:t>CUBLAS</a:t>
            </a:r>
          </a:p>
          <a:p>
            <a:r>
              <a:rPr lang="en-US" dirty="0"/>
              <a:t>Results can be read by getting the vector from CUBLAS: </a:t>
            </a:r>
          </a:p>
          <a:p>
            <a:r>
              <a:rPr lang="en-US" dirty="0"/>
              <a:t>/* Read the result back */ </a:t>
            </a:r>
            <a:endParaRPr lang="en-US" dirty="0" smtClean="0"/>
          </a:p>
          <a:p>
            <a:r>
              <a:rPr lang="en-US" dirty="0" smtClean="0"/>
              <a:t>status </a:t>
            </a:r>
            <a:r>
              <a:rPr lang="en-US" dirty="0"/>
              <a:t>= </a:t>
            </a:r>
            <a:r>
              <a:rPr lang="en-US" dirty="0" err="1"/>
              <a:t>cublasGetVector</a:t>
            </a:r>
            <a:r>
              <a:rPr lang="en-US" dirty="0"/>
              <a:t>(n2, </a:t>
            </a:r>
            <a:r>
              <a:rPr lang="en-US" dirty="0" err="1"/>
              <a:t>sizeof</a:t>
            </a:r>
            <a:r>
              <a:rPr lang="en-US" dirty="0"/>
              <a:t>(</a:t>
            </a:r>
            <a:r>
              <a:rPr lang="en-US" dirty="0" err="1"/>
              <a:t>h_C</a:t>
            </a:r>
            <a:r>
              <a:rPr lang="en-US" dirty="0"/>
              <a:t>[0]), </a:t>
            </a:r>
            <a:r>
              <a:rPr lang="en-US" dirty="0" err="1"/>
              <a:t>d_C</a:t>
            </a:r>
            <a:r>
              <a:rPr lang="en-US" dirty="0"/>
              <a:t>, 1, </a:t>
            </a:r>
            <a:r>
              <a:rPr lang="en-US" dirty="0" err="1"/>
              <a:t>h_C</a:t>
            </a:r>
            <a:r>
              <a:rPr lang="en-US" dirty="0"/>
              <a:t>, 1); </a:t>
            </a:r>
          </a:p>
        </p:txBody>
      </p:sp>
      <p:sp>
        <p:nvSpPr>
          <p:cNvPr id="5" name="Rectangle 4"/>
          <p:cNvSpPr/>
          <p:nvPr/>
        </p:nvSpPr>
        <p:spPr>
          <a:xfrm>
            <a:off x="11317" y="6457034"/>
            <a:ext cx="6722533" cy="369332"/>
          </a:xfrm>
          <a:prstGeom prst="rect">
            <a:avLst/>
          </a:prstGeom>
        </p:spPr>
        <p:txBody>
          <a:bodyPr wrap="square">
            <a:spAutoFit/>
          </a:bodyPr>
          <a:lstStyle/>
          <a:p>
            <a:r>
              <a:rPr lang="en-US" dirty="0"/>
              <a:t>http://</a:t>
            </a:r>
            <a:r>
              <a:rPr lang="en-US" dirty="0" err="1"/>
              <a:t>www.danielwong.org</a:t>
            </a:r>
            <a:r>
              <a:rPr lang="en-US" dirty="0"/>
              <a:t>/classes/ee147-s18/</a:t>
            </a:r>
            <a:r>
              <a:rPr lang="en-US" dirty="0" err="1"/>
              <a:t>cublas</a:t>
            </a:r>
            <a:endParaRPr lang="en-US" dirty="0"/>
          </a:p>
        </p:txBody>
      </p:sp>
    </p:spTree>
    <p:extLst>
      <p:ext uri="{BB962C8B-B14F-4D97-AF65-F5344CB8AC3E}">
        <p14:creationId xmlns:p14="http://schemas.microsoft.com/office/powerpoint/2010/main" val="3951951246"/>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a:t>
            </a:r>
            <a:r>
              <a:rPr lang="en-US" sz="2400" b="1" kern="0" dirty="0" err="1" smtClean="0">
                <a:solidFill>
                  <a:srgbClr val="FF0000"/>
                </a:solidFill>
                <a:latin typeface="Arial" charset="0"/>
              </a:rPr>
              <a:t>Cu</a:t>
            </a:r>
            <a:r>
              <a:rPr lang="en-US" altLang="zh-CN" sz="2400" b="1" kern="0" dirty="0" err="1" smtClean="0">
                <a:solidFill>
                  <a:srgbClr val="FF0000"/>
                </a:solidFill>
                <a:latin typeface="Arial" charset="0"/>
              </a:rPr>
              <a:t>DNN</a:t>
            </a:r>
            <a:endParaRPr lang="en-US" sz="2400" b="1" kern="0" dirty="0">
              <a:solidFill>
                <a:srgbClr val="FF0000"/>
              </a:solidFill>
              <a:latin typeface="Arial" charset="0"/>
            </a:endParaRPr>
          </a:p>
        </p:txBody>
      </p:sp>
      <p:sp>
        <p:nvSpPr>
          <p:cNvPr id="3" name="Rectangle 2"/>
          <p:cNvSpPr/>
          <p:nvPr/>
        </p:nvSpPr>
        <p:spPr>
          <a:xfrm>
            <a:off x="169333" y="2923220"/>
            <a:ext cx="8500534" cy="1938992"/>
          </a:xfrm>
          <a:prstGeom prst="rect">
            <a:avLst/>
          </a:prstGeom>
        </p:spPr>
        <p:txBody>
          <a:bodyPr wrap="square">
            <a:spAutoFit/>
          </a:bodyPr>
          <a:lstStyle/>
          <a:p>
            <a:pPr marL="342900" indent="-342900">
              <a:buFont typeface="Wingdings" charset="2"/>
              <a:buChar char="§"/>
            </a:pPr>
            <a:r>
              <a:rPr lang="en-US" sz="2000" dirty="0" smtClean="0"/>
              <a:t>Basic </a:t>
            </a:r>
            <a:r>
              <a:rPr lang="en-US" sz="2000" dirty="0"/>
              <a:t>programming model consists </a:t>
            </a:r>
            <a:r>
              <a:rPr lang="en-US" sz="2000" dirty="0" smtClean="0"/>
              <a:t>of:</a:t>
            </a:r>
            <a:endParaRPr lang="en-US" sz="2000" dirty="0"/>
          </a:p>
          <a:p>
            <a:pPr marL="457200" indent="-220663">
              <a:buFont typeface="Arial"/>
              <a:buChar char="•"/>
            </a:pPr>
            <a:r>
              <a:rPr lang="en-US" sz="2000" dirty="0" smtClean="0">
                <a:cs typeface="Courier New" panose="02070309020205020404" pitchFamily="49" charset="0"/>
              </a:rPr>
              <a:t>Defining </a:t>
            </a:r>
            <a:r>
              <a:rPr lang="en-US" sz="2000" dirty="0">
                <a:cs typeface="Courier New" panose="02070309020205020404" pitchFamily="49" charset="0"/>
              </a:rPr>
              <a:t>data in terms of </a:t>
            </a:r>
            <a:r>
              <a:rPr lang="en-US" sz="2000" dirty="0" smtClean="0">
                <a:cs typeface="Courier New" panose="02070309020205020404" pitchFamily="49" charset="0"/>
              </a:rPr>
              <a:t>tensors</a:t>
            </a:r>
            <a:r>
              <a:rPr lang="en-US" sz="2000" dirty="0"/>
              <a:t>, including their shape and memory layout; describing the algorithms </a:t>
            </a:r>
            <a:r>
              <a:rPr lang="en-US" sz="2000" dirty="0" smtClean="0"/>
              <a:t>to </a:t>
            </a:r>
            <a:r>
              <a:rPr lang="en-US" sz="2000" dirty="0"/>
              <a:t>perform; allocating memory for </a:t>
            </a:r>
            <a:r>
              <a:rPr lang="en-US" sz="2000" dirty="0" err="1"/>
              <a:t>cuDNN</a:t>
            </a:r>
            <a:r>
              <a:rPr lang="en-US" sz="2000" dirty="0"/>
              <a:t> to operate on (a workspace) and finally executing the actual operations.</a:t>
            </a:r>
          </a:p>
          <a:p>
            <a:pPr marL="457200" indent="-220663">
              <a:buFont typeface="Arial"/>
              <a:buChar char="•"/>
            </a:pPr>
            <a:r>
              <a:rPr lang="en-US" sz="2000" dirty="0" smtClean="0">
                <a:cs typeface="Courier New" panose="02070309020205020404" pitchFamily="49" charset="0"/>
              </a:rPr>
              <a:t>Using </a:t>
            </a:r>
            <a:r>
              <a:rPr lang="en-US" sz="2000" dirty="0">
                <a:cs typeface="Courier New" panose="02070309020205020404" pitchFamily="49" charset="0"/>
              </a:rPr>
              <a:t>those tensors as arguments to </a:t>
            </a:r>
            <a:r>
              <a:rPr lang="en-US" sz="2000" dirty="0" err="1">
                <a:cs typeface="Courier New" panose="02070309020205020404" pitchFamily="49" charset="0"/>
              </a:rPr>
              <a:t>cuDNN’s</a:t>
            </a:r>
            <a:r>
              <a:rPr lang="en-US" sz="2000" dirty="0">
                <a:cs typeface="Courier New" panose="02070309020205020404" pitchFamily="49" charset="0"/>
              </a:rPr>
              <a:t> built-in functions for both the </a:t>
            </a:r>
            <a:r>
              <a:rPr lang="en-US" sz="2000" dirty="0" smtClean="0">
                <a:cs typeface="Courier New" panose="02070309020205020404" pitchFamily="49" charset="0"/>
              </a:rPr>
              <a:t>forwards and </a:t>
            </a:r>
            <a:r>
              <a:rPr lang="en-US" sz="2000" dirty="0">
                <a:cs typeface="Courier New" panose="02070309020205020404" pitchFamily="49" charset="0"/>
              </a:rPr>
              <a:t>backwards passes through a neural </a:t>
            </a:r>
            <a:r>
              <a:rPr lang="en-US" sz="2000" dirty="0" smtClean="0">
                <a:cs typeface="Courier New" panose="02070309020205020404" pitchFamily="49" charset="0"/>
              </a:rPr>
              <a:t>network</a:t>
            </a:r>
          </a:p>
        </p:txBody>
      </p:sp>
      <p:sp>
        <p:nvSpPr>
          <p:cNvPr id="6" name="Rectangle 5"/>
          <p:cNvSpPr/>
          <p:nvPr/>
        </p:nvSpPr>
        <p:spPr>
          <a:xfrm>
            <a:off x="169332" y="4922560"/>
            <a:ext cx="8974667" cy="707886"/>
          </a:xfrm>
          <a:prstGeom prst="rect">
            <a:avLst/>
          </a:prstGeom>
        </p:spPr>
        <p:txBody>
          <a:bodyPr wrap="square">
            <a:spAutoFit/>
          </a:bodyPr>
          <a:lstStyle/>
          <a:p>
            <a:pPr marL="342900" indent="-342900">
              <a:buFont typeface="Wingdings" charset="2"/>
              <a:buChar char="§"/>
            </a:pPr>
            <a:r>
              <a:rPr lang="en-US" sz="2000" dirty="0" smtClean="0"/>
              <a:t>More </a:t>
            </a:r>
            <a:r>
              <a:rPr lang="en-US" sz="2000" dirty="0"/>
              <a:t>details about everything we discussed in NVIDIA’s official </a:t>
            </a:r>
            <a:r>
              <a:rPr lang="en-US" sz="2000" dirty="0" err="1"/>
              <a:t>cuDNN</a:t>
            </a:r>
            <a:r>
              <a:rPr lang="en-US" sz="2000" dirty="0"/>
              <a:t> developer guide</a:t>
            </a:r>
          </a:p>
        </p:txBody>
      </p:sp>
      <p:sp>
        <p:nvSpPr>
          <p:cNvPr id="7" name="Rectangle 6"/>
          <p:cNvSpPr/>
          <p:nvPr/>
        </p:nvSpPr>
        <p:spPr>
          <a:xfrm>
            <a:off x="-69732" y="6418534"/>
            <a:ext cx="9213732" cy="307777"/>
          </a:xfrm>
          <a:prstGeom prst="rect">
            <a:avLst/>
          </a:prstGeom>
        </p:spPr>
        <p:txBody>
          <a:bodyPr wrap="square">
            <a:spAutoFit/>
          </a:bodyPr>
          <a:lstStyle/>
          <a:p>
            <a:r>
              <a:rPr lang="en-US" sz="1400" dirty="0"/>
              <a:t>http://</a:t>
            </a:r>
            <a:r>
              <a:rPr lang="en-US" sz="1400" dirty="0" err="1"/>
              <a:t>www.goldsborough.me</a:t>
            </a:r>
            <a:r>
              <a:rPr lang="en-US" sz="1400" dirty="0"/>
              <a:t>/</a:t>
            </a:r>
            <a:r>
              <a:rPr lang="en-US" sz="1400" dirty="0" err="1"/>
              <a:t>cuda</a:t>
            </a:r>
            <a:r>
              <a:rPr lang="en-US" sz="1400" dirty="0"/>
              <a:t>/ml/</a:t>
            </a:r>
            <a:r>
              <a:rPr lang="en-US" sz="1400" dirty="0" err="1"/>
              <a:t>cudnn</a:t>
            </a:r>
            <a:r>
              <a:rPr lang="en-US" sz="1400" dirty="0"/>
              <a:t>/</a:t>
            </a:r>
            <a:r>
              <a:rPr lang="en-US" sz="1400" dirty="0" err="1"/>
              <a:t>c++</a:t>
            </a:r>
            <a:r>
              <a:rPr lang="en-US" sz="1400" dirty="0"/>
              <a:t>/2017/10/01/14-37-23-convolutions_with_cudnn/</a:t>
            </a:r>
          </a:p>
        </p:txBody>
      </p:sp>
      <p:pic>
        <p:nvPicPr>
          <p:cNvPr id="8" name="Picture 7"/>
          <p:cNvPicPr>
            <a:picLocks noChangeAspect="1"/>
          </p:cNvPicPr>
          <p:nvPr/>
        </p:nvPicPr>
        <p:blipFill>
          <a:blip r:embed="rId3"/>
          <a:stretch>
            <a:fillRect/>
          </a:stretch>
        </p:blipFill>
        <p:spPr>
          <a:xfrm>
            <a:off x="6282267" y="1080999"/>
            <a:ext cx="2607734" cy="1675360"/>
          </a:xfrm>
          <a:prstGeom prst="rect">
            <a:avLst/>
          </a:prstGeom>
        </p:spPr>
      </p:pic>
      <p:sp>
        <p:nvSpPr>
          <p:cNvPr id="11" name="Rectangle 10"/>
          <p:cNvSpPr/>
          <p:nvPr/>
        </p:nvSpPr>
        <p:spPr>
          <a:xfrm>
            <a:off x="-69732" y="6726311"/>
            <a:ext cx="7384932" cy="369332"/>
          </a:xfrm>
          <a:prstGeom prst="rect">
            <a:avLst/>
          </a:prstGeom>
        </p:spPr>
        <p:txBody>
          <a:bodyPr wrap="square">
            <a:spAutoFit/>
          </a:bodyPr>
          <a:lstStyle/>
          <a:p>
            <a:r>
              <a:rPr lang="en-US" dirty="0"/>
              <a:t>https://</a:t>
            </a:r>
            <a:r>
              <a:rPr lang="en-US" dirty="0" err="1"/>
              <a:t>devblogs.nvidia.com</a:t>
            </a:r>
            <a:r>
              <a:rPr lang="en-US" dirty="0"/>
              <a:t>/tag/deep-neural-networks/</a:t>
            </a:r>
          </a:p>
        </p:txBody>
      </p:sp>
      <p:sp>
        <p:nvSpPr>
          <p:cNvPr id="12" name="Rectangle 11"/>
          <p:cNvSpPr/>
          <p:nvPr/>
        </p:nvSpPr>
        <p:spPr>
          <a:xfrm>
            <a:off x="169333" y="1080998"/>
            <a:ext cx="5960534" cy="1631216"/>
          </a:xfrm>
          <a:prstGeom prst="rect">
            <a:avLst/>
          </a:prstGeom>
        </p:spPr>
        <p:txBody>
          <a:bodyPr wrap="square">
            <a:spAutoFit/>
          </a:bodyPr>
          <a:lstStyle/>
          <a:p>
            <a:pPr marL="342900" indent="-342900">
              <a:buFont typeface="Wingdings" charset="2"/>
              <a:buChar char="§"/>
            </a:pPr>
            <a:r>
              <a:rPr lang="en-US" sz="2000" dirty="0" err="1" smtClean="0"/>
              <a:t>CuDNN</a:t>
            </a:r>
            <a:r>
              <a:rPr lang="en-US" sz="2000" dirty="0" smtClean="0"/>
              <a:t> is a </a:t>
            </a:r>
            <a:r>
              <a:rPr lang="en-US" sz="2000" dirty="0"/>
              <a:t>GPU-accelerated library of primitives for deep neural networks. </a:t>
            </a:r>
            <a:r>
              <a:rPr lang="en-US" sz="2000" dirty="0" err="1"/>
              <a:t>cuDNN</a:t>
            </a:r>
            <a:r>
              <a:rPr lang="en-US" sz="2000" dirty="0"/>
              <a:t> provides highly tuned implementations for standard routines such as forward and backward convolution, pooling, normalization, and activation layers</a:t>
            </a:r>
            <a:r>
              <a:rPr lang="en-US" sz="2000" dirty="0" smtClean="0"/>
              <a:t>.</a:t>
            </a:r>
            <a:endParaRPr lang="en-US" sz="2000" dirty="0" smtClean="0">
              <a:cs typeface="Courier New" panose="02070309020205020404" pitchFamily="49" charset="0"/>
            </a:endParaRPr>
          </a:p>
        </p:txBody>
      </p:sp>
    </p:spTree>
    <p:extLst>
      <p:ext uri="{BB962C8B-B14F-4D97-AF65-F5344CB8AC3E}">
        <p14:creationId xmlns:p14="http://schemas.microsoft.com/office/powerpoint/2010/main" val="2449561031"/>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a:t>
            </a:r>
            <a:r>
              <a:rPr lang="en-US" sz="2400" b="1" kern="0" dirty="0" err="1" smtClean="0">
                <a:solidFill>
                  <a:srgbClr val="FF0000"/>
                </a:solidFill>
                <a:latin typeface="Arial" charset="0"/>
              </a:rPr>
              <a:t>Cu</a:t>
            </a:r>
            <a:r>
              <a:rPr lang="en-US" altLang="zh-CN" sz="2400" b="1" kern="0" dirty="0" err="1" smtClean="0">
                <a:solidFill>
                  <a:srgbClr val="FF0000"/>
                </a:solidFill>
                <a:latin typeface="Arial" charset="0"/>
              </a:rPr>
              <a:t>DNN</a:t>
            </a:r>
            <a:endParaRPr lang="en-US" sz="2400" b="1" kern="0" dirty="0">
              <a:solidFill>
                <a:srgbClr val="FF0000"/>
              </a:solidFill>
              <a:latin typeface="Arial" charset="0"/>
            </a:endParaRPr>
          </a:p>
        </p:txBody>
      </p:sp>
      <p:sp>
        <p:nvSpPr>
          <p:cNvPr id="7" name="Rectangle 6"/>
          <p:cNvSpPr/>
          <p:nvPr/>
        </p:nvSpPr>
        <p:spPr>
          <a:xfrm>
            <a:off x="-69732" y="6418534"/>
            <a:ext cx="9213732" cy="307777"/>
          </a:xfrm>
          <a:prstGeom prst="rect">
            <a:avLst/>
          </a:prstGeom>
        </p:spPr>
        <p:txBody>
          <a:bodyPr wrap="square">
            <a:spAutoFit/>
          </a:bodyPr>
          <a:lstStyle/>
          <a:p>
            <a:r>
              <a:rPr lang="en-US" sz="1400" dirty="0"/>
              <a:t>http://</a:t>
            </a:r>
            <a:r>
              <a:rPr lang="en-US" sz="1400" dirty="0" err="1"/>
              <a:t>www.goldsborough.me</a:t>
            </a:r>
            <a:r>
              <a:rPr lang="en-US" sz="1400" dirty="0"/>
              <a:t>/</a:t>
            </a:r>
            <a:r>
              <a:rPr lang="en-US" sz="1400" dirty="0" err="1"/>
              <a:t>cuda</a:t>
            </a:r>
            <a:r>
              <a:rPr lang="en-US" sz="1400" dirty="0"/>
              <a:t>/ml/</a:t>
            </a:r>
            <a:r>
              <a:rPr lang="en-US" sz="1400" dirty="0" err="1"/>
              <a:t>cudnn</a:t>
            </a:r>
            <a:r>
              <a:rPr lang="en-US" sz="1400" dirty="0"/>
              <a:t>/</a:t>
            </a:r>
            <a:r>
              <a:rPr lang="en-US" sz="1400" dirty="0" err="1"/>
              <a:t>c++</a:t>
            </a:r>
            <a:r>
              <a:rPr lang="en-US" sz="1400" dirty="0"/>
              <a:t>/2017/10/01/14-37-23-convolutions_with_cudnn/</a:t>
            </a:r>
          </a:p>
        </p:txBody>
      </p:sp>
      <p:sp>
        <p:nvSpPr>
          <p:cNvPr id="10" name="Rectangle 9"/>
          <p:cNvSpPr/>
          <p:nvPr/>
        </p:nvSpPr>
        <p:spPr>
          <a:xfrm>
            <a:off x="169333" y="1773767"/>
            <a:ext cx="8974667" cy="3139321"/>
          </a:xfrm>
          <a:prstGeom prst="rect">
            <a:avLst/>
          </a:prstGeom>
        </p:spPr>
        <p:txBody>
          <a:bodyPr wrap="square">
            <a:spAutoFit/>
          </a:bodyPr>
          <a:lstStyle/>
          <a:p>
            <a:r>
              <a:rPr lang="en-US" dirty="0"/>
              <a:t>Key </a:t>
            </a:r>
            <a:r>
              <a:rPr lang="en-US" dirty="0" smtClean="0"/>
              <a:t>Features of </a:t>
            </a:r>
            <a:r>
              <a:rPr lang="en-US" dirty="0" err="1" smtClean="0"/>
              <a:t>CuDNN</a:t>
            </a:r>
            <a:endParaRPr lang="en-US" dirty="0"/>
          </a:p>
          <a:p>
            <a:pPr marL="576263" indent="-288925">
              <a:buFont typeface="Arial"/>
              <a:buChar char="•"/>
            </a:pPr>
            <a:r>
              <a:rPr lang="en-US" dirty="0" smtClean="0"/>
              <a:t>Grouped </a:t>
            </a:r>
            <a:r>
              <a:rPr lang="en-US" dirty="0"/>
              <a:t>convolutions support NHWC inputs/outputs and FP16/FP32 compute for models such as </a:t>
            </a:r>
            <a:r>
              <a:rPr lang="en-US" dirty="0" err="1"/>
              <a:t>ResNet</a:t>
            </a:r>
            <a:r>
              <a:rPr lang="en-US" dirty="0"/>
              <a:t> and </a:t>
            </a:r>
            <a:r>
              <a:rPr lang="en-US" dirty="0" err="1"/>
              <a:t>Xception</a:t>
            </a:r>
            <a:endParaRPr lang="en-US" dirty="0"/>
          </a:p>
          <a:p>
            <a:pPr marL="576263" indent="-288925">
              <a:buFont typeface="Arial"/>
              <a:buChar char="•"/>
            </a:pPr>
            <a:r>
              <a:rPr lang="en-US" dirty="0" smtClean="0"/>
              <a:t>Dilated </a:t>
            </a:r>
            <a:r>
              <a:rPr lang="en-US" dirty="0"/>
              <a:t>convolutions using mixed precision Tensor Core operations for applications such as semantic segmentation, image super-resolution, </a:t>
            </a:r>
            <a:r>
              <a:rPr lang="en-US" dirty="0" err="1"/>
              <a:t>denoising</a:t>
            </a:r>
            <a:r>
              <a:rPr lang="en-US" dirty="0"/>
              <a:t>, </a:t>
            </a:r>
            <a:r>
              <a:rPr lang="en-US" dirty="0" err="1"/>
              <a:t>etc</a:t>
            </a:r>
            <a:endParaRPr lang="en-US" dirty="0"/>
          </a:p>
          <a:p>
            <a:pPr marL="576263" indent="-288925">
              <a:buFont typeface="Arial"/>
              <a:buChar char="•"/>
            </a:pPr>
            <a:r>
              <a:rPr lang="en-US" dirty="0" err="1" smtClean="0"/>
              <a:t>TensorCore</a:t>
            </a:r>
            <a:r>
              <a:rPr lang="en-US" dirty="0" smtClean="0"/>
              <a:t> </a:t>
            </a:r>
            <a:r>
              <a:rPr lang="en-US" dirty="0"/>
              <a:t>acceleration with FP32 inputs and outputs (previously restricted to FP16 input)</a:t>
            </a:r>
          </a:p>
          <a:p>
            <a:pPr marL="576263" indent="-288925">
              <a:buFont typeface="Arial"/>
              <a:buChar char="•"/>
            </a:pPr>
            <a:r>
              <a:rPr lang="en-US" dirty="0" smtClean="0"/>
              <a:t>RNN </a:t>
            </a:r>
            <a:r>
              <a:rPr lang="en-US" dirty="0"/>
              <a:t>cells support multiple use cases with options for cell clipping and padding masks</a:t>
            </a:r>
          </a:p>
          <a:p>
            <a:pPr marL="576263" indent="-288925">
              <a:buFont typeface="Arial"/>
              <a:buChar char="•"/>
            </a:pPr>
            <a:r>
              <a:rPr lang="en-US" dirty="0" smtClean="0"/>
              <a:t>Automatically </a:t>
            </a:r>
            <a:r>
              <a:rPr lang="en-US" dirty="0"/>
              <a:t>select the best RNN implementation with RNN search API</a:t>
            </a:r>
          </a:p>
          <a:p>
            <a:pPr marL="576263" indent="-288925">
              <a:buFont typeface="Arial"/>
              <a:buChar char="•"/>
            </a:pPr>
            <a:r>
              <a:rPr lang="en-US" dirty="0" smtClean="0"/>
              <a:t>Arbitrary </a:t>
            </a:r>
            <a:r>
              <a:rPr lang="en-US" dirty="0"/>
              <a:t>dimension ordering, striding, and sub-regions for 4d tensors means easy integration into any neural net implementation</a:t>
            </a:r>
          </a:p>
        </p:txBody>
      </p:sp>
      <p:pic>
        <p:nvPicPr>
          <p:cNvPr id="8" name="Picture 7"/>
          <p:cNvPicPr>
            <a:picLocks noChangeAspect="1"/>
          </p:cNvPicPr>
          <p:nvPr/>
        </p:nvPicPr>
        <p:blipFill>
          <a:blip r:embed="rId3"/>
          <a:stretch>
            <a:fillRect/>
          </a:stretch>
        </p:blipFill>
        <p:spPr>
          <a:xfrm>
            <a:off x="6636237" y="715434"/>
            <a:ext cx="2438031" cy="1566333"/>
          </a:xfrm>
          <a:prstGeom prst="rect">
            <a:avLst/>
          </a:prstGeom>
        </p:spPr>
      </p:pic>
      <p:sp>
        <p:nvSpPr>
          <p:cNvPr id="11" name="Rectangle 10"/>
          <p:cNvSpPr/>
          <p:nvPr/>
        </p:nvSpPr>
        <p:spPr>
          <a:xfrm>
            <a:off x="-69732" y="6726311"/>
            <a:ext cx="7384932" cy="369332"/>
          </a:xfrm>
          <a:prstGeom prst="rect">
            <a:avLst/>
          </a:prstGeom>
        </p:spPr>
        <p:txBody>
          <a:bodyPr wrap="square">
            <a:spAutoFit/>
          </a:bodyPr>
          <a:lstStyle/>
          <a:p>
            <a:r>
              <a:rPr lang="en-US" dirty="0"/>
              <a:t>https://</a:t>
            </a:r>
            <a:r>
              <a:rPr lang="en-US" dirty="0" err="1"/>
              <a:t>devblogs.nvidia.com</a:t>
            </a:r>
            <a:r>
              <a:rPr lang="en-US" dirty="0"/>
              <a:t>/tag/deep-neural-networks/</a:t>
            </a:r>
          </a:p>
        </p:txBody>
      </p:sp>
      <p:sp>
        <p:nvSpPr>
          <p:cNvPr id="12" name="Rectangle 11"/>
          <p:cNvSpPr/>
          <p:nvPr/>
        </p:nvSpPr>
        <p:spPr>
          <a:xfrm>
            <a:off x="99601" y="5541315"/>
            <a:ext cx="8974667" cy="707886"/>
          </a:xfrm>
          <a:prstGeom prst="rect">
            <a:avLst/>
          </a:prstGeom>
        </p:spPr>
        <p:txBody>
          <a:bodyPr wrap="square">
            <a:spAutoFit/>
          </a:bodyPr>
          <a:lstStyle/>
          <a:p>
            <a:pPr marL="342900" indent="-342900">
              <a:buFont typeface="Wingdings" charset="2"/>
              <a:buChar char="§"/>
            </a:pPr>
            <a:r>
              <a:rPr lang="en-US" sz="2000" dirty="0" smtClean="0"/>
              <a:t>More </a:t>
            </a:r>
            <a:r>
              <a:rPr lang="en-US" sz="2000" dirty="0"/>
              <a:t>details about everything we discussed in NVIDIA’s official </a:t>
            </a:r>
            <a:r>
              <a:rPr lang="en-US" sz="2000" dirty="0" err="1"/>
              <a:t>cuDNN</a:t>
            </a:r>
            <a:r>
              <a:rPr lang="en-US" sz="2000" dirty="0"/>
              <a:t> developer guide</a:t>
            </a:r>
          </a:p>
        </p:txBody>
      </p:sp>
    </p:spTree>
    <p:extLst>
      <p:ext uri="{BB962C8B-B14F-4D97-AF65-F5344CB8AC3E}">
        <p14:creationId xmlns:p14="http://schemas.microsoft.com/office/powerpoint/2010/main" val="68620341"/>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a:t>
            </a:r>
            <a:r>
              <a:rPr lang="en-US" sz="2400" b="1" kern="0" dirty="0" err="1" smtClean="0">
                <a:solidFill>
                  <a:srgbClr val="FF0000"/>
                </a:solidFill>
                <a:latin typeface="Arial" charset="0"/>
              </a:rPr>
              <a:t>Cu</a:t>
            </a:r>
            <a:r>
              <a:rPr lang="en-US" altLang="zh-CN" sz="2400" b="1" kern="0" dirty="0" err="1" smtClean="0">
                <a:solidFill>
                  <a:srgbClr val="FF0000"/>
                </a:solidFill>
                <a:latin typeface="Arial" charset="0"/>
              </a:rPr>
              <a:t>DNN</a:t>
            </a:r>
            <a:endParaRPr lang="en-US" sz="2400" b="1" kern="0" dirty="0">
              <a:solidFill>
                <a:srgbClr val="FF0000"/>
              </a:solidFill>
              <a:latin typeface="Arial" charset="0"/>
            </a:endParaRPr>
          </a:p>
        </p:txBody>
      </p:sp>
      <p:pic>
        <p:nvPicPr>
          <p:cNvPr id="8" name="Picture 7"/>
          <p:cNvPicPr>
            <a:picLocks noChangeAspect="1"/>
          </p:cNvPicPr>
          <p:nvPr/>
        </p:nvPicPr>
        <p:blipFill>
          <a:blip r:embed="rId3"/>
          <a:stretch>
            <a:fillRect/>
          </a:stretch>
        </p:blipFill>
        <p:spPr>
          <a:xfrm>
            <a:off x="7549215" y="241299"/>
            <a:ext cx="1594785" cy="1024583"/>
          </a:xfrm>
          <a:prstGeom prst="rect">
            <a:avLst/>
          </a:prstGeom>
        </p:spPr>
      </p:pic>
      <p:sp>
        <p:nvSpPr>
          <p:cNvPr id="12" name="Rectangle 11"/>
          <p:cNvSpPr/>
          <p:nvPr/>
        </p:nvSpPr>
        <p:spPr>
          <a:xfrm>
            <a:off x="0" y="753416"/>
            <a:ext cx="6180667" cy="461665"/>
          </a:xfrm>
          <a:prstGeom prst="rect">
            <a:avLst/>
          </a:prstGeom>
        </p:spPr>
        <p:txBody>
          <a:bodyPr wrap="square">
            <a:spAutoFit/>
          </a:bodyPr>
          <a:lstStyle/>
          <a:p>
            <a:pPr marL="342900" indent="-342900">
              <a:buFont typeface="Wingdings" charset="2"/>
              <a:buChar char="u"/>
            </a:pPr>
            <a:r>
              <a:rPr lang="en-US" sz="2400" b="1" dirty="0" err="1"/>
              <a:t>CuDNN</a:t>
            </a:r>
            <a:r>
              <a:rPr lang="en-US" sz="2400" b="1" dirty="0"/>
              <a:t> examples: Convolutions with </a:t>
            </a:r>
            <a:r>
              <a:rPr lang="en-US" sz="2400" b="1" dirty="0" err="1"/>
              <a:t>cuDNN</a:t>
            </a:r>
            <a:endParaRPr lang="en-US" sz="2400" b="1" dirty="0"/>
          </a:p>
        </p:txBody>
      </p:sp>
      <p:sp>
        <p:nvSpPr>
          <p:cNvPr id="24" name="Rectangle 23"/>
          <p:cNvSpPr/>
          <p:nvPr/>
        </p:nvSpPr>
        <p:spPr>
          <a:xfrm>
            <a:off x="131426" y="1260664"/>
            <a:ext cx="8844314" cy="400110"/>
          </a:xfrm>
          <a:prstGeom prst="rect">
            <a:avLst/>
          </a:prstGeom>
        </p:spPr>
        <p:txBody>
          <a:bodyPr wrap="square">
            <a:spAutoFit/>
          </a:bodyPr>
          <a:lstStyle/>
          <a:p>
            <a:pPr marL="342900" indent="-342900">
              <a:buFont typeface="Wingdings" charset="2"/>
              <a:buChar char="§"/>
            </a:pPr>
            <a:r>
              <a:rPr lang="en-US" sz="2000" dirty="0" smtClean="0"/>
              <a:t>Convolution </a:t>
            </a:r>
            <a:r>
              <a:rPr lang="en-US" sz="2000" dirty="0"/>
              <a:t>is the treatment of a matrix by another one which is called “kernel”</a:t>
            </a:r>
            <a:r>
              <a:rPr lang="en-US" sz="2000" dirty="0" smtClean="0"/>
              <a:t>.</a:t>
            </a:r>
            <a:endParaRPr lang="en-US" sz="2000" dirty="0"/>
          </a:p>
        </p:txBody>
      </p:sp>
      <p:sp>
        <p:nvSpPr>
          <p:cNvPr id="2" name="Rectangle 1"/>
          <p:cNvSpPr/>
          <p:nvPr/>
        </p:nvSpPr>
        <p:spPr>
          <a:xfrm>
            <a:off x="0" y="6436836"/>
            <a:ext cx="7124700" cy="461665"/>
          </a:xfrm>
          <a:prstGeom prst="rect">
            <a:avLst/>
          </a:prstGeom>
        </p:spPr>
        <p:txBody>
          <a:bodyPr wrap="square">
            <a:spAutoFit/>
          </a:bodyPr>
          <a:lstStyle/>
          <a:p>
            <a:r>
              <a:rPr lang="en-US" sz="1200" dirty="0"/>
              <a:t>https://</a:t>
            </a:r>
            <a:r>
              <a:rPr lang="en-US" sz="1200" dirty="0" err="1"/>
              <a:t>docs.gimp.org</a:t>
            </a:r>
            <a:r>
              <a:rPr lang="en-US" sz="1200" dirty="0"/>
              <a:t>/2.8/en/plug-in-</a:t>
            </a:r>
            <a:r>
              <a:rPr lang="en-US" sz="1200" dirty="0" err="1"/>
              <a:t>convmatrix.html</a:t>
            </a:r>
            <a:endParaRPr lang="en-US" sz="1200" dirty="0"/>
          </a:p>
          <a:p>
            <a:r>
              <a:rPr lang="en-US" sz="1200" dirty="0"/>
              <a:t>Heterogeneous Computing with </a:t>
            </a:r>
            <a:r>
              <a:rPr lang="en-US" sz="1200" dirty="0" err="1"/>
              <a:t>OpenCL</a:t>
            </a:r>
            <a:r>
              <a:rPr lang="en-US" sz="1200" dirty="0"/>
              <a:t> </a:t>
            </a:r>
            <a:r>
              <a:rPr lang="en-US" sz="1200" dirty="0" smtClean="0"/>
              <a:t>2.0</a:t>
            </a:r>
            <a:endParaRPr lang="en-US" sz="1200" dirty="0"/>
          </a:p>
        </p:txBody>
      </p:sp>
      <p:grpSp>
        <p:nvGrpSpPr>
          <p:cNvPr id="13" name="Group 12"/>
          <p:cNvGrpSpPr/>
          <p:nvPr/>
        </p:nvGrpSpPr>
        <p:grpSpPr>
          <a:xfrm>
            <a:off x="3470395" y="1660774"/>
            <a:ext cx="5490968" cy="1811647"/>
            <a:chOff x="555814" y="2047410"/>
            <a:chExt cx="5490968" cy="1811647"/>
          </a:xfrm>
        </p:grpSpPr>
        <p:pic>
          <p:nvPicPr>
            <p:cNvPr id="29" name="Picture 28"/>
            <p:cNvPicPr>
              <a:picLocks noChangeAspect="1"/>
            </p:cNvPicPr>
            <p:nvPr/>
          </p:nvPicPr>
          <p:blipFill rotWithShape="1">
            <a:blip r:embed="rId4"/>
            <a:srcRect l="15885" b="29375"/>
            <a:stretch/>
          </p:blipFill>
          <p:spPr>
            <a:xfrm>
              <a:off x="555814" y="3548981"/>
              <a:ext cx="5490967" cy="310076"/>
            </a:xfrm>
            <a:prstGeom prst="rect">
              <a:avLst/>
            </a:prstGeom>
          </p:spPr>
        </p:pic>
        <p:pic>
          <p:nvPicPr>
            <p:cNvPr id="11" name="Picture 10"/>
            <p:cNvPicPr>
              <a:picLocks noChangeAspect="1"/>
            </p:cNvPicPr>
            <p:nvPr/>
          </p:nvPicPr>
          <p:blipFill rotWithShape="1">
            <a:blip r:embed="rId5"/>
            <a:srcRect l="1396" r="3036"/>
            <a:stretch/>
          </p:blipFill>
          <p:spPr>
            <a:xfrm>
              <a:off x="643396" y="2047410"/>
              <a:ext cx="5403386" cy="1547406"/>
            </a:xfrm>
            <a:prstGeom prst="rect">
              <a:avLst/>
            </a:prstGeom>
          </p:spPr>
        </p:pic>
      </p:grpSp>
      <p:sp>
        <p:nvSpPr>
          <p:cNvPr id="28" name="Rectangle 27"/>
          <p:cNvSpPr/>
          <p:nvPr/>
        </p:nvSpPr>
        <p:spPr>
          <a:xfrm>
            <a:off x="284692" y="1905440"/>
            <a:ext cx="3273285" cy="1200329"/>
          </a:xfrm>
          <a:prstGeom prst="rect">
            <a:avLst/>
          </a:prstGeom>
        </p:spPr>
        <p:txBody>
          <a:bodyPr wrap="square">
            <a:spAutoFit/>
          </a:bodyPr>
          <a:lstStyle/>
          <a:p>
            <a:r>
              <a:rPr lang="en-US" dirty="0" smtClean="0"/>
              <a:t>multiplies </a:t>
            </a:r>
            <a:r>
              <a:rPr lang="en-US" dirty="0"/>
              <a:t>together two arrays of numbers </a:t>
            </a:r>
            <a:r>
              <a:rPr lang="en-US" dirty="0" smtClean="0"/>
              <a:t>to </a:t>
            </a:r>
            <a:r>
              <a:rPr lang="en-US" dirty="0"/>
              <a:t>produce a third array of numbers of the same dimensionality</a:t>
            </a:r>
          </a:p>
        </p:txBody>
      </p:sp>
      <p:sp>
        <p:nvSpPr>
          <p:cNvPr id="30" name="Rectangle 29"/>
          <p:cNvSpPr/>
          <p:nvPr/>
        </p:nvSpPr>
        <p:spPr>
          <a:xfrm>
            <a:off x="131426" y="3472421"/>
            <a:ext cx="8329845" cy="400110"/>
          </a:xfrm>
          <a:prstGeom prst="rect">
            <a:avLst/>
          </a:prstGeom>
        </p:spPr>
        <p:txBody>
          <a:bodyPr wrap="square">
            <a:spAutoFit/>
          </a:bodyPr>
          <a:lstStyle/>
          <a:p>
            <a:pPr marL="342900" indent="-342900">
              <a:buFont typeface="Wingdings" charset="2"/>
              <a:buChar char="§"/>
            </a:pPr>
            <a:r>
              <a:rPr lang="en-US" sz="2000" dirty="0" smtClean="0"/>
              <a:t>One of the fundamental </a:t>
            </a:r>
            <a:r>
              <a:rPr lang="en-US" sz="2000" dirty="0"/>
              <a:t>building blocks </a:t>
            </a:r>
            <a:r>
              <a:rPr lang="en-US" sz="2000" dirty="0" smtClean="0"/>
              <a:t>in image processing</a:t>
            </a:r>
          </a:p>
        </p:txBody>
      </p:sp>
      <p:pic>
        <p:nvPicPr>
          <p:cNvPr id="31" name="Picture 30"/>
          <p:cNvPicPr>
            <a:picLocks noChangeAspect="1"/>
          </p:cNvPicPr>
          <p:nvPr/>
        </p:nvPicPr>
        <p:blipFill>
          <a:blip r:embed="rId6"/>
          <a:stretch>
            <a:fillRect/>
          </a:stretch>
        </p:blipFill>
        <p:spPr>
          <a:xfrm>
            <a:off x="591225" y="3916327"/>
            <a:ext cx="2086292" cy="1644184"/>
          </a:xfrm>
          <a:prstGeom prst="rect">
            <a:avLst/>
          </a:prstGeom>
        </p:spPr>
      </p:pic>
      <p:sp>
        <p:nvSpPr>
          <p:cNvPr id="37" name="Rectangle 36"/>
          <p:cNvSpPr/>
          <p:nvPr/>
        </p:nvSpPr>
        <p:spPr>
          <a:xfrm>
            <a:off x="-33846" y="5779709"/>
            <a:ext cx="9012574" cy="584776"/>
          </a:xfrm>
          <a:prstGeom prst="rect">
            <a:avLst/>
          </a:prstGeom>
        </p:spPr>
        <p:txBody>
          <a:bodyPr wrap="square">
            <a:spAutoFit/>
          </a:bodyPr>
          <a:lstStyle/>
          <a:p>
            <a:r>
              <a:rPr lang="en-US" sz="1600" dirty="0"/>
              <a:t>An example of a convolution with a filter. </a:t>
            </a:r>
            <a:r>
              <a:rPr lang="en-US" sz="1600" dirty="0" smtClean="0"/>
              <a:t>A </a:t>
            </a:r>
            <a:r>
              <a:rPr lang="en-US" sz="1600" dirty="0"/>
              <a:t>vertical border-locating kernel is convolved with the input image of the Sun. </a:t>
            </a:r>
            <a:r>
              <a:rPr lang="en-US" sz="1600" dirty="0" smtClean="0"/>
              <a:t>A resulting </a:t>
            </a:r>
            <a:r>
              <a:rPr lang="en-US" sz="1600" dirty="0"/>
              <a:t>feature map of size (</a:t>
            </a:r>
            <a:r>
              <a:rPr lang="en-US" sz="1600" dirty="0" smtClean="0"/>
              <a:t>N-2)X(N- 2</a:t>
            </a:r>
            <a:r>
              <a:rPr lang="en-US" sz="1600" dirty="0"/>
              <a:t>) is generated from the convolution</a:t>
            </a:r>
          </a:p>
        </p:txBody>
      </p:sp>
      <p:grpSp>
        <p:nvGrpSpPr>
          <p:cNvPr id="14" name="Group 13"/>
          <p:cNvGrpSpPr/>
          <p:nvPr/>
        </p:nvGrpSpPr>
        <p:grpSpPr>
          <a:xfrm>
            <a:off x="3382605" y="3916327"/>
            <a:ext cx="5501879" cy="1863382"/>
            <a:chOff x="3382605" y="3916327"/>
            <a:chExt cx="5501879" cy="1863382"/>
          </a:xfrm>
        </p:grpSpPr>
        <p:pic>
          <p:nvPicPr>
            <p:cNvPr id="35" name="Picture 34"/>
            <p:cNvPicPr>
              <a:picLocks noChangeAspect="1"/>
            </p:cNvPicPr>
            <p:nvPr/>
          </p:nvPicPr>
          <p:blipFill>
            <a:blip r:embed="rId7"/>
            <a:stretch>
              <a:fillRect/>
            </a:stretch>
          </p:blipFill>
          <p:spPr>
            <a:xfrm>
              <a:off x="3382605" y="3916327"/>
              <a:ext cx="5501879" cy="1863382"/>
            </a:xfrm>
            <a:prstGeom prst="rect">
              <a:avLst/>
            </a:prstGeom>
          </p:spPr>
        </p:pic>
        <p:sp>
          <p:nvSpPr>
            <p:cNvPr id="38" name="Rectangle 37"/>
            <p:cNvSpPr/>
            <p:nvPr/>
          </p:nvSpPr>
          <p:spPr>
            <a:xfrm>
              <a:off x="5314276" y="5422011"/>
              <a:ext cx="3570208" cy="276999"/>
            </a:xfrm>
            <a:prstGeom prst="rect">
              <a:avLst/>
            </a:prstGeom>
          </p:spPr>
          <p:txBody>
            <a:bodyPr wrap="none">
              <a:spAutoFit/>
            </a:bodyPr>
            <a:lstStyle/>
            <a:p>
              <a:r>
                <a:rPr lang="nb-NO" sz="1200" dirty="0" smtClean="0"/>
                <a:t>C.J</a:t>
              </a:r>
              <a:r>
                <a:rPr lang="nb-NO" sz="1200" dirty="0"/>
                <a:t>. Diaz </a:t>
              </a:r>
              <a:r>
                <a:rPr lang="nb-NO" sz="1200" dirty="0" err="1" smtClean="0"/>
                <a:t>Baso</a:t>
              </a:r>
              <a:r>
                <a:rPr lang="nb-NO" sz="1200" dirty="0" smtClean="0"/>
                <a:t> and A</a:t>
              </a:r>
              <a:r>
                <a:rPr lang="nb-NO" sz="1200" dirty="0"/>
                <a:t>. </a:t>
              </a:r>
              <a:r>
                <a:rPr lang="nb-NO" sz="1200" dirty="0" err="1"/>
                <a:t>Asensio</a:t>
              </a:r>
              <a:r>
                <a:rPr lang="nb-NO" sz="1200" dirty="0"/>
                <a:t> </a:t>
              </a:r>
              <a:r>
                <a:rPr lang="nb-NO" sz="1200" dirty="0" smtClean="0"/>
                <a:t>Ramos.arXiv</a:t>
              </a:r>
              <a:r>
                <a:rPr lang="nb-NO" sz="1200" dirty="0"/>
                <a:t>:1706.02933</a:t>
              </a:r>
              <a:endParaRPr lang="en-US" sz="1200" dirty="0"/>
            </a:p>
          </p:txBody>
        </p:sp>
      </p:grpSp>
    </p:spTree>
    <p:extLst>
      <p:ext uri="{BB962C8B-B14F-4D97-AF65-F5344CB8AC3E}">
        <p14:creationId xmlns:p14="http://schemas.microsoft.com/office/powerpoint/2010/main" val="2520859367"/>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a:t>
            </a:r>
            <a:r>
              <a:rPr lang="en-US" sz="2400" b="1" kern="0" dirty="0" err="1" smtClean="0">
                <a:solidFill>
                  <a:srgbClr val="FF0000"/>
                </a:solidFill>
                <a:latin typeface="Arial" charset="0"/>
              </a:rPr>
              <a:t>Cu</a:t>
            </a:r>
            <a:r>
              <a:rPr lang="en-US" altLang="zh-CN" sz="2400" b="1" kern="0" dirty="0" err="1" smtClean="0">
                <a:solidFill>
                  <a:srgbClr val="FF0000"/>
                </a:solidFill>
                <a:latin typeface="Arial" charset="0"/>
              </a:rPr>
              <a:t>DNN</a:t>
            </a:r>
            <a:endParaRPr lang="en-US" sz="2400" b="1" kern="0" dirty="0">
              <a:solidFill>
                <a:srgbClr val="FF0000"/>
              </a:solidFill>
              <a:latin typeface="Arial" charset="0"/>
            </a:endParaRPr>
          </a:p>
        </p:txBody>
      </p:sp>
      <p:sp>
        <p:nvSpPr>
          <p:cNvPr id="7" name="Rectangle 6"/>
          <p:cNvSpPr/>
          <p:nvPr/>
        </p:nvSpPr>
        <p:spPr>
          <a:xfrm>
            <a:off x="-69732" y="6418534"/>
            <a:ext cx="9213732" cy="307777"/>
          </a:xfrm>
          <a:prstGeom prst="rect">
            <a:avLst/>
          </a:prstGeom>
        </p:spPr>
        <p:txBody>
          <a:bodyPr wrap="square">
            <a:spAutoFit/>
          </a:bodyPr>
          <a:lstStyle/>
          <a:p>
            <a:r>
              <a:rPr lang="en-US" sz="1400" dirty="0"/>
              <a:t>http://</a:t>
            </a:r>
            <a:r>
              <a:rPr lang="en-US" sz="1400" dirty="0" err="1"/>
              <a:t>www.goldsborough.me</a:t>
            </a:r>
            <a:r>
              <a:rPr lang="en-US" sz="1400" dirty="0"/>
              <a:t>/</a:t>
            </a:r>
            <a:r>
              <a:rPr lang="en-US" sz="1400" dirty="0" err="1"/>
              <a:t>cuda</a:t>
            </a:r>
            <a:r>
              <a:rPr lang="en-US" sz="1400" dirty="0"/>
              <a:t>/ml/</a:t>
            </a:r>
            <a:r>
              <a:rPr lang="en-US" sz="1400" dirty="0" err="1"/>
              <a:t>cudnn</a:t>
            </a:r>
            <a:r>
              <a:rPr lang="en-US" sz="1400" dirty="0"/>
              <a:t>/</a:t>
            </a:r>
            <a:r>
              <a:rPr lang="en-US" sz="1400" dirty="0" err="1"/>
              <a:t>c++</a:t>
            </a:r>
            <a:r>
              <a:rPr lang="en-US" sz="1400" dirty="0"/>
              <a:t>/2017/10/01/14-37-23-convolutions_with_cudnn/</a:t>
            </a:r>
          </a:p>
        </p:txBody>
      </p:sp>
      <p:pic>
        <p:nvPicPr>
          <p:cNvPr id="8" name="Picture 7"/>
          <p:cNvPicPr>
            <a:picLocks noChangeAspect="1"/>
          </p:cNvPicPr>
          <p:nvPr/>
        </p:nvPicPr>
        <p:blipFill>
          <a:blip r:embed="rId3"/>
          <a:stretch>
            <a:fillRect/>
          </a:stretch>
        </p:blipFill>
        <p:spPr>
          <a:xfrm>
            <a:off x="7549215" y="241299"/>
            <a:ext cx="1594785" cy="1024583"/>
          </a:xfrm>
          <a:prstGeom prst="rect">
            <a:avLst/>
          </a:prstGeom>
        </p:spPr>
      </p:pic>
      <p:sp>
        <p:nvSpPr>
          <p:cNvPr id="12" name="Rectangle 11"/>
          <p:cNvSpPr/>
          <p:nvPr/>
        </p:nvSpPr>
        <p:spPr>
          <a:xfrm>
            <a:off x="0" y="753416"/>
            <a:ext cx="6180667" cy="461665"/>
          </a:xfrm>
          <a:prstGeom prst="rect">
            <a:avLst/>
          </a:prstGeom>
        </p:spPr>
        <p:txBody>
          <a:bodyPr wrap="square">
            <a:spAutoFit/>
          </a:bodyPr>
          <a:lstStyle/>
          <a:p>
            <a:pPr marL="342900" indent="-342900">
              <a:buFont typeface="Wingdings" charset="2"/>
              <a:buChar char="u"/>
            </a:pPr>
            <a:r>
              <a:rPr lang="en-US" sz="2400" b="1" dirty="0" err="1"/>
              <a:t>CuDNN</a:t>
            </a:r>
            <a:r>
              <a:rPr lang="en-US" sz="2400" b="1" dirty="0"/>
              <a:t> examples: Convolutions with </a:t>
            </a:r>
            <a:r>
              <a:rPr lang="en-US" sz="2400" b="1" dirty="0" err="1"/>
              <a:t>cuDNN</a:t>
            </a:r>
            <a:endParaRPr lang="en-US" sz="2400" b="1" dirty="0"/>
          </a:p>
        </p:txBody>
      </p:sp>
      <p:sp>
        <p:nvSpPr>
          <p:cNvPr id="24" name="Rectangle 23"/>
          <p:cNvSpPr/>
          <p:nvPr/>
        </p:nvSpPr>
        <p:spPr>
          <a:xfrm>
            <a:off x="229954" y="1215081"/>
            <a:ext cx="8710845" cy="1323439"/>
          </a:xfrm>
          <a:prstGeom prst="rect">
            <a:avLst/>
          </a:prstGeom>
        </p:spPr>
        <p:txBody>
          <a:bodyPr wrap="square">
            <a:spAutoFit/>
          </a:bodyPr>
          <a:lstStyle/>
          <a:p>
            <a:r>
              <a:rPr lang="en-US" sz="2000" dirty="0" smtClean="0"/>
              <a:t>Implementation</a:t>
            </a:r>
          </a:p>
          <a:p>
            <a:pPr marL="342900" indent="-342900">
              <a:buFont typeface="Wingdings" charset="2"/>
              <a:buChar char="§"/>
            </a:pPr>
            <a:r>
              <a:rPr lang="en-US" sz="2000" dirty="0"/>
              <a:t>begin by including the necessary header and creating an object of </a:t>
            </a:r>
            <a:r>
              <a:rPr lang="en-US" sz="2000" dirty="0" err="1"/>
              <a:t>cudnnHandle_t</a:t>
            </a:r>
            <a:r>
              <a:rPr lang="en-US" sz="2000" dirty="0"/>
              <a:t> type, which will serve as a sort of </a:t>
            </a:r>
            <a:r>
              <a:rPr lang="en-US" sz="2000" i="1" dirty="0"/>
              <a:t>context</a:t>
            </a:r>
            <a:r>
              <a:rPr lang="en-US" sz="2000" dirty="0"/>
              <a:t> object, connecting the various operations we need to piece together for our convolution kernel:</a:t>
            </a:r>
            <a:endParaRPr lang="en-US" sz="2000" dirty="0" smtClean="0"/>
          </a:p>
        </p:txBody>
      </p:sp>
      <p:grpSp>
        <p:nvGrpSpPr>
          <p:cNvPr id="2" name="Group 1"/>
          <p:cNvGrpSpPr/>
          <p:nvPr/>
        </p:nvGrpSpPr>
        <p:grpSpPr>
          <a:xfrm>
            <a:off x="482619" y="2887703"/>
            <a:ext cx="8343900" cy="1754327"/>
            <a:chOff x="800100" y="2437537"/>
            <a:chExt cx="8343900" cy="1754327"/>
          </a:xfrm>
        </p:grpSpPr>
        <p:sp>
          <p:nvSpPr>
            <p:cNvPr id="3" name="Rectangle 2"/>
            <p:cNvSpPr/>
            <p:nvPr/>
          </p:nvSpPr>
          <p:spPr>
            <a:xfrm>
              <a:off x="800100" y="2437537"/>
              <a:ext cx="4572000" cy="1754327"/>
            </a:xfrm>
            <a:prstGeom prst="rect">
              <a:avLst/>
            </a:prstGeom>
          </p:spPr>
          <p:txBody>
            <a:bodyPr>
              <a:spAutoFit/>
            </a:bodyPr>
            <a:lstStyle/>
            <a:p>
              <a:r>
                <a:rPr lang="en-US" dirty="0"/>
                <a:t>#include &lt;</a:t>
              </a:r>
              <a:r>
                <a:rPr lang="en-US" dirty="0" err="1"/>
                <a:t>cudnn.h</a:t>
              </a:r>
              <a:r>
                <a:rPr lang="en-US" dirty="0"/>
                <a:t>&gt;</a:t>
              </a:r>
            </a:p>
            <a:p>
              <a:endParaRPr lang="en-US" dirty="0"/>
            </a:p>
            <a:p>
              <a:r>
                <a:rPr lang="en-US" dirty="0" err="1"/>
                <a:t>int</a:t>
              </a:r>
              <a:r>
                <a:rPr lang="en-US" dirty="0"/>
                <a:t> main(</a:t>
              </a:r>
              <a:r>
                <a:rPr lang="en-US" dirty="0" err="1"/>
                <a:t>int</a:t>
              </a:r>
              <a:r>
                <a:rPr lang="en-US" dirty="0"/>
                <a:t> </a:t>
              </a:r>
              <a:r>
                <a:rPr lang="en-US" dirty="0" err="1"/>
                <a:t>argc</a:t>
              </a:r>
              <a:r>
                <a:rPr lang="en-US" dirty="0"/>
                <a:t>, char </a:t>
              </a:r>
              <a:r>
                <a:rPr lang="en-US" dirty="0" err="1"/>
                <a:t>const</a:t>
              </a:r>
              <a:r>
                <a:rPr lang="en-US" dirty="0"/>
                <a:t> *</a:t>
              </a:r>
              <a:r>
                <a:rPr lang="en-US" dirty="0" err="1"/>
                <a:t>argv</a:t>
              </a:r>
              <a:r>
                <a:rPr lang="en-US" dirty="0"/>
                <a:t>[]) {</a:t>
              </a:r>
            </a:p>
            <a:p>
              <a:r>
                <a:rPr lang="en-US" dirty="0"/>
                <a:t>  </a:t>
              </a:r>
              <a:r>
                <a:rPr lang="en-US" dirty="0" err="1"/>
                <a:t>cudnnHandle_t</a:t>
              </a:r>
              <a:r>
                <a:rPr lang="en-US" dirty="0"/>
                <a:t> </a:t>
              </a:r>
              <a:r>
                <a:rPr lang="en-US" dirty="0" err="1"/>
                <a:t>cudnn</a:t>
              </a:r>
              <a:r>
                <a:rPr lang="en-US" dirty="0"/>
                <a:t>;</a:t>
              </a:r>
            </a:p>
            <a:p>
              <a:r>
                <a:rPr lang="en-US" dirty="0"/>
                <a:t>  </a:t>
              </a:r>
              <a:r>
                <a:rPr lang="en-US" dirty="0" err="1" smtClean="0"/>
                <a:t>cudnnCreate</a:t>
              </a:r>
              <a:r>
                <a:rPr lang="en-US" dirty="0"/>
                <a:t>(&amp;</a:t>
              </a:r>
              <a:r>
                <a:rPr lang="en-US" dirty="0" err="1"/>
                <a:t>cudnn</a:t>
              </a:r>
              <a:r>
                <a:rPr lang="en-US" dirty="0"/>
                <a:t>);</a:t>
              </a:r>
            </a:p>
            <a:p>
              <a:r>
                <a:rPr lang="en-US" dirty="0"/>
                <a:t>}</a:t>
              </a:r>
            </a:p>
          </p:txBody>
        </p:sp>
        <p:sp>
          <p:nvSpPr>
            <p:cNvPr id="5" name="Rectangle 4"/>
            <p:cNvSpPr/>
            <p:nvPr/>
          </p:nvSpPr>
          <p:spPr>
            <a:xfrm>
              <a:off x="4572000" y="2887703"/>
              <a:ext cx="4572000" cy="646331"/>
            </a:xfrm>
            <a:prstGeom prst="rect">
              <a:avLst/>
            </a:prstGeom>
          </p:spPr>
          <p:txBody>
            <a:bodyPr>
              <a:spAutoFit/>
            </a:bodyPr>
            <a:lstStyle/>
            <a:p>
              <a:r>
                <a:rPr lang="en-US" dirty="0" err="1"/>
                <a:t>cudnnCreate</a:t>
              </a:r>
              <a:r>
                <a:rPr lang="en-US" dirty="0"/>
                <a:t>, like all other </a:t>
              </a:r>
              <a:r>
                <a:rPr lang="en-US" dirty="0" err="1"/>
                <a:t>cuDNN</a:t>
              </a:r>
              <a:r>
                <a:rPr lang="en-US" dirty="0"/>
                <a:t> routines, returns an error code of </a:t>
              </a:r>
              <a:r>
                <a:rPr lang="en-US" dirty="0" err="1"/>
                <a:t>cudnnStatus_t</a:t>
              </a:r>
              <a:r>
                <a:rPr lang="en-US" dirty="0"/>
                <a:t> type. </a:t>
              </a:r>
            </a:p>
          </p:txBody>
        </p:sp>
      </p:grpSp>
    </p:spTree>
    <p:extLst>
      <p:ext uri="{BB962C8B-B14F-4D97-AF65-F5344CB8AC3E}">
        <p14:creationId xmlns:p14="http://schemas.microsoft.com/office/powerpoint/2010/main" val="4281223874"/>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a:t>
            </a:r>
            <a:r>
              <a:rPr lang="en-US" sz="2400" b="1" kern="0" dirty="0" err="1" smtClean="0">
                <a:solidFill>
                  <a:srgbClr val="FF0000"/>
                </a:solidFill>
                <a:latin typeface="Arial" charset="0"/>
              </a:rPr>
              <a:t>Cu</a:t>
            </a:r>
            <a:r>
              <a:rPr lang="en-US" altLang="zh-CN" sz="2400" b="1" kern="0" dirty="0" err="1" smtClean="0">
                <a:solidFill>
                  <a:srgbClr val="FF0000"/>
                </a:solidFill>
                <a:latin typeface="Arial" charset="0"/>
              </a:rPr>
              <a:t>DNN</a:t>
            </a:r>
            <a:endParaRPr lang="en-US" sz="2400" b="1" kern="0" dirty="0">
              <a:solidFill>
                <a:srgbClr val="FF0000"/>
              </a:solidFill>
              <a:latin typeface="Arial" charset="0"/>
            </a:endParaRPr>
          </a:p>
        </p:txBody>
      </p:sp>
      <p:sp>
        <p:nvSpPr>
          <p:cNvPr id="7" name="Rectangle 6"/>
          <p:cNvSpPr/>
          <p:nvPr/>
        </p:nvSpPr>
        <p:spPr>
          <a:xfrm>
            <a:off x="-69732" y="6418534"/>
            <a:ext cx="9213732" cy="307777"/>
          </a:xfrm>
          <a:prstGeom prst="rect">
            <a:avLst/>
          </a:prstGeom>
        </p:spPr>
        <p:txBody>
          <a:bodyPr wrap="square">
            <a:spAutoFit/>
          </a:bodyPr>
          <a:lstStyle/>
          <a:p>
            <a:r>
              <a:rPr lang="en-US" sz="1400" dirty="0"/>
              <a:t>http://</a:t>
            </a:r>
            <a:r>
              <a:rPr lang="en-US" sz="1400" dirty="0" err="1"/>
              <a:t>www.goldsborough.me</a:t>
            </a:r>
            <a:r>
              <a:rPr lang="en-US" sz="1400" dirty="0"/>
              <a:t>/</a:t>
            </a:r>
            <a:r>
              <a:rPr lang="en-US" sz="1400" dirty="0" err="1"/>
              <a:t>cuda</a:t>
            </a:r>
            <a:r>
              <a:rPr lang="en-US" sz="1400" dirty="0"/>
              <a:t>/ml/</a:t>
            </a:r>
            <a:r>
              <a:rPr lang="en-US" sz="1400" dirty="0" err="1"/>
              <a:t>cudnn</a:t>
            </a:r>
            <a:r>
              <a:rPr lang="en-US" sz="1400" dirty="0"/>
              <a:t>/</a:t>
            </a:r>
            <a:r>
              <a:rPr lang="en-US" sz="1400" dirty="0" err="1"/>
              <a:t>c++</a:t>
            </a:r>
            <a:r>
              <a:rPr lang="en-US" sz="1400" dirty="0"/>
              <a:t>/2017/10/01/14-37-23-convolutions_with_cudnn/</a:t>
            </a:r>
          </a:p>
        </p:txBody>
      </p:sp>
      <p:pic>
        <p:nvPicPr>
          <p:cNvPr id="8" name="Picture 7"/>
          <p:cNvPicPr>
            <a:picLocks noChangeAspect="1"/>
          </p:cNvPicPr>
          <p:nvPr/>
        </p:nvPicPr>
        <p:blipFill>
          <a:blip r:embed="rId3"/>
          <a:stretch>
            <a:fillRect/>
          </a:stretch>
        </p:blipFill>
        <p:spPr>
          <a:xfrm>
            <a:off x="7549215" y="241299"/>
            <a:ext cx="1594785" cy="1024583"/>
          </a:xfrm>
          <a:prstGeom prst="rect">
            <a:avLst/>
          </a:prstGeom>
        </p:spPr>
      </p:pic>
      <p:sp>
        <p:nvSpPr>
          <p:cNvPr id="12" name="Rectangle 11"/>
          <p:cNvSpPr/>
          <p:nvPr/>
        </p:nvSpPr>
        <p:spPr>
          <a:xfrm>
            <a:off x="0" y="753416"/>
            <a:ext cx="6180667" cy="461665"/>
          </a:xfrm>
          <a:prstGeom prst="rect">
            <a:avLst/>
          </a:prstGeom>
        </p:spPr>
        <p:txBody>
          <a:bodyPr wrap="square">
            <a:spAutoFit/>
          </a:bodyPr>
          <a:lstStyle/>
          <a:p>
            <a:pPr marL="342900" indent="-342900">
              <a:buFont typeface="Wingdings" charset="2"/>
              <a:buChar char="u"/>
            </a:pPr>
            <a:r>
              <a:rPr lang="en-US" sz="2400" b="1" dirty="0" err="1"/>
              <a:t>CuDNN</a:t>
            </a:r>
            <a:r>
              <a:rPr lang="en-US" sz="2400" b="1" dirty="0"/>
              <a:t> examples: Convolutions with </a:t>
            </a:r>
            <a:r>
              <a:rPr lang="en-US" sz="2400" b="1" dirty="0" err="1"/>
              <a:t>cuDNN</a:t>
            </a:r>
            <a:endParaRPr lang="en-US" sz="2400" b="1" dirty="0"/>
          </a:p>
        </p:txBody>
      </p:sp>
      <p:sp>
        <p:nvSpPr>
          <p:cNvPr id="24" name="Rectangle 23"/>
          <p:cNvSpPr/>
          <p:nvPr/>
        </p:nvSpPr>
        <p:spPr>
          <a:xfrm>
            <a:off x="229954" y="1215081"/>
            <a:ext cx="8710845" cy="707886"/>
          </a:xfrm>
          <a:prstGeom prst="rect">
            <a:avLst/>
          </a:prstGeom>
        </p:spPr>
        <p:txBody>
          <a:bodyPr wrap="square">
            <a:spAutoFit/>
          </a:bodyPr>
          <a:lstStyle/>
          <a:p>
            <a:r>
              <a:rPr lang="en-US" sz="2000" dirty="0" smtClean="0"/>
              <a:t>Implementation</a:t>
            </a:r>
          </a:p>
          <a:p>
            <a:pPr marL="342900" indent="-342900">
              <a:buFont typeface="Wingdings" charset="2"/>
              <a:buChar char="§"/>
            </a:pPr>
            <a:r>
              <a:rPr lang="en-US" sz="2000" dirty="0"/>
              <a:t># Describing </a:t>
            </a:r>
            <a:r>
              <a:rPr lang="en-US" sz="2000" dirty="0" smtClean="0"/>
              <a:t>Operands:</a:t>
            </a:r>
          </a:p>
        </p:txBody>
      </p:sp>
      <p:sp>
        <p:nvSpPr>
          <p:cNvPr id="2" name="Rectangle 1"/>
          <p:cNvSpPr/>
          <p:nvPr/>
        </p:nvSpPr>
        <p:spPr>
          <a:xfrm>
            <a:off x="1054100" y="2153841"/>
            <a:ext cx="6248400" cy="2585323"/>
          </a:xfrm>
          <a:prstGeom prst="rect">
            <a:avLst/>
          </a:prstGeom>
        </p:spPr>
        <p:txBody>
          <a:bodyPr wrap="square">
            <a:spAutoFit/>
          </a:bodyPr>
          <a:lstStyle/>
          <a:p>
            <a:r>
              <a:rPr lang="en-US" dirty="0" err="1"/>
              <a:t>cudnnFilterDescriptor_t</a:t>
            </a:r>
            <a:r>
              <a:rPr lang="en-US" dirty="0"/>
              <a:t> </a:t>
            </a:r>
            <a:r>
              <a:rPr lang="en-US" dirty="0" err="1"/>
              <a:t>kernel_descriptor</a:t>
            </a:r>
            <a:r>
              <a:rPr lang="en-US" dirty="0"/>
              <a:t>;</a:t>
            </a:r>
          </a:p>
          <a:p>
            <a:r>
              <a:rPr lang="en-US" dirty="0" err="1"/>
              <a:t>checkCUDNN</a:t>
            </a:r>
            <a:r>
              <a:rPr lang="en-US" dirty="0"/>
              <a:t>(</a:t>
            </a:r>
            <a:r>
              <a:rPr lang="en-US" dirty="0" err="1"/>
              <a:t>cudnnCreateFilterDescriptor</a:t>
            </a:r>
            <a:r>
              <a:rPr lang="en-US" dirty="0"/>
              <a:t>(&amp;</a:t>
            </a:r>
            <a:r>
              <a:rPr lang="en-US" dirty="0" err="1"/>
              <a:t>kernel_descriptor</a:t>
            </a:r>
            <a:r>
              <a:rPr lang="en-US" dirty="0"/>
              <a:t>));</a:t>
            </a:r>
          </a:p>
          <a:p>
            <a:r>
              <a:rPr lang="en-US" dirty="0" err="1"/>
              <a:t>checkCUDNN</a:t>
            </a:r>
            <a:r>
              <a:rPr lang="en-US" dirty="0"/>
              <a:t>(cudnnSetFilter4dDescriptor(</a:t>
            </a:r>
            <a:r>
              <a:rPr lang="en-US" dirty="0" err="1"/>
              <a:t>kernel_descriptor</a:t>
            </a:r>
            <a:r>
              <a:rPr lang="en-US" dirty="0"/>
              <a:t>,</a:t>
            </a:r>
          </a:p>
          <a:p>
            <a:r>
              <a:rPr lang="en-US" dirty="0"/>
              <a:t>                                      /*</a:t>
            </a:r>
            <a:r>
              <a:rPr lang="en-US" dirty="0" err="1"/>
              <a:t>dataType</a:t>
            </a:r>
            <a:r>
              <a:rPr lang="en-US" dirty="0"/>
              <a:t>=*/CUDNN_DATA_FLOAT,</a:t>
            </a:r>
          </a:p>
          <a:p>
            <a:r>
              <a:rPr lang="en-US" dirty="0"/>
              <a:t>                                      /*format=*/CUDNN_TENSOR_NCHW,</a:t>
            </a:r>
          </a:p>
          <a:p>
            <a:r>
              <a:rPr lang="en-US" dirty="0"/>
              <a:t>                                      /*</a:t>
            </a:r>
            <a:r>
              <a:rPr lang="en-US" dirty="0" err="1"/>
              <a:t>out_channels</a:t>
            </a:r>
            <a:r>
              <a:rPr lang="en-US" dirty="0"/>
              <a:t>=*/3,</a:t>
            </a:r>
          </a:p>
          <a:p>
            <a:r>
              <a:rPr lang="en-US" dirty="0"/>
              <a:t>                                      /*</a:t>
            </a:r>
            <a:r>
              <a:rPr lang="en-US" dirty="0" err="1"/>
              <a:t>in_channels</a:t>
            </a:r>
            <a:r>
              <a:rPr lang="en-US" dirty="0"/>
              <a:t>=*/3,</a:t>
            </a:r>
          </a:p>
          <a:p>
            <a:r>
              <a:rPr lang="en-US" dirty="0"/>
              <a:t>                                      /*</a:t>
            </a:r>
            <a:r>
              <a:rPr lang="en-US" dirty="0" err="1"/>
              <a:t>kernel_height</a:t>
            </a:r>
            <a:r>
              <a:rPr lang="en-US" dirty="0"/>
              <a:t>=*/3,</a:t>
            </a:r>
          </a:p>
          <a:p>
            <a:r>
              <a:rPr lang="en-US" dirty="0"/>
              <a:t>                                      /*</a:t>
            </a:r>
            <a:r>
              <a:rPr lang="en-US" dirty="0" err="1"/>
              <a:t>kernel_width</a:t>
            </a:r>
            <a:r>
              <a:rPr lang="en-US" dirty="0"/>
              <a:t>=*/3));</a:t>
            </a:r>
          </a:p>
        </p:txBody>
      </p:sp>
    </p:spTree>
    <p:extLst>
      <p:ext uri="{BB962C8B-B14F-4D97-AF65-F5344CB8AC3E}">
        <p14:creationId xmlns:p14="http://schemas.microsoft.com/office/powerpoint/2010/main" val="285060069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a:t>
            </a:r>
            <a:r>
              <a:rPr lang="en-US" sz="2400" b="1" kern="0" dirty="0" err="1" smtClean="0">
                <a:solidFill>
                  <a:srgbClr val="FF0000"/>
                </a:solidFill>
                <a:latin typeface="Arial" charset="0"/>
              </a:rPr>
              <a:t>Cu</a:t>
            </a:r>
            <a:r>
              <a:rPr lang="en-US" altLang="zh-CN" sz="2400" b="1" kern="0" dirty="0" err="1" smtClean="0">
                <a:solidFill>
                  <a:srgbClr val="FF0000"/>
                </a:solidFill>
                <a:latin typeface="Arial" charset="0"/>
              </a:rPr>
              <a:t>DNN</a:t>
            </a:r>
            <a:endParaRPr lang="en-US" sz="2400" b="1" kern="0" dirty="0">
              <a:solidFill>
                <a:srgbClr val="FF0000"/>
              </a:solidFill>
              <a:latin typeface="Arial" charset="0"/>
            </a:endParaRPr>
          </a:p>
        </p:txBody>
      </p:sp>
      <p:sp>
        <p:nvSpPr>
          <p:cNvPr id="7" name="Rectangle 6"/>
          <p:cNvSpPr/>
          <p:nvPr/>
        </p:nvSpPr>
        <p:spPr>
          <a:xfrm>
            <a:off x="-69732" y="6418534"/>
            <a:ext cx="9213732" cy="307777"/>
          </a:xfrm>
          <a:prstGeom prst="rect">
            <a:avLst/>
          </a:prstGeom>
        </p:spPr>
        <p:txBody>
          <a:bodyPr wrap="square">
            <a:spAutoFit/>
          </a:bodyPr>
          <a:lstStyle/>
          <a:p>
            <a:r>
              <a:rPr lang="en-US" sz="1400" dirty="0"/>
              <a:t>http://</a:t>
            </a:r>
            <a:r>
              <a:rPr lang="en-US" sz="1400" dirty="0" err="1"/>
              <a:t>www.goldsborough.me</a:t>
            </a:r>
            <a:r>
              <a:rPr lang="en-US" sz="1400" dirty="0"/>
              <a:t>/</a:t>
            </a:r>
            <a:r>
              <a:rPr lang="en-US" sz="1400" dirty="0" err="1"/>
              <a:t>cuda</a:t>
            </a:r>
            <a:r>
              <a:rPr lang="en-US" sz="1400" dirty="0"/>
              <a:t>/ml/</a:t>
            </a:r>
            <a:r>
              <a:rPr lang="en-US" sz="1400" dirty="0" err="1"/>
              <a:t>cudnn</a:t>
            </a:r>
            <a:r>
              <a:rPr lang="en-US" sz="1400" dirty="0"/>
              <a:t>/</a:t>
            </a:r>
            <a:r>
              <a:rPr lang="en-US" sz="1400" dirty="0" err="1"/>
              <a:t>c++</a:t>
            </a:r>
            <a:r>
              <a:rPr lang="en-US" sz="1400" dirty="0"/>
              <a:t>/2017/10/01/14-37-23-convolutions_with_cudnn/</a:t>
            </a:r>
          </a:p>
        </p:txBody>
      </p:sp>
      <p:pic>
        <p:nvPicPr>
          <p:cNvPr id="8" name="Picture 7"/>
          <p:cNvPicPr>
            <a:picLocks noChangeAspect="1"/>
          </p:cNvPicPr>
          <p:nvPr/>
        </p:nvPicPr>
        <p:blipFill>
          <a:blip r:embed="rId3"/>
          <a:stretch>
            <a:fillRect/>
          </a:stretch>
        </p:blipFill>
        <p:spPr>
          <a:xfrm>
            <a:off x="7549215" y="241299"/>
            <a:ext cx="1594785" cy="1024583"/>
          </a:xfrm>
          <a:prstGeom prst="rect">
            <a:avLst/>
          </a:prstGeom>
        </p:spPr>
      </p:pic>
      <p:sp>
        <p:nvSpPr>
          <p:cNvPr id="12" name="Rectangle 11"/>
          <p:cNvSpPr/>
          <p:nvPr/>
        </p:nvSpPr>
        <p:spPr>
          <a:xfrm>
            <a:off x="0" y="753416"/>
            <a:ext cx="6180667" cy="461665"/>
          </a:xfrm>
          <a:prstGeom prst="rect">
            <a:avLst/>
          </a:prstGeom>
        </p:spPr>
        <p:txBody>
          <a:bodyPr wrap="square">
            <a:spAutoFit/>
          </a:bodyPr>
          <a:lstStyle/>
          <a:p>
            <a:pPr marL="342900" indent="-342900">
              <a:buFont typeface="Wingdings" charset="2"/>
              <a:buChar char="u"/>
            </a:pPr>
            <a:r>
              <a:rPr lang="en-US" sz="2400" b="1" dirty="0" err="1"/>
              <a:t>CuDNN</a:t>
            </a:r>
            <a:r>
              <a:rPr lang="en-US" sz="2400" b="1" dirty="0"/>
              <a:t> examples: Convolutions with </a:t>
            </a:r>
            <a:r>
              <a:rPr lang="en-US" sz="2400" b="1" dirty="0" err="1"/>
              <a:t>cuDNN</a:t>
            </a:r>
            <a:endParaRPr lang="en-US" sz="2400" b="1" dirty="0"/>
          </a:p>
        </p:txBody>
      </p:sp>
      <p:sp>
        <p:nvSpPr>
          <p:cNvPr id="24" name="Rectangle 23"/>
          <p:cNvSpPr/>
          <p:nvPr/>
        </p:nvSpPr>
        <p:spPr>
          <a:xfrm>
            <a:off x="229954" y="1215081"/>
            <a:ext cx="8710845" cy="1015663"/>
          </a:xfrm>
          <a:prstGeom prst="rect">
            <a:avLst/>
          </a:prstGeom>
        </p:spPr>
        <p:txBody>
          <a:bodyPr wrap="square">
            <a:spAutoFit/>
          </a:bodyPr>
          <a:lstStyle/>
          <a:p>
            <a:r>
              <a:rPr lang="en-US" sz="2000" dirty="0" smtClean="0"/>
              <a:t>Implementation</a:t>
            </a:r>
          </a:p>
          <a:p>
            <a:pPr marL="342900" indent="-342900">
              <a:buFont typeface="Wingdings" charset="2"/>
              <a:buChar char="§"/>
            </a:pPr>
            <a:r>
              <a:rPr lang="en-US" sz="2000" b="1" dirty="0"/>
              <a:t># Describing the Convolution </a:t>
            </a:r>
            <a:r>
              <a:rPr lang="en-US" sz="2000" b="1" dirty="0" smtClean="0"/>
              <a:t>Kernel</a:t>
            </a:r>
            <a:r>
              <a:rPr lang="en-US" sz="2000" dirty="0" smtClean="0"/>
              <a:t>: declare </a:t>
            </a:r>
            <a:r>
              <a:rPr lang="en-US" sz="2000" dirty="0"/>
              <a:t>and configure a </a:t>
            </a:r>
            <a:r>
              <a:rPr lang="en-US" sz="2000" i="1" dirty="0"/>
              <a:t>descriptor</a:t>
            </a:r>
            <a:r>
              <a:rPr lang="en-US" sz="2000" dirty="0"/>
              <a:t>, which, you may notice, is an overarching pattern in </a:t>
            </a:r>
            <a:r>
              <a:rPr lang="en-US" sz="2000" dirty="0" err="1"/>
              <a:t>cuDNN</a:t>
            </a:r>
            <a:r>
              <a:rPr lang="en-US" sz="2000" dirty="0"/>
              <a:t> code</a:t>
            </a:r>
            <a:endParaRPr lang="en-US" sz="2000" dirty="0" smtClean="0"/>
          </a:p>
        </p:txBody>
      </p:sp>
      <p:sp>
        <p:nvSpPr>
          <p:cNvPr id="3" name="Rectangle 2"/>
          <p:cNvSpPr/>
          <p:nvPr/>
        </p:nvSpPr>
        <p:spPr>
          <a:xfrm>
            <a:off x="939801" y="2748467"/>
            <a:ext cx="7569198" cy="3139321"/>
          </a:xfrm>
          <a:prstGeom prst="rect">
            <a:avLst/>
          </a:prstGeom>
        </p:spPr>
        <p:txBody>
          <a:bodyPr wrap="square">
            <a:spAutoFit/>
          </a:bodyPr>
          <a:lstStyle/>
          <a:p>
            <a:r>
              <a:rPr lang="en-US" dirty="0" err="1"/>
              <a:t>cudnnConvolutionDescriptor_t</a:t>
            </a:r>
            <a:r>
              <a:rPr lang="en-US" dirty="0"/>
              <a:t> </a:t>
            </a:r>
            <a:r>
              <a:rPr lang="en-US" dirty="0" err="1"/>
              <a:t>convolution_descriptor</a:t>
            </a:r>
            <a:r>
              <a:rPr lang="en-US" dirty="0"/>
              <a:t>;</a:t>
            </a:r>
          </a:p>
          <a:p>
            <a:r>
              <a:rPr lang="en-US" dirty="0" err="1"/>
              <a:t>checkCUDNN</a:t>
            </a:r>
            <a:r>
              <a:rPr lang="en-US" dirty="0"/>
              <a:t>(</a:t>
            </a:r>
            <a:r>
              <a:rPr lang="en-US" dirty="0" err="1"/>
              <a:t>cudnnCreateConvolutionDescriptor</a:t>
            </a:r>
            <a:r>
              <a:rPr lang="en-US" dirty="0"/>
              <a:t>(&amp;</a:t>
            </a:r>
            <a:r>
              <a:rPr lang="en-US" dirty="0" err="1"/>
              <a:t>convolution_descriptor</a:t>
            </a:r>
            <a:r>
              <a:rPr lang="en-US" dirty="0"/>
              <a:t>));</a:t>
            </a:r>
          </a:p>
          <a:p>
            <a:r>
              <a:rPr lang="en-US" dirty="0" err="1"/>
              <a:t>checkCUDNN</a:t>
            </a:r>
            <a:r>
              <a:rPr lang="en-US" dirty="0"/>
              <a:t>(cudnnSetConvolution2dDescriptor(</a:t>
            </a:r>
            <a:r>
              <a:rPr lang="en-US" dirty="0" err="1"/>
              <a:t>convolution_descriptor</a:t>
            </a:r>
            <a:r>
              <a:rPr lang="en-US" dirty="0"/>
              <a:t>,</a:t>
            </a:r>
          </a:p>
          <a:p>
            <a:r>
              <a:rPr lang="en-US" dirty="0"/>
              <a:t>                                           /*</a:t>
            </a:r>
            <a:r>
              <a:rPr lang="en-US" dirty="0" err="1"/>
              <a:t>pad_height</a:t>
            </a:r>
            <a:r>
              <a:rPr lang="en-US" dirty="0"/>
              <a:t>=*/1,</a:t>
            </a:r>
          </a:p>
          <a:p>
            <a:r>
              <a:rPr lang="en-US" dirty="0"/>
              <a:t>                                           /*</a:t>
            </a:r>
            <a:r>
              <a:rPr lang="en-US" dirty="0" err="1"/>
              <a:t>pad_width</a:t>
            </a:r>
            <a:r>
              <a:rPr lang="en-US" dirty="0"/>
              <a:t>=*/1,</a:t>
            </a:r>
          </a:p>
          <a:p>
            <a:r>
              <a:rPr lang="en-US" dirty="0"/>
              <a:t>                                           /*</a:t>
            </a:r>
            <a:r>
              <a:rPr lang="en-US" dirty="0" err="1"/>
              <a:t>vertical_stride</a:t>
            </a:r>
            <a:r>
              <a:rPr lang="en-US" dirty="0"/>
              <a:t>=*/1,</a:t>
            </a:r>
          </a:p>
          <a:p>
            <a:r>
              <a:rPr lang="en-US" dirty="0"/>
              <a:t>                                           /*</a:t>
            </a:r>
            <a:r>
              <a:rPr lang="en-US" dirty="0" err="1"/>
              <a:t>horizontal_stride</a:t>
            </a:r>
            <a:r>
              <a:rPr lang="en-US" dirty="0"/>
              <a:t>=*/1,</a:t>
            </a:r>
          </a:p>
          <a:p>
            <a:r>
              <a:rPr lang="en-US" dirty="0"/>
              <a:t>                                           /*</a:t>
            </a:r>
            <a:r>
              <a:rPr lang="en-US" dirty="0" err="1"/>
              <a:t>dilation_height</a:t>
            </a:r>
            <a:r>
              <a:rPr lang="en-US" dirty="0"/>
              <a:t>=*/1,</a:t>
            </a:r>
          </a:p>
          <a:p>
            <a:r>
              <a:rPr lang="en-US" dirty="0"/>
              <a:t>                                           /*</a:t>
            </a:r>
            <a:r>
              <a:rPr lang="en-US" dirty="0" err="1"/>
              <a:t>dilation_width</a:t>
            </a:r>
            <a:r>
              <a:rPr lang="en-US" dirty="0"/>
              <a:t>=*/1,</a:t>
            </a:r>
          </a:p>
          <a:p>
            <a:r>
              <a:rPr lang="en-US" dirty="0"/>
              <a:t>                                           /*mode=*/CUDNN_CROSS_CORRELATION,</a:t>
            </a:r>
          </a:p>
          <a:p>
            <a:r>
              <a:rPr lang="en-US" dirty="0"/>
              <a:t>                                           /*</a:t>
            </a:r>
            <a:r>
              <a:rPr lang="en-US" dirty="0" err="1"/>
              <a:t>computeType</a:t>
            </a:r>
            <a:r>
              <a:rPr lang="en-US" dirty="0"/>
              <a:t>=*/CUDNN_DATA_FLOAT));</a:t>
            </a:r>
          </a:p>
        </p:txBody>
      </p:sp>
    </p:spTree>
    <p:extLst>
      <p:ext uri="{BB962C8B-B14F-4D97-AF65-F5344CB8AC3E}">
        <p14:creationId xmlns:p14="http://schemas.microsoft.com/office/powerpoint/2010/main" val="209907077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GPU architectures </a:t>
            </a:r>
          </a:p>
        </p:txBody>
      </p:sp>
      <p:sp>
        <p:nvSpPr>
          <p:cNvPr id="22" name="Rectangle 21"/>
          <p:cNvSpPr/>
          <p:nvPr/>
        </p:nvSpPr>
        <p:spPr>
          <a:xfrm>
            <a:off x="0" y="745199"/>
            <a:ext cx="5134739" cy="461665"/>
          </a:xfrm>
          <a:prstGeom prst="rect">
            <a:avLst/>
          </a:prstGeom>
        </p:spPr>
        <p:txBody>
          <a:bodyPr wrap="none">
            <a:spAutoFit/>
          </a:bodyPr>
          <a:lstStyle/>
          <a:p>
            <a:pPr marL="342900" indent="-342900">
              <a:buFont typeface="Wingdings" charset="2"/>
              <a:buChar char="u"/>
            </a:pPr>
            <a:r>
              <a:rPr lang="en-US" sz="2400" dirty="0" smtClean="0"/>
              <a:t>NVIDIA </a:t>
            </a:r>
            <a:r>
              <a:rPr lang="en-US" sz="2400" dirty="0"/>
              <a:t>GPU </a:t>
            </a:r>
            <a:r>
              <a:rPr lang="en-US" sz="2400" dirty="0" smtClean="0"/>
              <a:t>architectures (Volta100)</a:t>
            </a:r>
            <a:endParaRPr lang="en-US" sz="2400" dirty="0"/>
          </a:p>
        </p:txBody>
      </p:sp>
      <p:pic>
        <p:nvPicPr>
          <p:cNvPr id="23" name="Picture 22"/>
          <p:cNvPicPr>
            <a:picLocks noChangeAspect="1"/>
          </p:cNvPicPr>
          <p:nvPr/>
        </p:nvPicPr>
        <p:blipFill>
          <a:blip r:embed="rId3"/>
          <a:stretch>
            <a:fillRect/>
          </a:stretch>
        </p:blipFill>
        <p:spPr>
          <a:xfrm>
            <a:off x="337406" y="1206864"/>
            <a:ext cx="8298016" cy="4716321"/>
          </a:xfrm>
          <a:prstGeom prst="rect">
            <a:avLst/>
          </a:prstGeom>
        </p:spPr>
      </p:pic>
      <p:grpSp>
        <p:nvGrpSpPr>
          <p:cNvPr id="24" name="Group 23"/>
          <p:cNvGrpSpPr/>
          <p:nvPr/>
        </p:nvGrpSpPr>
        <p:grpSpPr>
          <a:xfrm>
            <a:off x="643467" y="4232050"/>
            <a:ext cx="3644942" cy="2060467"/>
            <a:chOff x="457200" y="4418213"/>
            <a:chExt cx="3644942" cy="2060467"/>
          </a:xfrm>
        </p:grpSpPr>
        <p:cxnSp>
          <p:nvCxnSpPr>
            <p:cNvPr id="25" name="Straight Arrow Connector 24"/>
            <p:cNvCxnSpPr/>
            <p:nvPr/>
          </p:nvCxnSpPr>
          <p:spPr>
            <a:xfrm flipV="1">
              <a:off x="940262" y="4418213"/>
              <a:ext cx="6222" cy="1673974"/>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2032701" y="4435374"/>
              <a:ext cx="0" cy="1673974"/>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57200" y="6109348"/>
              <a:ext cx="3644942" cy="369332"/>
            </a:xfrm>
            <a:prstGeom prst="rect">
              <a:avLst/>
            </a:prstGeom>
            <a:noFill/>
          </p:spPr>
          <p:txBody>
            <a:bodyPr wrap="square" rtlCol="0">
              <a:spAutoFit/>
            </a:bodyPr>
            <a:lstStyle/>
            <a:p>
              <a:r>
                <a:rPr lang="en-US" b="1" dirty="0" smtClean="0">
                  <a:solidFill>
                    <a:srgbClr val="FF0000"/>
                  </a:solidFill>
                </a:rPr>
                <a:t>Streaming Multiprocessors (SMs)</a:t>
              </a:r>
              <a:endParaRPr lang="en-US" b="1" dirty="0">
                <a:solidFill>
                  <a:srgbClr val="FF0000"/>
                </a:solidFill>
              </a:endParaRPr>
            </a:p>
          </p:txBody>
        </p:sp>
      </p:grpSp>
      <p:grpSp>
        <p:nvGrpSpPr>
          <p:cNvPr id="33" name="Group 32"/>
          <p:cNvGrpSpPr/>
          <p:nvPr/>
        </p:nvGrpSpPr>
        <p:grpSpPr>
          <a:xfrm>
            <a:off x="4629922" y="3795447"/>
            <a:ext cx="1102128" cy="2497070"/>
            <a:chOff x="4629922" y="3962400"/>
            <a:chExt cx="1102128" cy="2497070"/>
          </a:xfrm>
        </p:grpSpPr>
        <p:cxnSp>
          <p:nvCxnSpPr>
            <p:cNvPr id="35" name="Straight Arrow Connector 34"/>
            <p:cNvCxnSpPr/>
            <p:nvPr/>
          </p:nvCxnSpPr>
          <p:spPr>
            <a:xfrm flipV="1">
              <a:off x="5198949" y="4416164"/>
              <a:ext cx="0" cy="1673974"/>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4927600" y="3962400"/>
              <a:ext cx="440267" cy="602450"/>
            </a:xfrm>
            <a:prstGeom prst="ellipse">
              <a:avLst/>
            </a:prstGeom>
            <a:noFill/>
            <a:ln w="57150" cmpd="sng">
              <a:solidFill>
                <a:srgbClr val="FF0000"/>
              </a:solidFill>
            </a:ln>
            <a:effectLst>
              <a:outerShdw blurRad="40005" dist="22987" dir="5400000" algn="tl" rotWithShape="0">
                <a:srgbClr val="FF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629922" y="6090138"/>
              <a:ext cx="1102128" cy="369332"/>
            </a:xfrm>
            <a:prstGeom prst="rect">
              <a:avLst/>
            </a:prstGeom>
            <a:noFill/>
          </p:spPr>
          <p:txBody>
            <a:bodyPr wrap="square" rtlCol="0">
              <a:spAutoFit/>
            </a:bodyPr>
            <a:lstStyle/>
            <a:p>
              <a:r>
                <a:rPr lang="en-US" b="1" dirty="0" smtClean="0">
                  <a:solidFill>
                    <a:srgbClr val="FF0000"/>
                  </a:solidFill>
                </a:rPr>
                <a:t>32 cores</a:t>
              </a:r>
              <a:endParaRPr lang="en-US" b="1" dirty="0">
                <a:solidFill>
                  <a:srgbClr val="FF0000"/>
                </a:solidFill>
              </a:endParaRPr>
            </a:p>
          </p:txBody>
        </p:sp>
      </p:grpSp>
      <p:sp>
        <p:nvSpPr>
          <p:cNvPr id="46" name="Rectangle 45"/>
          <p:cNvSpPr/>
          <p:nvPr/>
        </p:nvSpPr>
        <p:spPr>
          <a:xfrm>
            <a:off x="4046488" y="1602564"/>
            <a:ext cx="4453467" cy="461665"/>
          </a:xfrm>
          <a:prstGeom prst="rect">
            <a:avLst/>
          </a:prstGeom>
          <a:solidFill>
            <a:schemeClr val="bg1"/>
          </a:solidFill>
        </p:spPr>
        <p:txBody>
          <a:bodyPr wrap="square">
            <a:spAutoFit/>
          </a:bodyPr>
          <a:lstStyle/>
          <a:p>
            <a:r>
              <a:rPr lang="en-US" sz="2400" dirty="0"/>
              <a:t>nvidia-tesla-v100-gpu-details</a:t>
            </a:r>
          </a:p>
        </p:txBody>
      </p:sp>
      <p:sp>
        <p:nvSpPr>
          <p:cNvPr id="47" name="Rectangle 46"/>
          <p:cNvSpPr/>
          <p:nvPr/>
        </p:nvSpPr>
        <p:spPr>
          <a:xfrm>
            <a:off x="-1" y="6488668"/>
            <a:ext cx="7636933" cy="369332"/>
          </a:xfrm>
          <a:prstGeom prst="rect">
            <a:avLst/>
          </a:prstGeom>
        </p:spPr>
        <p:txBody>
          <a:bodyPr wrap="square">
            <a:spAutoFit/>
          </a:bodyPr>
          <a:lstStyle/>
          <a:p>
            <a:r>
              <a:rPr lang="en-US" dirty="0"/>
              <a:t>https://</a:t>
            </a:r>
            <a:r>
              <a:rPr lang="en-US" dirty="0" err="1"/>
              <a:t>devblogs.nvidia.com</a:t>
            </a:r>
            <a:r>
              <a:rPr lang="en-US" dirty="0"/>
              <a:t>/inside-</a:t>
            </a:r>
            <a:r>
              <a:rPr lang="en-US" dirty="0" err="1"/>
              <a:t>volta</a:t>
            </a:r>
            <a:r>
              <a:rPr lang="en-US" dirty="0"/>
              <a:t>/image3-3/</a:t>
            </a:r>
          </a:p>
        </p:txBody>
      </p:sp>
    </p:spTree>
    <p:extLst>
      <p:ext uri="{BB962C8B-B14F-4D97-AF65-F5344CB8AC3E}">
        <p14:creationId xmlns:p14="http://schemas.microsoft.com/office/powerpoint/2010/main" val="1092189220"/>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a:t>
            </a:r>
            <a:r>
              <a:rPr lang="en-US" sz="2400" b="1" kern="0" dirty="0" err="1" smtClean="0">
                <a:solidFill>
                  <a:srgbClr val="FF0000"/>
                </a:solidFill>
                <a:latin typeface="Arial" charset="0"/>
              </a:rPr>
              <a:t>Cu</a:t>
            </a:r>
            <a:r>
              <a:rPr lang="en-US" altLang="zh-CN" sz="2400" b="1" kern="0" dirty="0" err="1" smtClean="0">
                <a:solidFill>
                  <a:srgbClr val="FF0000"/>
                </a:solidFill>
                <a:latin typeface="Arial" charset="0"/>
              </a:rPr>
              <a:t>DNN</a:t>
            </a:r>
            <a:endParaRPr lang="en-US" sz="2400" b="1" kern="0" dirty="0">
              <a:solidFill>
                <a:srgbClr val="FF0000"/>
              </a:solidFill>
              <a:latin typeface="Arial" charset="0"/>
            </a:endParaRPr>
          </a:p>
        </p:txBody>
      </p:sp>
      <p:sp>
        <p:nvSpPr>
          <p:cNvPr id="7" name="Rectangle 6"/>
          <p:cNvSpPr/>
          <p:nvPr/>
        </p:nvSpPr>
        <p:spPr>
          <a:xfrm>
            <a:off x="-69732" y="6418534"/>
            <a:ext cx="9213732" cy="307777"/>
          </a:xfrm>
          <a:prstGeom prst="rect">
            <a:avLst/>
          </a:prstGeom>
        </p:spPr>
        <p:txBody>
          <a:bodyPr wrap="square">
            <a:spAutoFit/>
          </a:bodyPr>
          <a:lstStyle/>
          <a:p>
            <a:r>
              <a:rPr lang="en-US" sz="1400" dirty="0"/>
              <a:t>http://</a:t>
            </a:r>
            <a:r>
              <a:rPr lang="en-US" sz="1400" dirty="0" err="1"/>
              <a:t>www.goldsborough.me</a:t>
            </a:r>
            <a:r>
              <a:rPr lang="en-US" sz="1400" dirty="0"/>
              <a:t>/</a:t>
            </a:r>
            <a:r>
              <a:rPr lang="en-US" sz="1400" dirty="0" err="1"/>
              <a:t>cuda</a:t>
            </a:r>
            <a:r>
              <a:rPr lang="en-US" sz="1400" dirty="0"/>
              <a:t>/ml/</a:t>
            </a:r>
            <a:r>
              <a:rPr lang="en-US" sz="1400" dirty="0" err="1"/>
              <a:t>cudnn</a:t>
            </a:r>
            <a:r>
              <a:rPr lang="en-US" sz="1400" dirty="0"/>
              <a:t>/</a:t>
            </a:r>
            <a:r>
              <a:rPr lang="en-US" sz="1400" dirty="0" err="1"/>
              <a:t>c++</a:t>
            </a:r>
            <a:r>
              <a:rPr lang="en-US" sz="1400" dirty="0"/>
              <a:t>/2017/10/01/14-37-23-convolutions_with_cudnn/</a:t>
            </a:r>
          </a:p>
        </p:txBody>
      </p:sp>
      <p:pic>
        <p:nvPicPr>
          <p:cNvPr id="8" name="Picture 7"/>
          <p:cNvPicPr>
            <a:picLocks noChangeAspect="1"/>
          </p:cNvPicPr>
          <p:nvPr/>
        </p:nvPicPr>
        <p:blipFill>
          <a:blip r:embed="rId3"/>
          <a:stretch>
            <a:fillRect/>
          </a:stretch>
        </p:blipFill>
        <p:spPr>
          <a:xfrm>
            <a:off x="7549215" y="241299"/>
            <a:ext cx="1594785" cy="1024583"/>
          </a:xfrm>
          <a:prstGeom prst="rect">
            <a:avLst/>
          </a:prstGeom>
        </p:spPr>
      </p:pic>
      <p:sp>
        <p:nvSpPr>
          <p:cNvPr id="12" name="Rectangle 11"/>
          <p:cNvSpPr/>
          <p:nvPr/>
        </p:nvSpPr>
        <p:spPr>
          <a:xfrm>
            <a:off x="0" y="753416"/>
            <a:ext cx="6180667" cy="461665"/>
          </a:xfrm>
          <a:prstGeom prst="rect">
            <a:avLst/>
          </a:prstGeom>
        </p:spPr>
        <p:txBody>
          <a:bodyPr wrap="square">
            <a:spAutoFit/>
          </a:bodyPr>
          <a:lstStyle/>
          <a:p>
            <a:pPr marL="342900" indent="-342900">
              <a:buFont typeface="Wingdings" charset="2"/>
              <a:buChar char="u"/>
            </a:pPr>
            <a:r>
              <a:rPr lang="en-US" sz="2400" b="1" dirty="0" err="1"/>
              <a:t>CuDNN</a:t>
            </a:r>
            <a:r>
              <a:rPr lang="en-US" sz="2400" b="1" dirty="0"/>
              <a:t> examples: Convolutions with </a:t>
            </a:r>
            <a:r>
              <a:rPr lang="en-US" sz="2400" b="1" dirty="0" err="1"/>
              <a:t>cuDNN</a:t>
            </a:r>
            <a:endParaRPr lang="en-US" sz="2400" b="1" dirty="0"/>
          </a:p>
        </p:txBody>
      </p:sp>
      <p:sp>
        <p:nvSpPr>
          <p:cNvPr id="24" name="Rectangle 23"/>
          <p:cNvSpPr/>
          <p:nvPr/>
        </p:nvSpPr>
        <p:spPr>
          <a:xfrm>
            <a:off x="229954" y="1215081"/>
            <a:ext cx="8710845" cy="1015663"/>
          </a:xfrm>
          <a:prstGeom prst="rect">
            <a:avLst/>
          </a:prstGeom>
        </p:spPr>
        <p:txBody>
          <a:bodyPr wrap="square">
            <a:spAutoFit/>
          </a:bodyPr>
          <a:lstStyle/>
          <a:p>
            <a:r>
              <a:rPr lang="en-US" sz="2000" dirty="0" smtClean="0"/>
              <a:t>Implementation</a:t>
            </a:r>
          </a:p>
          <a:p>
            <a:pPr marL="342900" indent="-342900">
              <a:buFont typeface="Wingdings" charset="2"/>
              <a:buChar char="§"/>
            </a:pPr>
            <a:r>
              <a:rPr lang="en-US" sz="2000" b="1" dirty="0"/>
              <a:t># Describing the Convolution </a:t>
            </a:r>
            <a:r>
              <a:rPr lang="en-US" sz="2000" b="1" dirty="0" smtClean="0"/>
              <a:t>Kernel</a:t>
            </a:r>
            <a:r>
              <a:rPr lang="en-US" sz="2000" dirty="0" smtClean="0"/>
              <a:t>: description </a:t>
            </a:r>
            <a:r>
              <a:rPr lang="en-US" sz="2000" dirty="0"/>
              <a:t>of the convolution algorithm we want to use </a:t>
            </a:r>
            <a:endParaRPr lang="en-US" sz="2000" dirty="0" smtClean="0"/>
          </a:p>
        </p:txBody>
      </p:sp>
      <p:sp>
        <p:nvSpPr>
          <p:cNvPr id="2" name="Rectangle 1"/>
          <p:cNvSpPr/>
          <p:nvPr/>
        </p:nvSpPr>
        <p:spPr>
          <a:xfrm>
            <a:off x="1765300" y="2349143"/>
            <a:ext cx="6223000" cy="3139321"/>
          </a:xfrm>
          <a:prstGeom prst="rect">
            <a:avLst/>
          </a:prstGeom>
        </p:spPr>
        <p:txBody>
          <a:bodyPr wrap="square">
            <a:spAutoFit/>
          </a:bodyPr>
          <a:lstStyle/>
          <a:p>
            <a:r>
              <a:rPr lang="de-DE" dirty="0" err="1"/>
              <a:t>cudnnConvolutionFwdAlgo_t</a:t>
            </a:r>
            <a:r>
              <a:rPr lang="de-DE" dirty="0"/>
              <a:t> </a:t>
            </a:r>
            <a:r>
              <a:rPr lang="de-DE" dirty="0" err="1"/>
              <a:t>convolution_algorithm</a:t>
            </a:r>
            <a:r>
              <a:rPr lang="de-DE" dirty="0"/>
              <a:t>;</a:t>
            </a:r>
          </a:p>
          <a:p>
            <a:r>
              <a:rPr lang="de-DE" dirty="0" err="1"/>
              <a:t>checkCUDNN</a:t>
            </a:r>
            <a:r>
              <a:rPr lang="de-DE" dirty="0"/>
              <a:t>(</a:t>
            </a:r>
          </a:p>
          <a:p>
            <a:r>
              <a:rPr lang="de-DE" dirty="0"/>
              <a:t>    </a:t>
            </a:r>
            <a:r>
              <a:rPr lang="de-DE" dirty="0" err="1"/>
              <a:t>cudnnGetConvolutionForwardAlgorithm</a:t>
            </a:r>
            <a:r>
              <a:rPr lang="de-DE" dirty="0"/>
              <a:t>(</a:t>
            </a:r>
            <a:r>
              <a:rPr lang="de-DE" dirty="0" err="1"/>
              <a:t>cudnn</a:t>
            </a:r>
            <a:r>
              <a:rPr lang="de-DE" dirty="0"/>
              <a:t>,</a:t>
            </a:r>
          </a:p>
          <a:p>
            <a:r>
              <a:rPr lang="de-DE" dirty="0"/>
              <a:t>                                        </a:t>
            </a:r>
            <a:r>
              <a:rPr lang="de-DE" dirty="0" err="1"/>
              <a:t>input_descriptor</a:t>
            </a:r>
            <a:r>
              <a:rPr lang="de-DE" dirty="0"/>
              <a:t>,</a:t>
            </a:r>
          </a:p>
          <a:p>
            <a:r>
              <a:rPr lang="de-DE" dirty="0"/>
              <a:t>                                        </a:t>
            </a:r>
            <a:r>
              <a:rPr lang="de-DE" dirty="0" err="1"/>
              <a:t>kernel_descriptor</a:t>
            </a:r>
            <a:r>
              <a:rPr lang="de-DE" dirty="0"/>
              <a:t>,</a:t>
            </a:r>
          </a:p>
          <a:p>
            <a:r>
              <a:rPr lang="de-DE" dirty="0"/>
              <a:t>                                        </a:t>
            </a:r>
            <a:r>
              <a:rPr lang="de-DE" dirty="0" err="1"/>
              <a:t>convolution_descriptor</a:t>
            </a:r>
            <a:r>
              <a:rPr lang="de-DE" dirty="0"/>
              <a:t>,</a:t>
            </a:r>
          </a:p>
          <a:p>
            <a:r>
              <a:rPr lang="de-DE" dirty="0"/>
              <a:t>                                        </a:t>
            </a:r>
            <a:r>
              <a:rPr lang="de-DE" dirty="0" err="1"/>
              <a:t>output_descriptor</a:t>
            </a:r>
            <a:r>
              <a:rPr lang="de-DE" dirty="0"/>
              <a:t>,</a:t>
            </a:r>
          </a:p>
          <a:p>
            <a:r>
              <a:rPr lang="de-DE" dirty="0"/>
              <a:t>                                        CUDNN_CONVOLUTION_FWD_PREFER_FASTEST,</a:t>
            </a:r>
          </a:p>
          <a:p>
            <a:r>
              <a:rPr lang="de-DE" dirty="0"/>
              <a:t>                                        /*</a:t>
            </a:r>
            <a:r>
              <a:rPr lang="de-DE" dirty="0" err="1"/>
              <a:t>memoryLimitInBytes</a:t>
            </a:r>
            <a:r>
              <a:rPr lang="de-DE" dirty="0"/>
              <a:t>=*/0,</a:t>
            </a:r>
          </a:p>
          <a:p>
            <a:r>
              <a:rPr lang="de-DE" dirty="0"/>
              <a:t>                                        &amp;</a:t>
            </a:r>
            <a:r>
              <a:rPr lang="de-DE" dirty="0" err="1"/>
              <a:t>convolution_algorithm</a:t>
            </a:r>
            <a:r>
              <a:rPr lang="de-DE" dirty="0"/>
              <a:t>));</a:t>
            </a:r>
          </a:p>
        </p:txBody>
      </p:sp>
    </p:spTree>
    <p:extLst>
      <p:ext uri="{BB962C8B-B14F-4D97-AF65-F5344CB8AC3E}">
        <p14:creationId xmlns:p14="http://schemas.microsoft.com/office/powerpoint/2010/main" val="373296606"/>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a:t>
            </a:r>
            <a:r>
              <a:rPr lang="en-US" sz="2400" b="1" kern="0" dirty="0" err="1" smtClean="0">
                <a:solidFill>
                  <a:srgbClr val="FF0000"/>
                </a:solidFill>
                <a:latin typeface="Arial" charset="0"/>
              </a:rPr>
              <a:t>Cu</a:t>
            </a:r>
            <a:r>
              <a:rPr lang="en-US" altLang="zh-CN" sz="2400" b="1" kern="0" dirty="0" err="1" smtClean="0">
                <a:solidFill>
                  <a:srgbClr val="FF0000"/>
                </a:solidFill>
                <a:latin typeface="Arial" charset="0"/>
              </a:rPr>
              <a:t>DNN</a:t>
            </a:r>
            <a:endParaRPr lang="en-US" sz="2400" b="1" kern="0" dirty="0">
              <a:solidFill>
                <a:srgbClr val="FF0000"/>
              </a:solidFill>
              <a:latin typeface="Arial" charset="0"/>
            </a:endParaRPr>
          </a:p>
        </p:txBody>
      </p:sp>
      <p:sp>
        <p:nvSpPr>
          <p:cNvPr id="7" name="Rectangle 6"/>
          <p:cNvSpPr/>
          <p:nvPr/>
        </p:nvSpPr>
        <p:spPr>
          <a:xfrm>
            <a:off x="-69732" y="6418534"/>
            <a:ext cx="9213732" cy="307777"/>
          </a:xfrm>
          <a:prstGeom prst="rect">
            <a:avLst/>
          </a:prstGeom>
        </p:spPr>
        <p:txBody>
          <a:bodyPr wrap="square">
            <a:spAutoFit/>
          </a:bodyPr>
          <a:lstStyle/>
          <a:p>
            <a:r>
              <a:rPr lang="en-US" sz="1400" dirty="0"/>
              <a:t>http://</a:t>
            </a:r>
            <a:r>
              <a:rPr lang="en-US" sz="1400" dirty="0" err="1"/>
              <a:t>www.goldsborough.me</a:t>
            </a:r>
            <a:r>
              <a:rPr lang="en-US" sz="1400" dirty="0"/>
              <a:t>/</a:t>
            </a:r>
            <a:r>
              <a:rPr lang="en-US" sz="1400" dirty="0" err="1"/>
              <a:t>cuda</a:t>
            </a:r>
            <a:r>
              <a:rPr lang="en-US" sz="1400" dirty="0"/>
              <a:t>/ml/</a:t>
            </a:r>
            <a:r>
              <a:rPr lang="en-US" sz="1400" dirty="0" err="1"/>
              <a:t>cudnn</a:t>
            </a:r>
            <a:r>
              <a:rPr lang="en-US" sz="1400" dirty="0"/>
              <a:t>/</a:t>
            </a:r>
            <a:r>
              <a:rPr lang="en-US" sz="1400" dirty="0" err="1"/>
              <a:t>c++</a:t>
            </a:r>
            <a:r>
              <a:rPr lang="en-US" sz="1400" dirty="0"/>
              <a:t>/2017/10/01/14-37-23-convolutions_with_cudnn/</a:t>
            </a:r>
          </a:p>
        </p:txBody>
      </p:sp>
      <p:pic>
        <p:nvPicPr>
          <p:cNvPr id="8" name="Picture 7"/>
          <p:cNvPicPr>
            <a:picLocks noChangeAspect="1"/>
          </p:cNvPicPr>
          <p:nvPr/>
        </p:nvPicPr>
        <p:blipFill>
          <a:blip r:embed="rId3"/>
          <a:stretch>
            <a:fillRect/>
          </a:stretch>
        </p:blipFill>
        <p:spPr>
          <a:xfrm>
            <a:off x="7549215" y="241299"/>
            <a:ext cx="1594785" cy="1024583"/>
          </a:xfrm>
          <a:prstGeom prst="rect">
            <a:avLst/>
          </a:prstGeom>
        </p:spPr>
      </p:pic>
      <p:sp>
        <p:nvSpPr>
          <p:cNvPr id="12" name="Rectangle 11"/>
          <p:cNvSpPr/>
          <p:nvPr/>
        </p:nvSpPr>
        <p:spPr>
          <a:xfrm>
            <a:off x="0" y="753416"/>
            <a:ext cx="6180667" cy="461665"/>
          </a:xfrm>
          <a:prstGeom prst="rect">
            <a:avLst/>
          </a:prstGeom>
        </p:spPr>
        <p:txBody>
          <a:bodyPr wrap="square">
            <a:spAutoFit/>
          </a:bodyPr>
          <a:lstStyle/>
          <a:p>
            <a:pPr marL="342900" indent="-342900">
              <a:buFont typeface="Wingdings" charset="2"/>
              <a:buChar char="u"/>
            </a:pPr>
            <a:r>
              <a:rPr lang="en-US" sz="2400" b="1" dirty="0" err="1"/>
              <a:t>CuDNN</a:t>
            </a:r>
            <a:r>
              <a:rPr lang="en-US" sz="2400" b="1" dirty="0"/>
              <a:t> examples: Convolutions with </a:t>
            </a:r>
            <a:r>
              <a:rPr lang="en-US" sz="2400" b="1" dirty="0" err="1"/>
              <a:t>cuDNN</a:t>
            </a:r>
            <a:endParaRPr lang="en-US" sz="2400" b="1" dirty="0"/>
          </a:p>
        </p:txBody>
      </p:sp>
      <p:sp>
        <p:nvSpPr>
          <p:cNvPr id="24" name="Rectangle 23"/>
          <p:cNvSpPr/>
          <p:nvPr/>
        </p:nvSpPr>
        <p:spPr>
          <a:xfrm>
            <a:off x="229954" y="1215081"/>
            <a:ext cx="8710845" cy="1015663"/>
          </a:xfrm>
          <a:prstGeom prst="rect">
            <a:avLst/>
          </a:prstGeom>
        </p:spPr>
        <p:txBody>
          <a:bodyPr wrap="square">
            <a:spAutoFit/>
          </a:bodyPr>
          <a:lstStyle/>
          <a:p>
            <a:r>
              <a:rPr lang="en-US" sz="2000" dirty="0" smtClean="0"/>
              <a:t>Implementation</a:t>
            </a:r>
          </a:p>
          <a:p>
            <a:pPr marL="342900" indent="-342900">
              <a:buFont typeface="Wingdings" charset="2"/>
              <a:buChar char="§"/>
            </a:pPr>
            <a:r>
              <a:rPr lang="en-US" sz="2000" b="1" dirty="0"/>
              <a:t># Describing the Convolution </a:t>
            </a:r>
            <a:r>
              <a:rPr lang="en-US" sz="2000" b="1" dirty="0" smtClean="0"/>
              <a:t>Kernel</a:t>
            </a:r>
            <a:r>
              <a:rPr lang="en-US" sz="2000" dirty="0" smtClean="0"/>
              <a:t>: </a:t>
            </a:r>
            <a:r>
              <a:rPr lang="en-US" sz="2000" dirty="0"/>
              <a:t>declare the physical memory to operate on</a:t>
            </a:r>
            <a:endParaRPr lang="en-US" sz="2000" dirty="0" smtClean="0"/>
          </a:p>
        </p:txBody>
      </p:sp>
      <p:sp>
        <p:nvSpPr>
          <p:cNvPr id="3" name="Rectangle 2"/>
          <p:cNvSpPr/>
          <p:nvPr/>
        </p:nvSpPr>
        <p:spPr>
          <a:xfrm>
            <a:off x="229953" y="2230744"/>
            <a:ext cx="8710845" cy="2585323"/>
          </a:xfrm>
          <a:prstGeom prst="rect">
            <a:avLst/>
          </a:prstGeom>
        </p:spPr>
        <p:txBody>
          <a:bodyPr wrap="square">
            <a:spAutoFit/>
          </a:bodyPr>
          <a:lstStyle/>
          <a:p>
            <a:r>
              <a:rPr lang="en-US" dirty="0" err="1"/>
              <a:t>size_t</a:t>
            </a:r>
            <a:r>
              <a:rPr lang="en-US" dirty="0"/>
              <a:t> </a:t>
            </a:r>
            <a:r>
              <a:rPr lang="en-US" dirty="0" err="1"/>
              <a:t>workspace_bytes</a:t>
            </a:r>
            <a:r>
              <a:rPr lang="en-US" dirty="0"/>
              <a:t> = 0; </a:t>
            </a:r>
            <a:r>
              <a:rPr lang="en-US" dirty="0" err="1"/>
              <a:t>checkCUDNN</a:t>
            </a:r>
            <a:r>
              <a:rPr lang="en-US" dirty="0"/>
              <a:t>(</a:t>
            </a:r>
            <a:r>
              <a:rPr lang="en-US" dirty="0" err="1"/>
              <a:t>cudnnGetConvolutionForwardWorkspaceSize</a:t>
            </a:r>
            <a:r>
              <a:rPr lang="en-US" dirty="0"/>
              <a:t>(</a:t>
            </a:r>
            <a:r>
              <a:rPr lang="en-US" dirty="0" err="1"/>
              <a:t>cudnn</a:t>
            </a:r>
            <a:r>
              <a:rPr lang="en-US" dirty="0"/>
              <a:t>, </a:t>
            </a:r>
            <a:r>
              <a:rPr lang="en-US" dirty="0" smtClean="0"/>
              <a:t>												</a:t>
            </a:r>
            <a:r>
              <a:rPr lang="en-US" dirty="0" err="1" smtClean="0"/>
              <a:t>input_descriptor</a:t>
            </a:r>
            <a:r>
              <a:rPr lang="en-US" dirty="0"/>
              <a:t>, </a:t>
            </a:r>
            <a:endParaRPr lang="en-US" dirty="0" smtClean="0"/>
          </a:p>
          <a:p>
            <a:r>
              <a:rPr lang="en-US" dirty="0"/>
              <a:t>	</a:t>
            </a:r>
            <a:r>
              <a:rPr lang="en-US" dirty="0" smtClean="0"/>
              <a:t>											</a:t>
            </a:r>
            <a:r>
              <a:rPr lang="en-US" dirty="0" err="1" smtClean="0"/>
              <a:t>kernel_descriptor</a:t>
            </a:r>
            <a:r>
              <a:rPr lang="en-US" dirty="0"/>
              <a:t>, </a:t>
            </a:r>
            <a:r>
              <a:rPr lang="en-US" dirty="0" smtClean="0"/>
              <a:t>												</a:t>
            </a:r>
            <a:r>
              <a:rPr lang="en-US" dirty="0" err="1" smtClean="0"/>
              <a:t>convolution_descriptor</a:t>
            </a:r>
            <a:r>
              <a:rPr lang="en-US" dirty="0"/>
              <a:t>, </a:t>
            </a:r>
            <a:endParaRPr lang="en-US" dirty="0" smtClean="0"/>
          </a:p>
          <a:p>
            <a:r>
              <a:rPr lang="en-US" dirty="0" smtClean="0"/>
              <a:t>												</a:t>
            </a:r>
            <a:r>
              <a:rPr lang="en-US" dirty="0" err="1" smtClean="0"/>
              <a:t>output_descriptor</a:t>
            </a:r>
            <a:r>
              <a:rPr lang="en-US" dirty="0"/>
              <a:t>, </a:t>
            </a:r>
            <a:endParaRPr lang="en-US" dirty="0" smtClean="0"/>
          </a:p>
          <a:p>
            <a:r>
              <a:rPr lang="en-US" dirty="0"/>
              <a:t>	</a:t>
            </a:r>
            <a:r>
              <a:rPr lang="en-US" dirty="0" smtClean="0"/>
              <a:t>											</a:t>
            </a:r>
            <a:r>
              <a:rPr lang="en-US" dirty="0" err="1" smtClean="0"/>
              <a:t>convolution_algorithm</a:t>
            </a:r>
            <a:r>
              <a:rPr lang="en-US" dirty="0"/>
              <a:t>, </a:t>
            </a:r>
            <a:r>
              <a:rPr lang="en-US" dirty="0" smtClean="0"/>
              <a:t>												&amp;</a:t>
            </a:r>
            <a:r>
              <a:rPr lang="en-US" dirty="0" err="1"/>
              <a:t>workspace_bytes</a:t>
            </a:r>
            <a:r>
              <a:rPr lang="en-US" dirty="0"/>
              <a:t>)); </a:t>
            </a:r>
            <a:endParaRPr lang="en-US" dirty="0" smtClean="0"/>
          </a:p>
          <a:p>
            <a:r>
              <a:rPr lang="en-US" dirty="0" err="1" smtClean="0"/>
              <a:t>std</a:t>
            </a:r>
            <a:r>
              <a:rPr lang="en-US" dirty="0"/>
              <a:t>::</a:t>
            </a:r>
            <a:r>
              <a:rPr lang="en-US" dirty="0" err="1"/>
              <a:t>cerr</a:t>
            </a:r>
            <a:r>
              <a:rPr lang="en-US" dirty="0"/>
              <a:t> &lt;&lt; "Workspace size: " &lt;&lt; (</a:t>
            </a:r>
            <a:r>
              <a:rPr lang="en-US" dirty="0" err="1"/>
              <a:t>workspace_bytes</a:t>
            </a:r>
            <a:r>
              <a:rPr lang="en-US" dirty="0"/>
              <a:t> / 1048576.0) &lt;&lt; "MB" &lt;&lt; </a:t>
            </a:r>
            <a:r>
              <a:rPr lang="en-US" dirty="0" err="1"/>
              <a:t>std</a:t>
            </a:r>
            <a:r>
              <a:rPr lang="en-US" dirty="0"/>
              <a:t>::</a:t>
            </a:r>
            <a:r>
              <a:rPr lang="en-US" dirty="0" err="1"/>
              <a:t>endl</a:t>
            </a:r>
            <a:r>
              <a:rPr lang="en-US" dirty="0"/>
              <a:t>; </a:t>
            </a:r>
          </a:p>
        </p:txBody>
      </p:sp>
    </p:spTree>
    <p:extLst>
      <p:ext uri="{BB962C8B-B14F-4D97-AF65-F5344CB8AC3E}">
        <p14:creationId xmlns:p14="http://schemas.microsoft.com/office/powerpoint/2010/main" val="340028060"/>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a:t>
            </a:r>
            <a:r>
              <a:rPr lang="en-US" sz="2400" b="1" kern="0" dirty="0" err="1" smtClean="0">
                <a:solidFill>
                  <a:srgbClr val="FF0000"/>
                </a:solidFill>
                <a:latin typeface="Arial" charset="0"/>
              </a:rPr>
              <a:t>Cu</a:t>
            </a:r>
            <a:r>
              <a:rPr lang="en-US" altLang="zh-CN" sz="2400" b="1" kern="0" dirty="0" err="1" smtClean="0">
                <a:solidFill>
                  <a:srgbClr val="FF0000"/>
                </a:solidFill>
                <a:latin typeface="Arial" charset="0"/>
              </a:rPr>
              <a:t>DNN</a:t>
            </a:r>
            <a:endParaRPr lang="en-US" sz="2400" b="1" kern="0" dirty="0">
              <a:solidFill>
                <a:srgbClr val="FF0000"/>
              </a:solidFill>
              <a:latin typeface="Arial" charset="0"/>
            </a:endParaRPr>
          </a:p>
        </p:txBody>
      </p:sp>
      <p:sp>
        <p:nvSpPr>
          <p:cNvPr id="7" name="Rectangle 6"/>
          <p:cNvSpPr/>
          <p:nvPr/>
        </p:nvSpPr>
        <p:spPr>
          <a:xfrm>
            <a:off x="-69732" y="6418534"/>
            <a:ext cx="9213732" cy="307777"/>
          </a:xfrm>
          <a:prstGeom prst="rect">
            <a:avLst/>
          </a:prstGeom>
        </p:spPr>
        <p:txBody>
          <a:bodyPr wrap="square">
            <a:spAutoFit/>
          </a:bodyPr>
          <a:lstStyle/>
          <a:p>
            <a:r>
              <a:rPr lang="en-US" sz="1400" dirty="0"/>
              <a:t>http://</a:t>
            </a:r>
            <a:r>
              <a:rPr lang="en-US" sz="1400" dirty="0" err="1"/>
              <a:t>www.goldsborough.me</a:t>
            </a:r>
            <a:r>
              <a:rPr lang="en-US" sz="1400" dirty="0"/>
              <a:t>/</a:t>
            </a:r>
            <a:r>
              <a:rPr lang="en-US" sz="1400" dirty="0" err="1"/>
              <a:t>cuda</a:t>
            </a:r>
            <a:r>
              <a:rPr lang="en-US" sz="1400" dirty="0"/>
              <a:t>/ml/</a:t>
            </a:r>
            <a:r>
              <a:rPr lang="en-US" sz="1400" dirty="0" err="1"/>
              <a:t>cudnn</a:t>
            </a:r>
            <a:r>
              <a:rPr lang="en-US" sz="1400" dirty="0"/>
              <a:t>/</a:t>
            </a:r>
            <a:r>
              <a:rPr lang="en-US" sz="1400" dirty="0" err="1"/>
              <a:t>c++</a:t>
            </a:r>
            <a:r>
              <a:rPr lang="en-US" sz="1400" dirty="0"/>
              <a:t>/2017/10/01/14-37-23-convolutions_with_cudnn/</a:t>
            </a:r>
          </a:p>
        </p:txBody>
      </p:sp>
      <p:pic>
        <p:nvPicPr>
          <p:cNvPr id="8" name="Picture 7"/>
          <p:cNvPicPr>
            <a:picLocks noChangeAspect="1"/>
          </p:cNvPicPr>
          <p:nvPr/>
        </p:nvPicPr>
        <p:blipFill>
          <a:blip r:embed="rId3"/>
          <a:stretch>
            <a:fillRect/>
          </a:stretch>
        </p:blipFill>
        <p:spPr>
          <a:xfrm>
            <a:off x="7549215" y="241299"/>
            <a:ext cx="1594785" cy="1024583"/>
          </a:xfrm>
          <a:prstGeom prst="rect">
            <a:avLst/>
          </a:prstGeom>
        </p:spPr>
      </p:pic>
      <p:sp>
        <p:nvSpPr>
          <p:cNvPr id="12" name="Rectangle 11"/>
          <p:cNvSpPr/>
          <p:nvPr/>
        </p:nvSpPr>
        <p:spPr>
          <a:xfrm>
            <a:off x="0" y="753416"/>
            <a:ext cx="6180667" cy="461665"/>
          </a:xfrm>
          <a:prstGeom prst="rect">
            <a:avLst/>
          </a:prstGeom>
        </p:spPr>
        <p:txBody>
          <a:bodyPr wrap="square">
            <a:spAutoFit/>
          </a:bodyPr>
          <a:lstStyle/>
          <a:p>
            <a:pPr marL="342900" indent="-342900">
              <a:buFont typeface="Wingdings" charset="2"/>
              <a:buChar char="u"/>
            </a:pPr>
            <a:r>
              <a:rPr lang="en-US" sz="2400" b="1" dirty="0" err="1"/>
              <a:t>CuDNN</a:t>
            </a:r>
            <a:r>
              <a:rPr lang="en-US" sz="2400" b="1" dirty="0"/>
              <a:t> examples: Convolutions with </a:t>
            </a:r>
            <a:r>
              <a:rPr lang="en-US" sz="2400" b="1" dirty="0" err="1"/>
              <a:t>cuDNN</a:t>
            </a:r>
            <a:endParaRPr lang="en-US" sz="2400" b="1" dirty="0"/>
          </a:p>
        </p:txBody>
      </p:sp>
      <p:sp>
        <p:nvSpPr>
          <p:cNvPr id="24" name="Rectangle 23"/>
          <p:cNvSpPr/>
          <p:nvPr/>
        </p:nvSpPr>
        <p:spPr>
          <a:xfrm>
            <a:off x="229954" y="1215081"/>
            <a:ext cx="8710845" cy="707886"/>
          </a:xfrm>
          <a:prstGeom prst="rect">
            <a:avLst/>
          </a:prstGeom>
        </p:spPr>
        <p:txBody>
          <a:bodyPr wrap="square">
            <a:spAutoFit/>
          </a:bodyPr>
          <a:lstStyle/>
          <a:p>
            <a:r>
              <a:rPr lang="en-US" sz="2000" dirty="0" smtClean="0"/>
              <a:t>Implementation</a:t>
            </a:r>
          </a:p>
          <a:p>
            <a:pPr marL="342900" indent="-342900">
              <a:buFont typeface="Wingdings" charset="2"/>
              <a:buChar char="§"/>
            </a:pPr>
            <a:r>
              <a:rPr lang="en-US" sz="2000" b="1" dirty="0"/>
              <a:t># Allocating </a:t>
            </a:r>
            <a:r>
              <a:rPr lang="en-US" sz="2000" b="1" dirty="0" smtClean="0"/>
              <a:t>Memory1</a:t>
            </a:r>
            <a:r>
              <a:rPr lang="en-US" sz="2000" dirty="0" smtClean="0"/>
              <a:t>:</a:t>
            </a:r>
          </a:p>
        </p:txBody>
      </p:sp>
      <p:sp>
        <p:nvSpPr>
          <p:cNvPr id="2" name="Rectangle 1"/>
          <p:cNvSpPr/>
          <p:nvPr/>
        </p:nvSpPr>
        <p:spPr>
          <a:xfrm>
            <a:off x="1562100" y="1969808"/>
            <a:ext cx="6286500" cy="3970318"/>
          </a:xfrm>
          <a:prstGeom prst="rect">
            <a:avLst/>
          </a:prstGeom>
        </p:spPr>
        <p:txBody>
          <a:bodyPr wrap="square">
            <a:spAutoFit/>
          </a:bodyPr>
          <a:lstStyle/>
          <a:p>
            <a:r>
              <a:rPr lang="en-US" dirty="0"/>
              <a:t>void* </a:t>
            </a:r>
            <a:r>
              <a:rPr lang="en-US" dirty="0" err="1"/>
              <a:t>d_workspace</a:t>
            </a:r>
            <a:r>
              <a:rPr lang="en-US" dirty="0"/>
              <a:t>{</a:t>
            </a:r>
            <a:r>
              <a:rPr lang="en-US" dirty="0" err="1"/>
              <a:t>nullptr</a:t>
            </a:r>
            <a:r>
              <a:rPr lang="en-US" dirty="0"/>
              <a:t>};</a:t>
            </a:r>
          </a:p>
          <a:p>
            <a:r>
              <a:rPr lang="en-US" dirty="0" err="1"/>
              <a:t>cudaMalloc</a:t>
            </a:r>
            <a:r>
              <a:rPr lang="en-US" dirty="0"/>
              <a:t>(&amp;</a:t>
            </a:r>
            <a:r>
              <a:rPr lang="en-US" dirty="0" err="1"/>
              <a:t>d_workspace</a:t>
            </a:r>
            <a:r>
              <a:rPr lang="en-US" dirty="0"/>
              <a:t>, </a:t>
            </a:r>
            <a:r>
              <a:rPr lang="en-US" dirty="0" err="1"/>
              <a:t>workspace_bytes</a:t>
            </a:r>
            <a:r>
              <a:rPr lang="en-US" dirty="0"/>
              <a:t>);</a:t>
            </a:r>
          </a:p>
          <a:p>
            <a:endParaRPr lang="en-US" dirty="0"/>
          </a:p>
          <a:p>
            <a:r>
              <a:rPr lang="en-US" dirty="0" err="1"/>
              <a:t>int</a:t>
            </a:r>
            <a:r>
              <a:rPr lang="en-US" dirty="0"/>
              <a:t> </a:t>
            </a:r>
            <a:r>
              <a:rPr lang="en-US" dirty="0" err="1"/>
              <a:t>image_bytes</a:t>
            </a:r>
            <a:r>
              <a:rPr lang="en-US" dirty="0"/>
              <a:t> = </a:t>
            </a:r>
            <a:r>
              <a:rPr lang="en-US" dirty="0" err="1"/>
              <a:t>batch_size</a:t>
            </a:r>
            <a:r>
              <a:rPr lang="en-US" dirty="0"/>
              <a:t> * channels * height * width * </a:t>
            </a:r>
            <a:r>
              <a:rPr lang="en-US" dirty="0" err="1"/>
              <a:t>sizeof</a:t>
            </a:r>
            <a:r>
              <a:rPr lang="en-US" dirty="0"/>
              <a:t>(float);</a:t>
            </a:r>
          </a:p>
          <a:p>
            <a:endParaRPr lang="en-US" dirty="0"/>
          </a:p>
          <a:p>
            <a:r>
              <a:rPr lang="en-US" dirty="0"/>
              <a:t>float* </a:t>
            </a:r>
            <a:r>
              <a:rPr lang="en-US" dirty="0" err="1"/>
              <a:t>d_input</a:t>
            </a:r>
            <a:r>
              <a:rPr lang="en-US" dirty="0"/>
              <a:t>{</a:t>
            </a:r>
            <a:r>
              <a:rPr lang="en-US" dirty="0" err="1"/>
              <a:t>nullptr</a:t>
            </a:r>
            <a:r>
              <a:rPr lang="en-US" dirty="0"/>
              <a:t>};</a:t>
            </a:r>
          </a:p>
          <a:p>
            <a:r>
              <a:rPr lang="en-US" dirty="0" err="1"/>
              <a:t>cudaMalloc</a:t>
            </a:r>
            <a:r>
              <a:rPr lang="en-US" dirty="0"/>
              <a:t>(&amp;</a:t>
            </a:r>
            <a:r>
              <a:rPr lang="en-US" dirty="0" err="1"/>
              <a:t>d_input</a:t>
            </a:r>
            <a:r>
              <a:rPr lang="en-US" dirty="0"/>
              <a:t>, </a:t>
            </a:r>
            <a:r>
              <a:rPr lang="en-US" dirty="0" err="1"/>
              <a:t>image_bytes</a:t>
            </a:r>
            <a:r>
              <a:rPr lang="en-US" dirty="0"/>
              <a:t>);</a:t>
            </a:r>
          </a:p>
          <a:p>
            <a:r>
              <a:rPr lang="en-US" dirty="0" err="1"/>
              <a:t>cudaMemcpy</a:t>
            </a:r>
            <a:r>
              <a:rPr lang="en-US" dirty="0"/>
              <a:t>(</a:t>
            </a:r>
            <a:r>
              <a:rPr lang="en-US" dirty="0" err="1"/>
              <a:t>d_input</a:t>
            </a:r>
            <a:r>
              <a:rPr lang="en-US" dirty="0"/>
              <a:t>, </a:t>
            </a:r>
            <a:r>
              <a:rPr lang="en-US" dirty="0" err="1"/>
              <a:t>image.ptr</a:t>
            </a:r>
            <a:r>
              <a:rPr lang="en-US" dirty="0"/>
              <a:t>&lt;float&gt;(0), </a:t>
            </a:r>
            <a:r>
              <a:rPr lang="en-US" dirty="0" err="1"/>
              <a:t>image_bytes</a:t>
            </a:r>
            <a:r>
              <a:rPr lang="en-US" dirty="0"/>
              <a:t>, </a:t>
            </a:r>
            <a:r>
              <a:rPr lang="en-US" dirty="0" err="1"/>
              <a:t>cudaMemcpyHostToDevice</a:t>
            </a:r>
            <a:r>
              <a:rPr lang="en-US" dirty="0"/>
              <a:t>);</a:t>
            </a:r>
          </a:p>
          <a:p>
            <a:endParaRPr lang="en-US" dirty="0"/>
          </a:p>
          <a:p>
            <a:r>
              <a:rPr lang="en-US" dirty="0"/>
              <a:t>float* </a:t>
            </a:r>
            <a:r>
              <a:rPr lang="en-US" dirty="0" err="1"/>
              <a:t>d_output</a:t>
            </a:r>
            <a:r>
              <a:rPr lang="en-US" dirty="0"/>
              <a:t>{</a:t>
            </a:r>
            <a:r>
              <a:rPr lang="en-US" dirty="0" err="1"/>
              <a:t>nullptr</a:t>
            </a:r>
            <a:r>
              <a:rPr lang="en-US" dirty="0"/>
              <a:t>};</a:t>
            </a:r>
          </a:p>
          <a:p>
            <a:r>
              <a:rPr lang="en-US" dirty="0" err="1"/>
              <a:t>cudaMalloc</a:t>
            </a:r>
            <a:r>
              <a:rPr lang="en-US" dirty="0"/>
              <a:t>(&amp;</a:t>
            </a:r>
            <a:r>
              <a:rPr lang="en-US" dirty="0" err="1"/>
              <a:t>d_output</a:t>
            </a:r>
            <a:r>
              <a:rPr lang="en-US" dirty="0"/>
              <a:t>, </a:t>
            </a:r>
            <a:r>
              <a:rPr lang="en-US" dirty="0" err="1"/>
              <a:t>image_bytes</a:t>
            </a:r>
            <a:r>
              <a:rPr lang="en-US" dirty="0"/>
              <a:t>);</a:t>
            </a:r>
          </a:p>
          <a:p>
            <a:r>
              <a:rPr lang="en-US" dirty="0" err="1"/>
              <a:t>cudaMemset</a:t>
            </a:r>
            <a:r>
              <a:rPr lang="en-US" dirty="0"/>
              <a:t>(</a:t>
            </a:r>
            <a:r>
              <a:rPr lang="en-US" dirty="0" err="1"/>
              <a:t>d_output</a:t>
            </a:r>
            <a:r>
              <a:rPr lang="en-US" dirty="0"/>
              <a:t>, 0, </a:t>
            </a:r>
            <a:r>
              <a:rPr lang="en-US" dirty="0" err="1"/>
              <a:t>image_bytes</a:t>
            </a:r>
            <a:r>
              <a:rPr lang="en-US" dirty="0"/>
              <a:t>);</a:t>
            </a:r>
          </a:p>
        </p:txBody>
      </p:sp>
    </p:spTree>
    <p:extLst>
      <p:ext uri="{BB962C8B-B14F-4D97-AF65-F5344CB8AC3E}">
        <p14:creationId xmlns:p14="http://schemas.microsoft.com/office/powerpoint/2010/main" val="2242007372"/>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a:t>
            </a:r>
            <a:r>
              <a:rPr lang="en-US" sz="2400" b="1" kern="0" dirty="0" err="1" smtClean="0">
                <a:solidFill>
                  <a:srgbClr val="FF0000"/>
                </a:solidFill>
                <a:latin typeface="Arial" charset="0"/>
              </a:rPr>
              <a:t>Cu</a:t>
            </a:r>
            <a:r>
              <a:rPr lang="en-US" altLang="zh-CN" sz="2400" b="1" kern="0" dirty="0" err="1" smtClean="0">
                <a:solidFill>
                  <a:srgbClr val="FF0000"/>
                </a:solidFill>
                <a:latin typeface="Arial" charset="0"/>
              </a:rPr>
              <a:t>DNN</a:t>
            </a:r>
            <a:endParaRPr lang="en-US" sz="2400" b="1" kern="0" dirty="0">
              <a:solidFill>
                <a:srgbClr val="FF0000"/>
              </a:solidFill>
              <a:latin typeface="Arial" charset="0"/>
            </a:endParaRPr>
          </a:p>
        </p:txBody>
      </p:sp>
      <p:sp>
        <p:nvSpPr>
          <p:cNvPr id="7" name="Rectangle 6"/>
          <p:cNvSpPr/>
          <p:nvPr/>
        </p:nvSpPr>
        <p:spPr>
          <a:xfrm>
            <a:off x="-69732" y="6418534"/>
            <a:ext cx="9213732" cy="307777"/>
          </a:xfrm>
          <a:prstGeom prst="rect">
            <a:avLst/>
          </a:prstGeom>
        </p:spPr>
        <p:txBody>
          <a:bodyPr wrap="square">
            <a:spAutoFit/>
          </a:bodyPr>
          <a:lstStyle/>
          <a:p>
            <a:r>
              <a:rPr lang="en-US" sz="1400" dirty="0"/>
              <a:t>http://</a:t>
            </a:r>
            <a:r>
              <a:rPr lang="en-US" sz="1400" dirty="0" err="1"/>
              <a:t>www.goldsborough.me</a:t>
            </a:r>
            <a:r>
              <a:rPr lang="en-US" sz="1400" dirty="0"/>
              <a:t>/</a:t>
            </a:r>
            <a:r>
              <a:rPr lang="en-US" sz="1400" dirty="0" err="1"/>
              <a:t>cuda</a:t>
            </a:r>
            <a:r>
              <a:rPr lang="en-US" sz="1400" dirty="0"/>
              <a:t>/ml/</a:t>
            </a:r>
            <a:r>
              <a:rPr lang="en-US" sz="1400" dirty="0" err="1"/>
              <a:t>cudnn</a:t>
            </a:r>
            <a:r>
              <a:rPr lang="en-US" sz="1400" dirty="0"/>
              <a:t>/</a:t>
            </a:r>
            <a:r>
              <a:rPr lang="en-US" sz="1400" dirty="0" err="1"/>
              <a:t>c++</a:t>
            </a:r>
            <a:r>
              <a:rPr lang="en-US" sz="1400" dirty="0"/>
              <a:t>/2017/10/01/14-37-23-convolutions_with_cudnn/</a:t>
            </a:r>
          </a:p>
        </p:txBody>
      </p:sp>
      <p:pic>
        <p:nvPicPr>
          <p:cNvPr id="8" name="Picture 7"/>
          <p:cNvPicPr>
            <a:picLocks noChangeAspect="1"/>
          </p:cNvPicPr>
          <p:nvPr/>
        </p:nvPicPr>
        <p:blipFill>
          <a:blip r:embed="rId3"/>
          <a:stretch>
            <a:fillRect/>
          </a:stretch>
        </p:blipFill>
        <p:spPr>
          <a:xfrm>
            <a:off x="7549215" y="241299"/>
            <a:ext cx="1594785" cy="1024583"/>
          </a:xfrm>
          <a:prstGeom prst="rect">
            <a:avLst/>
          </a:prstGeom>
        </p:spPr>
      </p:pic>
      <p:sp>
        <p:nvSpPr>
          <p:cNvPr id="12" name="Rectangle 11"/>
          <p:cNvSpPr/>
          <p:nvPr/>
        </p:nvSpPr>
        <p:spPr>
          <a:xfrm>
            <a:off x="0" y="753416"/>
            <a:ext cx="6180667" cy="461665"/>
          </a:xfrm>
          <a:prstGeom prst="rect">
            <a:avLst/>
          </a:prstGeom>
        </p:spPr>
        <p:txBody>
          <a:bodyPr wrap="square">
            <a:spAutoFit/>
          </a:bodyPr>
          <a:lstStyle/>
          <a:p>
            <a:pPr marL="342900" indent="-342900">
              <a:buFont typeface="Wingdings" charset="2"/>
              <a:buChar char="u"/>
            </a:pPr>
            <a:r>
              <a:rPr lang="en-US" sz="2400" b="1" dirty="0" err="1"/>
              <a:t>CuDNN</a:t>
            </a:r>
            <a:r>
              <a:rPr lang="en-US" sz="2400" b="1" dirty="0"/>
              <a:t> examples: Convolutions with </a:t>
            </a:r>
            <a:r>
              <a:rPr lang="en-US" sz="2400" b="1" dirty="0" err="1"/>
              <a:t>cuDNN</a:t>
            </a:r>
            <a:endParaRPr lang="en-US" sz="2400" b="1" dirty="0"/>
          </a:p>
        </p:txBody>
      </p:sp>
      <p:sp>
        <p:nvSpPr>
          <p:cNvPr id="24" name="Rectangle 23"/>
          <p:cNvSpPr/>
          <p:nvPr/>
        </p:nvSpPr>
        <p:spPr>
          <a:xfrm>
            <a:off x="229954" y="1100781"/>
            <a:ext cx="8710845" cy="707886"/>
          </a:xfrm>
          <a:prstGeom prst="rect">
            <a:avLst/>
          </a:prstGeom>
        </p:spPr>
        <p:txBody>
          <a:bodyPr wrap="square">
            <a:spAutoFit/>
          </a:bodyPr>
          <a:lstStyle/>
          <a:p>
            <a:r>
              <a:rPr lang="en-US" sz="2000" dirty="0" smtClean="0"/>
              <a:t>Implementation</a:t>
            </a:r>
          </a:p>
          <a:p>
            <a:pPr marL="342900" indent="-342900">
              <a:buFont typeface="Wingdings" charset="2"/>
              <a:buChar char="§"/>
            </a:pPr>
            <a:r>
              <a:rPr lang="en-US" sz="2000" b="1" dirty="0"/>
              <a:t># Allocating </a:t>
            </a:r>
            <a:r>
              <a:rPr lang="en-US" sz="2000" b="1" dirty="0" smtClean="0"/>
              <a:t>Memory2</a:t>
            </a:r>
            <a:r>
              <a:rPr lang="en-US" sz="2000" dirty="0" smtClean="0"/>
              <a:t>:</a:t>
            </a:r>
          </a:p>
        </p:txBody>
      </p:sp>
      <p:sp>
        <p:nvSpPr>
          <p:cNvPr id="3" name="Rectangle 2"/>
          <p:cNvSpPr/>
          <p:nvPr/>
        </p:nvSpPr>
        <p:spPr>
          <a:xfrm>
            <a:off x="445854" y="1719767"/>
            <a:ext cx="8075846" cy="4616648"/>
          </a:xfrm>
          <a:prstGeom prst="rect">
            <a:avLst/>
          </a:prstGeom>
        </p:spPr>
        <p:txBody>
          <a:bodyPr wrap="square">
            <a:spAutoFit/>
          </a:bodyPr>
          <a:lstStyle/>
          <a:p>
            <a:r>
              <a:rPr lang="en-US" sz="1400" dirty="0"/>
              <a:t>// Mystery kernel</a:t>
            </a:r>
          </a:p>
          <a:p>
            <a:r>
              <a:rPr lang="en-US" sz="1400" dirty="0" err="1"/>
              <a:t>const</a:t>
            </a:r>
            <a:r>
              <a:rPr lang="en-US" sz="1400" dirty="0"/>
              <a:t> float </a:t>
            </a:r>
            <a:r>
              <a:rPr lang="en-US" sz="1400" dirty="0" err="1"/>
              <a:t>kernel_template</a:t>
            </a:r>
            <a:r>
              <a:rPr lang="en-US" sz="1400" dirty="0"/>
              <a:t>[3][3] = {</a:t>
            </a:r>
          </a:p>
          <a:p>
            <a:r>
              <a:rPr lang="en-US" sz="1400" dirty="0"/>
              <a:t>  {1,  1, 1},</a:t>
            </a:r>
          </a:p>
          <a:p>
            <a:r>
              <a:rPr lang="en-US" sz="1400" dirty="0"/>
              <a:t>  {1, -8, 1},</a:t>
            </a:r>
          </a:p>
          <a:p>
            <a:r>
              <a:rPr lang="en-US" sz="1400" dirty="0"/>
              <a:t>  {1,  1, 1}</a:t>
            </a:r>
          </a:p>
          <a:p>
            <a:r>
              <a:rPr lang="en-US" sz="1400" dirty="0"/>
              <a:t>};</a:t>
            </a:r>
          </a:p>
          <a:p>
            <a:endParaRPr lang="en-US" sz="1400" dirty="0"/>
          </a:p>
          <a:p>
            <a:r>
              <a:rPr lang="en-US" sz="1400" dirty="0"/>
              <a:t>float </a:t>
            </a:r>
            <a:r>
              <a:rPr lang="en-US" sz="1400" dirty="0" err="1"/>
              <a:t>h_kernel</a:t>
            </a:r>
            <a:r>
              <a:rPr lang="en-US" sz="1400" dirty="0"/>
              <a:t>[3][3][3][3];</a:t>
            </a:r>
          </a:p>
          <a:p>
            <a:r>
              <a:rPr lang="en-US" sz="1400" dirty="0"/>
              <a:t>for (</a:t>
            </a:r>
            <a:r>
              <a:rPr lang="en-US" sz="1400" dirty="0" err="1"/>
              <a:t>int</a:t>
            </a:r>
            <a:r>
              <a:rPr lang="en-US" sz="1400" dirty="0"/>
              <a:t> kernel = 0; kernel &lt; 3; ++kernel) {</a:t>
            </a:r>
          </a:p>
          <a:p>
            <a:r>
              <a:rPr lang="en-US" sz="1400" dirty="0"/>
              <a:t>  for (</a:t>
            </a:r>
            <a:r>
              <a:rPr lang="en-US" sz="1400" dirty="0" err="1"/>
              <a:t>int</a:t>
            </a:r>
            <a:r>
              <a:rPr lang="en-US" sz="1400" dirty="0"/>
              <a:t> channel = 0; channel &lt; 3; ++channel) {</a:t>
            </a:r>
          </a:p>
          <a:p>
            <a:r>
              <a:rPr lang="en-US" sz="1400" dirty="0"/>
              <a:t>    for (</a:t>
            </a:r>
            <a:r>
              <a:rPr lang="en-US" sz="1400" dirty="0" err="1"/>
              <a:t>int</a:t>
            </a:r>
            <a:r>
              <a:rPr lang="en-US" sz="1400" dirty="0"/>
              <a:t> row = 0; row &lt; 3; ++row) {</a:t>
            </a:r>
          </a:p>
          <a:p>
            <a:r>
              <a:rPr lang="en-US" sz="1400" dirty="0"/>
              <a:t>      for (</a:t>
            </a:r>
            <a:r>
              <a:rPr lang="en-US" sz="1400" dirty="0" err="1"/>
              <a:t>int</a:t>
            </a:r>
            <a:r>
              <a:rPr lang="en-US" sz="1400" dirty="0"/>
              <a:t> column = 0; column &lt; 3; ++column) {</a:t>
            </a:r>
          </a:p>
          <a:p>
            <a:r>
              <a:rPr lang="en-US" sz="1400" dirty="0"/>
              <a:t>        </a:t>
            </a:r>
            <a:r>
              <a:rPr lang="en-US" sz="1400" dirty="0" err="1"/>
              <a:t>h_kernel</a:t>
            </a:r>
            <a:r>
              <a:rPr lang="en-US" sz="1400" dirty="0"/>
              <a:t>[kernel][channel][row][column] = </a:t>
            </a:r>
            <a:r>
              <a:rPr lang="en-US" sz="1400" dirty="0" err="1"/>
              <a:t>kernel_template</a:t>
            </a:r>
            <a:r>
              <a:rPr lang="en-US" sz="1400" dirty="0"/>
              <a:t>[row][column];</a:t>
            </a:r>
          </a:p>
          <a:p>
            <a:r>
              <a:rPr lang="en-US" sz="1400" dirty="0"/>
              <a:t>      }</a:t>
            </a:r>
          </a:p>
          <a:p>
            <a:r>
              <a:rPr lang="en-US" sz="1400" dirty="0"/>
              <a:t>    }</a:t>
            </a:r>
          </a:p>
          <a:p>
            <a:r>
              <a:rPr lang="en-US" sz="1400" dirty="0"/>
              <a:t>  }</a:t>
            </a:r>
          </a:p>
          <a:p>
            <a:r>
              <a:rPr lang="en-US" sz="1400" dirty="0"/>
              <a:t>}</a:t>
            </a:r>
          </a:p>
          <a:p>
            <a:endParaRPr lang="en-US" sz="1400" dirty="0"/>
          </a:p>
          <a:p>
            <a:r>
              <a:rPr lang="en-US" sz="1400" dirty="0"/>
              <a:t>float* </a:t>
            </a:r>
            <a:r>
              <a:rPr lang="en-US" sz="1400" dirty="0" err="1"/>
              <a:t>d_kernel</a:t>
            </a:r>
            <a:r>
              <a:rPr lang="en-US" sz="1400" dirty="0"/>
              <a:t>{</a:t>
            </a:r>
            <a:r>
              <a:rPr lang="en-US" sz="1400" dirty="0" err="1"/>
              <a:t>nullptr</a:t>
            </a:r>
            <a:r>
              <a:rPr lang="en-US" sz="1400" dirty="0"/>
              <a:t>};</a:t>
            </a:r>
          </a:p>
          <a:p>
            <a:r>
              <a:rPr lang="en-US" sz="1400" dirty="0" err="1"/>
              <a:t>cudaMalloc</a:t>
            </a:r>
            <a:r>
              <a:rPr lang="en-US" sz="1400" dirty="0"/>
              <a:t>(&amp;</a:t>
            </a:r>
            <a:r>
              <a:rPr lang="en-US" sz="1400" dirty="0" err="1"/>
              <a:t>d_kernel</a:t>
            </a:r>
            <a:r>
              <a:rPr lang="en-US" sz="1400" dirty="0"/>
              <a:t>, </a:t>
            </a:r>
            <a:r>
              <a:rPr lang="en-US" sz="1400" dirty="0" err="1"/>
              <a:t>sizeof</a:t>
            </a:r>
            <a:r>
              <a:rPr lang="en-US" sz="1400" dirty="0"/>
              <a:t>(</a:t>
            </a:r>
            <a:r>
              <a:rPr lang="en-US" sz="1400" dirty="0" err="1"/>
              <a:t>h_kernel</a:t>
            </a:r>
            <a:r>
              <a:rPr lang="en-US" sz="1400" dirty="0"/>
              <a:t>));</a:t>
            </a:r>
          </a:p>
          <a:p>
            <a:r>
              <a:rPr lang="en-US" sz="1400" dirty="0" err="1"/>
              <a:t>cudaMemcpy</a:t>
            </a:r>
            <a:r>
              <a:rPr lang="en-US" sz="1400" dirty="0"/>
              <a:t>(</a:t>
            </a:r>
            <a:r>
              <a:rPr lang="en-US" sz="1400" dirty="0" err="1"/>
              <a:t>d_kernel</a:t>
            </a:r>
            <a:r>
              <a:rPr lang="en-US" sz="1400" dirty="0"/>
              <a:t>, </a:t>
            </a:r>
            <a:r>
              <a:rPr lang="en-US" sz="1400" dirty="0" err="1"/>
              <a:t>h_kernel</a:t>
            </a:r>
            <a:r>
              <a:rPr lang="en-US" sz="1400" dirty="0"/>
              <a:t>, </a:t>
            </a:r>
            <a:r>
              <a:rPr lang="en-US" sz="1400" dirty="0" err="1"/>
              <a:t>sizeof</a:t>
            </a:r>
            <a:r>
              <a:rPr lang="en-US" sz="1400" dirty="0"/>
              <a:t>(</a:t>
            </a:r>
            <a:r>
              <a:rPr lang="en-US" sz="1400" dirty="0" err="1"/>
              <a:t>h_kernel</a:t>
            </a:r>
            <a:r>
              <a:rPr lang="en-US" sz="1400" dirty="0"/>
              <a:t>), </a:t>
            </a:r>
            <a:r>
              <a:rPr lang="en-US" sz="1400" dirty="0" err="1"/>
              <a:t>cudaMemcpyHostToDevice</a:t>
            </a:r>
            <a:r>
              <a:rPr lang="en-US" sz="1400" dirty="0"/>
              <a:t>);</a:t>
            </a:r>
          </a:p>
        </p:txBody>
      </p:sp>
    </p:spTree>
    <p:extLst>
      <p:ext uri="{BB962C8B-B14F-4D97-AF65-F5344CB8AC3E}">
        <p14:creationId xmlns:p14="http://schemas.microsoft.com/office/powerpoint/2010/main" val="3626286521"/>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a:t>
            </a:r>
            <a:r>
              <a:rPr lang="en-US" sz="2400" b="1" kern="0" dirty="0" err="1" smtClean="0">
                <a:solidFill>
                  <a:srgbClr val="FF0000"/>
                </a:solidFill>
                <a:latin typeface="Arial" charset="0"/>
              </a:rPr>
              <a:t>Cu</a:t>
            </a:r>
            <a:r>
              <a:rPr lang="en-US" altLang="zh-CN" sz="2400" b="1" kern="0" dirty="0" err="1" smtClean="0">
                <a:solidFill>
                  <a:srgbClr val="FF0000"/>
                </a:solidFill>
                <a:latin typeface="Arial" charset="0"/>
              </a:rPr>
              <a:t>DNN</a:t>
            </a:r>
            <a:endParaRPr lang="en-US" sz="2400" b="1" kern="0" dirty="0">
              <a:solidFill>
                <a:srgbClr val="FF0000"/>
              </a:solidFill>
              <a:latin typeface="Arial" charset="0"/>
            </a:endParaRPr>
          </a:p>
        </p:txBody>
      </p:sp>
      <p:sp>
        <p:nvSpPr>
          <p:cNvPr id="7" name="Rectangle 6"/>
          <p:cNvSpPr/>
          <p:nvPr/>
        </p:nvSpPr>
        <p:spPr>
          <a:xfrm>
            <a:off x="-69732" y="6418534"/>
            <a:ext cx="9213732" cy="307777"/>
          </a:xfrm>
          <a:prstGeom prst="rect">
            <a:avLst/>
          </a:prstGeom>
        </p:spPr>
        <p:txBody>
          <a:bodyPr wrap="square">
            <a:spAutoFit/>
          </a:bodyPr>
          <a:lstStyle/>
          <a:p>
            <a:r>
              <a:rPr lang="en-US" sz="1400" dirty="0"/>
              <a:t>http://</a:t>
            </a:r>
            <a:r>
              <a:rPr lang="en-US" sz="1400" dirty="0" err="1"/>
              <a:t>www.goldsborough.me</a:t>
            </a:r>
            <a:r>
              <a:rPr lang="en-US" sz="1400" dirty="0"/>
              <a:t>/</a:t>
            </a:r>
            <a:r>
              <a:rPr lang="en-US" sz="1400" dirty="0" err="1"/>
              <a:t>cuda</a:t>
            </a:r>
            <a:r>
              <a:rPr lang="en-US" sz="1400" dirty="0"/>
              <a:t>/ml/</a:t>
            </a:r>
            <a:r>
              <a:rPr lang="en-US" sz="1400" dirty="0" err="1"/>
              <a:t>cudnn</a:t>
            </a:r>
            <a:r>
              <a:rPr lang="en-US" sz="1400" dirty="0"/>
              <a:t>/</a:t>
            </a:r>
            <a:r>
              <a:rPr lang="en-US" sz="1400" dirty="0" err="1"/>
              <a:t>c++</a:t>
            </a:r>
            <a:r>
              <a:rPr lang="en-US" sz="1400" dirty="0"/>
              <a:t>/2017/10/01/14-37-23-convolutions_with_cudnn/</a:t>
            </a:r>
          </a:p>
        </p:txBody>
      </p:sp>
      <p:pic>
        <p:nvPicPr>
          <p:cNvPr id="8" name="Picture 7"/>
          <p:cNvPicPr>
            <a:picLocks noChangeAspect="1"/>
          </p:cNvPicPr>
          <p:nvPr/>
        </p:nvPicPr>
        <p:blipFill>
          <a:blip r:embed="rId3"/>
          <a:stretch>
            <a:fillRect/>
          </a:stretch>
        </p:blipFill>
        <p:spPr>
          <a:xfrm>
            <a:off x="7549215" y="241299"/>
            <a:ext cx="1594785" cy="1024583"/>
          </a:xfrm>
          <a:prstGeom prst="rect">
            <a:avLst/>
          </a:prstGeom>
        </p:spPr>
      </p:pic>
      <p:sp>
        <p:nvSpPr>
          <p:cNvPr id="12" name="Rectangle 11"/>
          <p:cNvSpPr/>
          <p:nvPr/>
        </p:nvSpPr>
        <p:spPr>
          <a:xfrm>
            <a:off x="0" y="753416"/>
            <a:ext cx="6180667" cy="461665"/>
          </a:xfrm>
          <a:prstGeom prst="rect">
            <a:avLst/>
          </a:prstGeom>
        </p:spPr>
        <p:txBody>
          <a:bodyPr wrap="square">
            <a:spAutoFit/>
          </a:bodyPr>
          <a:lstStyle/>
          <a:p>
            <a:pPr marL="342900" indent="-342900">
              <a:buFont typeface="Wingdings" charset="2"/>
              <a:buChar char="u"/>
            </a:pPr>
            <a:r>
              <a:rPr lang="en-US" sz="2400" b="1" dirty="0" err="1"/>
              <a:t>CuDNN</a:t>
            </a:r>
            <a:r>
              <a:rPr lang="en-US" sz="2400" b="1" dirty="0"/>
              <a:t> examples: Convolutions with </a:t>
            </a:r>
            <a:r>
              <a:rPr lang="en-US" sz="2400" b="1" dirty="0" err="1"/>
              <a:t>cuDNN</a:t>
            </a:r>
            <a:endParaRPr lang="en-US" sz="2400" b="1" dirty="0"/>
          </a:p>
        </p:txBody>
      </p:sp>
      <p:sp>
        <p:nvSpPr>
          <p:cNvPr id="24" name="Rectangle 23"/>
          <p:cNvSpPr/>
          <p:nvPr/>
        </p:nvSpPr>
        <p:spPr>
          <a:xfrm>
            <a:off x="229954" y="1215081"/>
            <a:ext cx="8710845" cy="707886"/>
          </a:xfrm>
          <a:prstGeom prst="rect">
            <a:avLst/>
          </a:prstGeom>
        </p:spPr>
        <p:txBody>
          <a:bodyPr wrap="square">
            <a:spAutoFit/>
          </a:bodyPr>
          <a:lstStyle/>
          <a:p>
            <a:r>
              <a:rPr lang="en-US" sz="2000" dirty="0" smtClean="0"/>
              <a:t>Implementation</a:t>
            </a:r>
          </a:p>
          <a:p>
            <a:pPr marL="342900" indent="-342900">
              <a:buFont typeface="Wingdings" charset="2"/>
              <a:buChar char="§"/>
            </a:pPr>
            <a:r>
              <a:rPr lang="en-US" sz="2000" dirty="0"/>
              <a:t># perform the actual convolution </a:t>
            </a:r>
            <a:r>
              <a:rPr lang="en-US" sz="2000" dirty="0" smtClean="0"/>
              <a:t>operation1:</a:t>
            </a:r>
          </a:p>
        </p:txBody>
      </p:sp>
      <p:sp>
        <p:nvSpPr>
          <p:cNvPr id="3" name="Rectangle 2"/>
          <p:cNvSpPr/>
          <p:nvPr/>
        </p:nvSpPr>
        <p:spPr>
          <a:xfrm>
            <a:off x="965200" y="2130842"/>
            <a:ext cx="6731000" cy="3970318"/>
          </a:xfrm>
          <a:prstGeom prst="rect">
            <a:avLst/>
          </a:prstGeom>
        </p:spPr>
        <p:txBody>
          <a:bodyPr wrap="square">
            <a:spAutoFit/>
          </a:bodyPr>
          <a:lstStyle/>
          <a:p>
            <a:r>
              <a:rPr lang="de-DE" dirty="0" err="1"/>
              <a:t>const</a:t>
            </a:r>
            <a:r>
              <a:rPr lang="de-DE" dirty="0"/>
              <a:t> </a:t>
            </a:r>
            <a:r>
              <a:rPr lang="de-DE" dirty="0" err="1"/>
              <a:t>float</a:t>
            </a:r>
            <a:r>
              <a:rPr lang="de-DE" dirty="0"/>
              <a:t> </a:t>
            </a:r>
            <a:r>
              <a:rPr lang="de-DE" dirty="0" err="1"/>
              <a:t>alpha</a:t>
            </a:r>
            <a:r>
              <a:rPr lang="de-DE" dirty="0"/>
              <a:t> = 1, </a:t>
            </a:r>
            <a:r>
              <a:rPr lang="de-DE" dirty="0" err="1"/>
              <a:t>beta</a:t>
            </a:r>
            <a:r>
              <a:rPr lang="de-DE" dirty="0"/>
              <a:t> = 0;</a:t>
            </a:r>
          </a:p>
          <a:p>
            <a:r>
              <a:rPr lang="de-DE" dirty="0" err="1"/>
              <a:t>checkCUDNN</a:t>
            </a:r>
            <a:r>
              <a:rPr lang="de-DE" dirty="0"/>
              <a:t>(</a:t>
            </a:r>
            <a:r>
              <a:rPr lang="de-DE" dirty="0" err="1"/>
              <a:t>cudnnConvolutionForward</a:t>
            </a:r>
            <a:r>
              <a:rPr lang="de-DE" dirty="0"/>
              <a:t>(</a:t>
            </a:r>
            <a:r>
              <a:rPr lang="de-DE" dirty="0" err="1"/>
              <a:t>cudnn</a:t>
            </a:r>
            <a:r>
              <a:rPr lang="de-DE" dirty="0"/>
              <a:t>,</a:t>
            </a:r>
          </a:p>
          <a:p>
            <a:r>
              <a:rPr lang="de-DE" dirty="0"/>
              <a:t>                                   &amp;</a:t>
            </a:r>
            <a:r>
              <a:rPr lang="de-DE" dirty="0" err="1"/>
              <a:t>alpha</a:t>
            </a:r>
            <a:r>
              <a:rPr lang="de-DE" dirty="0"/>
              <a:t>,</a:t>
            </a:r>
          </a:p>
          <a:p>
            <a:r>
              <a:rPr lang="de-DE" dirty="0"/>
              <a:t>                                   </a:t>
            </a:r>
            <a:r>
              <a:rPr lang="de-DE" dirty="0" err="1"/>
              <a:t>input_descriptor</a:t>
            </a:r>
            <a:r>
              <a:rPr lang="de-DE" dirty="0"/>
              <a:t>,</a:t>
            </a:r>
          </a:p>
          <a:p>
            <a:r>
              <a:rPr lang="de-DE" dirty="0"/>
              <a:t>                                   </a:t>
            </a:r>
            <a:r>
              <a:rPr lang="de-DE" dirty="0" err="1"/>
              <a:t>d_input</a:t>
            </a:r>
            <a:r>
              <a:rPr lang="de-DE" dirty="0"/>
              <a:t>,</a:t>
            </a:r>
          </a:p>
          <a:p>
            <a:r>
              <a:rPr lang="de-DE" dirty="0"/>
              <a:t>                                   </a:t>
            </a:r>
            <a:r>
              <a:rPr lang="de-DE" dirty="0" err="1"/>
              <a:t>kernel_descriptor</a:t>
            </a:r>
            <a:r>
              <a:rPr lang="de-DE" dirty="0"/>
              <a:t>,</a:t>
            </a:r>
          </a:p>
          <a:p>
            <a:r>
              <a:rPr lang="de-DE" dirty="0"/>
              <a:t>                                   </a:t>
            </a:r>
            <a:r>
              <a:rPr lang="de-DE" dirty="0" err="1"/>
              <a:t>d_kernel</a:t>
            </a:r>
            <a:r>
              <a:rPr lang="de-DE" dirty="0"/>
              <a:t>,</a:t>
            </a:r>
          </a:p>
          <a:p>
            <a:r>
              <a:rPr lang="de-DE" dirty="0"/>
              <a:t>                                   </a:t>
            </a:r>
            <a:r>
              <a:rPr lang="de-DE" dirty="0" err="1"/>
              <a:t>convolution_descriptor</a:t>
            </a:r>
            <a:r>
              <a:rPr lang="de-DE" dirty="0"/>
              <a:t>,</a:t>
            </a:r>
          </a:p>
          <a:p>
            <a:r>
              <a:rPr lang="de-DE" dirty="0"/>
              <a:t>                                   </a:t>
            </a:r>
            <a:r>
              <a:rPr lang="de-DE" dirty="0" err="1"/>
              <a:t>convolution_algorithm</a:t>
            </a:r>
            <a:r>
              <a:rPr lang="de-DE" dirty="0"/>
              <a:t>,</a:t>
            </a:r>
          </a:p>
          <a:p>
            <a:r>
              <a:rPr lang="de-DE" dirty="0"/>
              <a:t>                                   </a:t>
            </a:r>
            <a:r>
              <a:rPr lang="de-DE" dirty="0" err="1"/>
              <a:t>d_workspace</a:t>
            </a:r>
            <a:r>
              <a:rPr lang="de-DE" dirty="0"/>
              <a:t>,</a:t>
            </a:r>
          </a:p>
          <a:p>
            <a:r>
              <a:rPr lang="de-DE" dirty="0"/>
              <a:t>                                   </a:t>
            </a:r>
            <a:r>
              <a:rPr lang="de-DE" dirty="0" err="1"/>
              <a:t>workspace_bytes</a:t>
            </a:r>
            <a:r>
              <a:rPr lang="de-DE" dirty="0"/>
              <a:t>,</a:t>
            </a:r>
          </a:p>
          <a:p>
            <a:r>
              <a:rPr lang="de-DE" dirty="0"/>
              <a:t>                                   &amp;</a:t>
            </a:r>
            <a:r>
              <a:rPr lang="de-DE" dirty="0" err="1"/>
              <a:t>beta</a:t>
            </a:r>
            <a:r>
              <a:rPr lang="de-DE" dirty="0"/>
              <a:t>,</a:t>
            </a:r>
          </a:p>
          <a:p>
            <a:r>
              <a:rPr lang="de-DE" dirty="0"/>
              <a:t>                                   </a:t>
            </a:r>
            <a:r>
              <a:rPr lang="de-DE" dirty="0" err="1"/>
              <a:t>output_descriptor</a:t>
            </a:r>
            <a:r>
              <a:rPr lang="de-DE" dirty="0"/>
              <a:t>,</a:t>
            </a:r>
          </a:p>
          <a:p>
            <a:r>
              <a:rPr lang="de-DE" dirty="0"/>
              <a:t>                                   </a:t>
            </a:r>
            <a:r>
              <a:rPr lang="de-DE" dirty="0" err="1"/>
              <a:t>d_output</a:t>
            </a:r>
            <a:r>
              <a:rPr lang="de-DE" dirty="0"/>
              <a:t>));</a:t>
            </a:r>
          </a:p>
        </p:txBody>
      </p:sp>
    </p:spTree>
    <p:extLst>
      <p:ext uri="{BB962C8B-B14F-4D97-AF65-F5344CB8AC3E}">
        <p14:creationId xmlns:p14="http://schemas.microsoft.com/office/powerpoint/2010/main" val="47793060"/>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a:t>
            </a:r>
            <a:r>
              <a:rPr lang="en-US" sz="2400" b="1" kern="0" dirty="0" err="1" smtClean="0">
                <a:solidFill>
                  <a:srgbClr val="FF0000"/>
                </a:solidFill>
                <a:latin typeface="Arial" charset="0"/>
              </a:rPr>
              <a:t>Cu</a:t>
            </a:r>
            <a:r>
              <a:rPr lang="en-US" altLang="zh-CN" sz="2400" b="1" kern="0" dirty="0" err="1" smtClean="0">
                <a:solidFill>
                  <a:srgbClr val="FF0000"/>
                </a:solidFill>
                <a:latin typeface="Arial" charset="0"/>
              </a:rPr>
              <a:t>DNN</a:t>
            </a:r>
            <a:endParaRPr lang="en-US" sz="2400" b="1" kern="0" dirty="0">
              <a:solidFill>
                <a:srgbClr val="FF0000"/>
              </a:solidFill>
              <a:latin typeface="Arial" charset="0"/>
            </a:endParaRPr>
          </a:p>
        </p:txBody>
      </p:sp>
      <p:sp>
        <p:nvSpPr>
          <p:cNvPr id="7" name="Rectangle 6"/>
          <p:cNvSpPr/>
          <p:nvPr/>
        </p:nvSpPr>
        <p:spPr>
          <a:xfrm>
            <a:off x="-69732" y="6418534"/>
            <a:ext cx="9213732" cy="307777"/>
          </a:xfrm>
          <a:prstGeom prst="rect">
            <a:avLst/>
          </a:prstGeom>
        </p:spPr>
        <p:txBody>
          <a:bodyPr wrap="square">
            <a:spAutoFit/>
          </a:bodyPr>
          <a:lstStyle/>
          <a:p>
            <a:r>
              <a:rPr lang="en-US" sz="1400" dirty="0"/>
              <a:t>http://</a:t>
            </a:r>
            <a:r>
              <a:rPr lang="en-US" sz="1400" dirty="0" err="1"/>
              <a:t>www.goldsborough.me</a:t>
            </a:r>
            <a:r>
              <a:rPr lang="en-US" sz="1400" dirty="0"/>
              <a:t>/</a:t>
            </a:r>
            <a:r>
              <a:rPr lang="en-US" sz="1400" dirty="0" err="1"/>
              <a:t>cuda</a:t>
            </a:r>
            <a:r>
              <a:rPr lang="en-US" sz="1400" dirty="0"/>
              <a:t>/ml/</a:t>
            </a:r>
            <a:r>
              <a:rPr lang="en-US" sz="1400" dirty="0" err="1"/>
              <a:t>cudnn</a:t>
            </a:r>
            <a:r>
              <a:rPr lang="en-US" sz="1400" dirty="0"/>
              <a:t>/</a:t>
            </a:r>
            <a:r>
              <a:rPr lang="en-US" sz="1400" dirty="0" err="1"/>
              <a:t>c++</a:t>
            </a:r>
            <a:r>
              <a:rPr lang="en-US" sz="1400" dirty="0"/>
              <a:t>/2017/10/01/14-37-23-convolutions_with_cudnn/</a:t>
            </a:r>
          </a:p>
        </p:txBody>
      </p:sp>
      <p:pic>
        <p:nvPicPr>
          <p:cNvPr id="8" name="Picture 7"/>
          <p:cNvPicPr>
            <a:picLocks noChangeAspect="1"/>
          </p:cNvPicPr>
          <p:nvPr/>
        </p:nvPicPr>
        <p:blipFill>
          <a:blip r:embed="rId3"/>
          <a:stretch>
            <a:fillRect/>
          </a:stretch>
        </p:blipFill>
        <p:spPr>
          <a:xfrm>
            <a:off x="7549215" y="241299"/>
            <a:ext cx="1594785" cy="1024583"/>
          </a:xfrm>
          <a:prstGeom prst="rect">
            <a:avLst/>
          </a:prstGeom>
        </p:spPr>
      </p:pic>
      <p:sp>
        <p:nvSpPr>
          <p:cNvPr id="12" name="Rectangle 11"/>
          <p:cNvSpPr/>
          <p:nvPr/>
        </p:nvSpPr>
        <p:spPr>
          <a:xfrm>
            <a:off x="0" y="753416"/>
            <a:ext cx="6180667" cy="461665"/>
          </a:xfrm>
          <a:prstGeom prst="rect">
            <a:avLst/>
          </a:prstGeom>
        </p:spPr>
        <p:txBody>
          <a:bodyPr wrap="square">
            <a:spAutoFit/>
          </a:bodyPr>
          <a:lstStyle/>
          <a:p>
            <a:pPr marL="342900" indent="-342900">
              <a:buFont typeface="Wingdings" charset="2"/>
              <a:buChar char="u"/>
            </a:pPr>
            <a:r>
              <a:rPr lang="en-US" sz="2400" b="1" dirty="0" err="1"/>
              <a:t>CuDNN</a:t>
            </a:r>
            <a:r>
              <a:rPr lang="en-US" sz="2400" b="1" dirty="0"/>
              <a:t> examples: Convolutions with </a:t>
            </a:r>
            <a:r>
              <a:rPr lang="en-US" sz="2400" b="1" dirty="0" err="1"/>
              <a:t>cuDNN</a:t>
            </a:r>
            <a:endParaRPr lang="en-US" sz="2400" b="1" dirty="0"/>
          </a:p>
        </p:txBody>
      </p:sp>
      <p:sp>
        <p:nvSpPr>
          <p:cNvPr id="24" name="Rectangle 23"/>
          <p:cNvSpPr/>
          <p:nvPr/>
        </p:nvSpPr>
        <p:spPr>
          <a:xfrm>
            <a:off x="229954" y="1090145"/>
            <a:ext cx="8710845" cy="707886"/>
          </a:xfrm>
          <a:prstGeom prst="rect">
            <a:avLst/>
          </a:prstGeom>
        </p:spPr>
        <p:txBody>
          <a:bodyPr wrap="square">
            <a:spAutoFit/>
          </a:bodyPr>
          <a:lstStyle/>
          <a:p>
            <a:r>
              <a:rPr lang="en-US" sz="2000" dirty="0" smtClean="0"/>
              <a:t>Implementation</a:t>
            </a:r>
          </a:p>
          <a:p>
            <a:pPr marL="342900" indent="-342900">
              <a:buFont typeface="Wingdings" charset="2"/>
              <a:buChar char="§"/>
            </a:pPr>
            <a:r>
              <a:rPr lang="en-US" sz="2000" dirty="0"/>
              <a:t># perform the actual convolution </a:t>
            </a:r>
            <a:r>
              <a:rPr lang="en-US" sz="2000" dirty="0" smtClean="0"/>
              <a:t>operation2:</a:t>
            </a:r>
          </a:p>
        </p:txBody>
      </p:sp>
      <p:sp>
        <p:nvSpPr>
          <p:cNvPr id="2" name="TextBox 1"/>
          <p:cNvSpPr txBox="1"/>
          <p:nvPr/>
        </p:nvSpPr>
        <p:spPr>
          <a:xfrm>
            <a:off x="6273800" y="4699000"/>
            <a:ext cx="184666" cy="369332"/>
          </a:xfrm>
          <a:prstGeom prst="rect">
            <a:avLst/>
          </a:prstGeom>
          <a:noFill/>
        </p:spPr>
        <p:txBody>
          <a:bodyPr wrap="none" rtlCol="0">
            <a:spAutoFit/>
          </a:bodyPr>
          <a:lstStyle/>
          <a:p>
            <a:endParaRPr lang="en-US" dirty="0"/>
          </a:p>
        </p:txBody>
      </p:sp>
      <p:sp>
        <p:nvSpPr>
          <p:cNvPr id="4" name="Rectangle 3"/>
          <p:cNvSpPr/>
          <p:nvPr/>
        </p:nvSpPr>
        <p:spPr>
          <a:xfrm>
            <a:off x="1079500" y="1798031"/>
            <a:ext cx="7061200" cy="4278094"/>
          </a:xfrm>
          <a:prstGeom prst="rect">
            <a:avLst/>
          </a:prstGeom>
        </p:spPr>
        <p:txBody>
          <a:bodyPr wrap="square">
            <a:spAutoFit/>
          </a:bodyPr>
          <a:lstStyle/>
          <a:p>
            <a:r>
              <a:rPr lang="en-US" sz="1600" dirty="0"/>
              <a:t>float* </a:t>
            </a:r>
            <a:r>
              <a:rPr lang="en-US" sz="1600" dirty="0" err="1"/>
              <a:t>h_output</a:t>
            </a:r>
            <a:r>
              <a:rPr lang="en-US" sz="1600" dirty="0"/>
              <a:t> = new float[</a:t>
            </a:r>
            <a:r>
              <a:rPr lang="en-US" sz="1600" dirty="0" err="1"/>
              <a:t>image_bytes</a:t>
            </a:r>
            <a:r>
              <a:rPr lang="en-US" sz="1600" dirty="0"/>
              <a:t>];</a:t>
            </a:r>
          </a:p>
          <a:p>
            <a:r>
              <a:rPr lang="en-US" sz="1600" dirty="0" err="1"/>
              <a:t>cudaMemcpy</a:t>
            </a:r>
            <a:r>
              <a:rPr lang="en-US" sz="1600" dirty="0"/>
              <a:t>(</a:t>
            </a:r>
            <a:r>
              <a:rPr lang="en-US" sz="1600" dirty="0" err="1"/>
              <a:t>h_output</a:t>
            </a:r>
            <a:r>
              <a:rPr lang="en-US" sz="1600" dirty="0"/>
              <a:t>, </a:t>
            </a:r>
            <a:r>
              <a:rPr lang="en-US" sz="1600" dirty="0" err="1"/>
              <a:t>d_output</a:t>
            </a:r>
            <a:r>
              <a:rPr lang="en-US" sz="1600" dirty="0"/>
              <a:t>, </a:t>
            </a:r>
            <a:r>
              <a:rPr lang="en-US" sz="1600" dirty="0" err="1"/>
              <a:t>image_bytes</a:t>
            </a:r>
            <a:r>
              <a:rPr lang="en-US" sz="1600" dirty="0"/>
              <a:t>, </a:t>
            </a:r>
            <a:r>
              <a:rPr lang="en-US" sz="1600" dirty="0" err="1"/>
              <a:t>cudaMemcpyDeviceToHost</a:t>
            </a:r>
            <a:r>
              <a:rPr lang="en-US" sz="1600" dirty="0"/>
              <a:t>);</a:t>
            </a:r>
          </a:p>
          <a:p>
            <a:endParaRPr lang="en-US" sz="1600" dirty="0"/>
          </a:p>
          <a:p>
            <a:r>
              <a:rPr lang="en-US" sz="1600" dirty="0"/>
              <a:t>// Do something with </a:t>
            </a:r>
            <a:r>
              <a:rPr lang="en-US" sz="1600" dirty="0" err="1"/>
              <a:t>h_output</a:t>
            </a:r>
            <a:r>
              <a:rPr lang="en-US" sz="1600" dirty="0"/>
              <a:t> ...</a:t>
            </a:r>
          </a:p>
          <a:p>
            <a:endParaRPr lang="en-US" sz="1600" dirty="0"/>
          </a:p>
          <a:p>
            <a:r>
              <a:rPr lang="en-US" sz="1600" dirty="0"/>
              <a:t>delete[] </a:t>
            </a:r>
            <a:r>
              <a:rPr lang="en-US" sz="1600" dirty="0" err="1"/>
              <a:t>h_output</a:t>
            </a:r>
            <a:r>
              <a:rPr lang="en-US" sz="1600" dirty="0"/>
              <a:t>;</a:t>
            </a:r>
          </a:p>
          <a:p>
            <a:r>
              <a:rPr lang="en-US" sz="1600" dirty="0" err="1"/>
              <a:t>cudaFree</a:t>
            </a:r>
            <a:r>
              <a:rPr lang="en-US" sz="1600" dirty="0"/>
              <a:t>(</a:t>
            </a:r>
            <a:r>
              <a:rPr lang="en-US" sz="1600" dirty="0" err="1"/>
              <a:t>d_kernel</a:t>
            </a:r>
            <a:r>
              <a:rPr lang="en-US" sz="1600" dirty="0"/>
              <a:t>);</a:t>
            </a:r>
          </a:p>
          <a:p>
            <a:r>
              <a:rPr lang="en-US" sz="1600" dirty="0" err="1"/>
              <a:t>cudaFree</a:t>
            </a:r>
            <a:r>
              <a:rPr lang="en-US" sz="1600" dirty="0"/>
              <a:t>(</a:t>
            </a:r>
            <a:r>
              <a:rPr lang="en-US" sz="1600" dirty="0" err="1"/>
              <a:t>d_input</a:t>
            </a:r>
            <a:r>
              <a:rPr lang="en-US" sz="1600" dirty="0"/>
              <a:t>);</a:t>
            </a:r>
          </a:p>
          <a:p>
            <a:r>
              <a:rPr lang="en-US" sz="1600" dirty="0" err="1"/>
              <a:t>cudaFree</a:t>
            </a:r>
            <a:r>
              <a:rPr lang="en-US" sz="1600" dirty="0"/>
              <a:t>(</a:t>
            </a:r>
            <a:r>
              <a:rPr lang="en-US" sz="1600" dirty="0" err="1"/>
              <a:t>d_output</a:t>
            </a:r>
            <a:r>
              <a:rPr lang="en-US" sz="1600" dirty="0"/>
              <a:t>);</a:t>
            </a:r>
          </a:p>
          <a:p>
            <a:r>
              <a:rPr lang="en-US" sz="1600" dirty="0" err="1"/>
              <a:t>cudaFree</a:t>
            </a:r>
            <a:r>
              <a:rPr lang="en-US" sz="1600" dirty="0"/>
              <a:t>(</a:t>
            </a:r>
            <a:r>
              <a:rPr lang="en-US" sz="1600" dirty="0" err="1"/>
              <a:t>d_workspace</a:t>
            </a:r>
            <a:r>
              <a:rPr lang="en-US" sz="1600" dirty="0"/>
              <a:t>);</a:t>
            </a:r>
          </a:p>
          <a:p>
            <a:endParaRPr lang="en-US" sz="1600" dirty="0"/>
          </a:p>
          <a:p>
            <a:r>
              <a:rPr lang="en-US" sz="1600" dirty="0" err="1"/>
              <a:t>cudnnDestroyTensorDescriptor</a:t>
            </a:r>
            <a:r>
              <a:rPr lang="en-US" sz="1600" dirty="0"/>
              <a:t>(</a:t>
            </a:r>
            <a:r>
              <a:rPr lang="en-US" sz="1600" dirty="0" err="1"/>
              <a:t>input_descriptor</a:t>
            </a:r>
            <a:r>
              <a:rPr lang="en-US" sz="1600" dirty="0"/>
              <a:t>);</a:t>
            </a:r>
          </a:p>
          <a:p>
            <a:r>
              <a:rPr lang="en-US" sz="1600" dirty="0" err="1"/>
              <a:t>cudnnDestroyTensorDescriptor</a:t>
            </a:r>
            <a:r>
              <a:rPr lang="en-US" sz="1600" dirty="0"/>
              <a:t>(</a:t>
            </a:r>
            <a:r>
              <a:rPr lang="en-US" sz="1600" dirty="0" err="1"/>
              <a:t>output_descriptor</a:t>
            </a:r>
            <a:r>
              <a:rPr lang="en-US" sz="1600" dirty="0"/>
              <a:t>);</a:t>
            </a:r>
          </a:p>
          <a:p>
            <a:r>
              <a:rPr lang="en-US" sz="1600" dirty="0" err="1"/>
              <a:t>cudnnDestroyFilterDescriptor</a:t>
            </a:r>
            <a:r>
              <a:rPr lang="en-US" sz="1600" dirty="0"/>
              <a:t>(</a:t>
            </a:r>
            <a:r>
              <a:rPr lang="en-US" sz="1600" dirty="0" err="1"/>
              <a:t>kernel_descriptor</a:t>
            </a:r>
            <a:r>
              <a:rPr lang="en-US" sz="1600" dirty="0"/>
              <a:t>);</a:t>
            </a:r>
          </a:p>
          <a:p>
            <a:r>
              <a:rPr lang="en-US" sz="1600" dirty="0" err="1"/>
              <a:t>cudnnDestroyConvolutionDescriptor</a:t>
            </a:r>
            <a:r>
              <a:rPr lang="en-US" sz="1600" dirty="0"/>
              <a:t>(</a:t>
            </a:r>
            <a:r>
              <a:rPr lang="en-US" sz="1600" dirty="0" err="1"/>
              <a:t>convolution_descriptor</a:t>
            </a:r>
            <a:r>
              <a:rPr lang="en-US" sz="1600" dirty="0"/>
              <a:t>);</a:t>
            </a:r>
          </a:p>
          <a:p>
            <a:endParaRPr lang="en-US" sz="1600" dirty="0"/>
          </a:p>
          <a:p>
            <a:r>
              <a:rPr lang="en-US" sz="1600" dirty="0" err="1"/>
              <a:t>cudnnDestroy</a:t>
            </a:r>
            <a:r>
              <a:rPr lang="en-US" sz="1600" dirty="0"/>
              <a:t>(</a:t>
            </a:r>
            <a:r>
              <a:rPr lang="en-US" sz="1600" dirty="0" err="1"/>
              <a:t>cudnn</a:t>
            </a:r>
            <a:r>
              <a:rPr lang="en-US" sz="1600" dirty="0"/>
              <a:t>);</a:t>
            </a:r>
          </a:p>
        </p:txBody>
      </p:sp>
    </p:spTree>
    <p:extLst>
      <p:ext uri="{BB962C8B-B14F-4D97-AF65-F5344CB8AC3E}">
        <p14:creationId xmlns:p14="http://schemas.microsoft.com/office/powerpoint/2010/main" val="2393104351"/>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a:t>
            </a:r>
            <a:r>
              <a:rPr lang="en-US" sz="2400" b="1" kern="0" dirty="0" err="1" smtClean="0">
                <a:solidFill>
                  <a:srgbClr val="FF0000"/>
                </a:solidFill>
                <a:latin typeface="Arial" charset="0"/>
              </a:rPr>
              <a:t>Cu</a:t>
            </a:r>
            <a:r>
              <a:rPr lang="en-US" altLang="zh-CN" sz="2400" b="1" kern="0" dirty="0" err="1" smtClean="0">
                <a:solidFill>
                  <a:srgbClr val="FF0000"/>
                </a:solidFill>
                <a:latin typeface="Arial" charset="0"/>
              </a:rPr>
              <a:t>DNN</a:t>
            </a:r>
            <a:endParaRPr lang="en-US" sz="2400" b="1" kern="0" dirty="0">
              <a:solidFill>
                <a:srgbClr val="FF0000"/>
              </a:solidFill>
              <a:latin typeface="Arial" charset="0"/>
            </a:endParaRPr>
          </a:p>
        </p:txBody>
      </p:sp>
      <p:sp>
        <p:nvSpPr>
          <p:cNvPr id="7" name="Rectangle 6"/>
          <p:cNvSpPr/>
          <p:nvPr/>
        </p:nvSpPr>
        <p:spPr>
          <a:xfrm>
            <a:off x="-69732" y="6418534"/>
            <a:ext cx="9213732" cy="307777"/>
          </a:xfrm>
          <a:prstGeom prst="rect">
            <a:avLst/>
          </a:prstGeom>
        </p:spPr>
        <p:txBody>
          <a:bodyPr wrap="square">
            <a:spAutoFit/>
          </a:bodyPr>
          <a:lstStyle/>
          <a:p>
            <a:r>
              <a:rPr lang="en-US" sz="1400" dirty="0"/>
              <a:t>http://</a:t>
            </a:r>
            <a:r>
              <a:rPr lang="en-US" sz="1400" dirty="0" err="1"/>
              <a:t>www.goldsborough.me</a:t>
            </a:r>
            <a:r>
              <a:rPr lang="en-US" sz="1400" dirty="0"/>
              <a:t>/</a:t>
            </a:r>
            <a:r>
              <a:rPr lang="en-US" sz="1400" dirty="0" err="1"/>
              <a:t>cuda</a:t>
            </a:r>
            <a:r>
              <a:rPr lang="en-US" sz="1400" dirty="0"/>
              <a:t>/ml/</a:t>
            </a:r>
            <a:r>
              <a:rPr lang="en-US" sz="1400" dirty="0" err="1"/>
              <a:t>cudnn</a:t>
            </a:r>
            <a:r>
              <a:rPr lang="en-US" sz="1400" dirty="0"/>
              <a:t>/</a:t>
            </a:r>
            <a:r>
              <a:rPr lang="en-US" sz="1400" dirty="0" err="1"/>
              <a:t>c++</a:t>
            </a:r>
            <a:r>
              <a:rPr lang="en-US" sz="1400" dirty="0"/>
              <a:t>/2017/10/01/14-37-23-convolutions_with_cudnn/</a:t>
            </a:r>
          </a:p>
        </p:txBody>
      </p:sp>
      <p:pic>
        <p:nvPicPr>
          <p:cNvPr id="8" name="Picture 7"/>
          <p:cNvPicPr>
            <a:picLocks noChangeAspect="1"/>
          </p:cNvPicPr>
          <p:nvPr/>
        </p:nvPicPr>
        <p:blipFill>
          <a:blip r:embed="rId3"/>
          <a:stretch>
            <a:fillRect/>
          </a:stretch>
        </p:blipFill>
        <p:spPr>
          <a:xfrm>
            <a:off x="7549215" y="241299"/>
            <a:ext cx="1594785" cy="1024583"/>
          </a:xfrm>
          <a:prstGeom prst="rect">
            <a:avLst/>
          </a:prstGeom>
        </p:spPr>
      </p:pic>
      <p:sp>
        <p:nvSpPr>
          <p:cNvPr id="12" name="Rectangle 11"/>
          <p:cNvSpPr/>
          <p:nvPr/>
        </p:nvSpPr>
        <p:spPr>
          <a:xfrm>
            <a:off x="0" y="753416"/>
            <a:ext cx="6180667" cy="461665"/>
          </a:xfrm>
          <a:prstGeom prst="rect">
            <a:avLst/>
          </a:prstGeom>
        </p:spPr>
        <p:txBody>
          <a:bodyPr wrap="square">
            <a:spAutoFit/>
          </a:bodyPr>
          <a:lstStyle/>
          <a:p>
            <a:pPr marL="342900" indent="-342900">
              <a:buFont typeface="Wingdings" charset="2"/>
              <a:buChar char="u"/>
            </a:pPr>
            <a:r>
              <a:rPr lang="en-US" sz="2400" b="1" dirty="0" err="1"/>
              <a:t>CuDNN</a:t>
            </a:r>
            <a:r>
              <a:rPr lang="en-US" sz="2400" b="1" dirty="0"/>
              <a:t> examples: Convolutions with </a:t>
            </a:r>
            <a:r>
              <a:rPr lang="en-US" sz="2400" b="1" dirty="0" err="1"/>
              <a:t>cuDNN</a:t>
            </a:r>
            <a:endParaRPr lang="en-US" sz="2400" b="1" dirty="0"/>
          </a:p>
        </p:txBody>
      </p:sp>
      <p:sp>
        <p:nvSpPr>
          <p:cNvPr id="2" name="TextBox 1"/>
          <p:cNvSpPr txBox="1"/>
          <p:nvPr/>
        </p:nvSpPr>
        <p:spPr>
          <a:xfrm>
            <a:off x="6273800" y="4699000"/>
            <a:ext cx="184666" cy="369332"/>
          </a:xfrm>
          <a:prstGeom prst="rect">
            <a:avLst/>
          </a:prstGeom>
          <a:noFill/>
        </p:spPr>
        <p:txBody>
          <a:bodyPr wrap="none" rtlCol="0">
            <a:spAutoFit/>
          </a:bodyPr>
          <a:lstStyle/>
          <a:p>
            <a:endParaRPr lang="en-US" dirty="0"/>
          </a:p>
        </p:txBody>
      </p:sp>
      <p:sp>
        <p:nvSpPr>
          <p:cNvPr id="3" name="Rectangle 2"/>
          <p:cNvSpPr/>
          <p:nvPr/>
        </p:nvSpPr>
        <p:spPr>
          <a:xfrm>
            <a:off x="229954" y="1429246"/>
            <a:ext cx="8763000" cy="4770537"/>
          </a:xfrm>
          <a:prstGeom prst="rect">
            <a:avLst/>
          </a:prstGeom>
        </p:spPr>
        <p:txBody>
          <a:bodyPr wrap="square">
            <a:spAutoFit/>
          </a:bodyPr>
          <a:lstStyle/>
          <a:p>
            <a:r>
              <a:rPr lang="en-US" sz="1600" dirty="0"/>
              <a:t>void </a:t>
            </a:r>
            <a:r>
              <a:rPr lang="en-US" sz="1600" dirty="0" err="1"/>
              <a:t>save_image</a:t>
            </a:r>
            <a:r>
              <a:rPr lang="en-US" sz="1600" dirty="0"/>
              <a:t>(</a:t>
            </a:r>
            <a:r>
              <a:rPr lang="en-US" sz="1600" dirty="0" err="1"/>
              <a:t>const</a:t>
            </a:r>
            <a:r>
              <a:rPr lang="en-US" sz="1600" dirty="0"/>
              <a:t> char* </a:t>
            </a:r>
            <a:r>
              <a:rPr lang="en-US" sz="1600" dirty="0" err="1"/>
              <a:t>output_filename</a:t>
            </a:r>
            <a:r>
              <a:rPr lang="en-US" sz="1600" dirty="0"/>
              <a:t>,</a:t>
            </a:r>
          </a:p>
          <a:p>
            <a:r>
              <a:rPr lang="en-US" sz="1600" dirty="0"/>
              <a:t>                float* buffer,</a:t>
            </a:r>
          </a:p>
          <a:p>
            <a:r>
              <a:rPr lang="en-US" sz="1600" dirty="0"/>
              <a:t>                </a:t>
            </a:r>
            <a:r>
              <a:rPr lang="en-US" sz="1600" dirty="0" err="1"/>
              <a:t>int</a:t>
            </a:r>
            <a:r>
              <a:rPr lang="en-US" sz="1600" dirty="0"/>
              <a:t> height,</a:t>
            </a:r>
          </a:p>
          <a:p>
            <a:r>
              <a:rPr lang="en-US" sz="1600" dirty="0"/>
              <a:t>                </a:t>
            </a:r>
            <a:r>
              <a:rPr lang="en-US" sz="1600" dirty="0" err="1"/>
              <a:t>int</a:t>
            </a:r>
            <a:r>
              <a:rPr lang="en-US" sz="1600" dirty="0"/>
              <a:t> width) {</a:t>
            </a:r>
          </a:p>
          <a:p>
            <a:r>
              <a:rPr lang="en-US" sz="1600" dirty="0"/>
              <a:t>  cv::Mat </a:t>
            </a:r>
            <a:r>
              <a:rPr lang="en-US" sz="1600" dirty="0" err="1"/>
              <a:t>output_image</a:t>
            </a:r>
            <a:r>
              <a:rPr lang="en-US" sz="1600" dirty="0"/>
              <a:t>(height, width, CV_32FC3, buffer);</a:t>
            </a:r>
          </a:p>
          <a:p>
            <a:r>
              <a:rPr lang="en-US" sz="1600" dirty="0"/>
              <a:t>  // Make negative values zero.</a:t>
            </a:r>
          </a:p>
          <a:p>
            <a:r>
              <a:rPr lang="en-US" sz="1600" dirty="0"/>
              <a:t>  cv::threshold(</a:t>
            </a:r>
            <a:r>
              <a:rPr lang="en-US" sz="1600" dirty="0" err="1"/>
              <a:t>output_image</a:t>
            </a:r>
            <a:r>
              <a:rPr lang="en-US" sz="1600" dirty="0"/>
              <a:t>,</a:t>
            </a:r>
          </a:p>
          <a:p>
            <a:r>
              <a:rPr lang="en-US" sz="1600" dirty="0"/>
              <a:t>                </a:t>
            </a:r>
            <a:r>
              <a:rPr lang="en-US" sz="1600" dirty="0" err="1"/>
              <a:t>output_image</a:t>
            </a:r>
            <a:r>
              <a:rPr lang="en-US" sz="1600" dirty="0"/>
              <a:t>,</a:t>
            </a:r>
          </a:p>
          <a:p>
            <a:r>
              <a:rPr lang="en-US" sz="1600" dirty="0"/>
              <a:t>                /*threshold=*/0,</a:t>
            </a:r>
          </a:p>
          <a:p>
            <a:r>
              <a:rPr lang="en-US" sz="1600" dirty="0"/>
              <a:t>                /*</a:t>
            </a:r>
            <a:r>
              <a:rPr lang="en-US" sz="1600" dirty="0" err="1"/>
              <a:t>maxval</a:t>
            </a:r>
            <a:r>
              <a:rPr lang="en-US" sz="1600" dirty="0"/>
              <a:t>=*/0,</a:t>
            </a:r>
          </a:p>
          <a:p>
            <a:r>
              <a:rPr lang="en-US" sz="1600" dirty="0"/>
              <a:t>                cv::THRESH_TOZERO);</a:t>
            </a:r>
          </a:p>
          <a:p>
            <a:r>
              <a:rPr lang="en-US" sz="1600" dirty="0"/>
              <a:t>  cv::normalize(</a:t>
            </a:r>
            <a:r>
              <a:rPr lang="en-US" sz="1600" dirty="0" err="1"/>
              <a:t>output_image</a:t>
            </a:r>
            <a:r>
              <a:rPr lang="en-US" sz="1600" dirty="0"/>
              <a:t>, </a:t>
            </a:r>
            <a:r>
              <a:rPr lang="en-US" sz="1600" dirty="0" err="1"/>
              <a:t>output_image</a:t>
            </a:r>
            <a:r>
              <a:rPr lang="en-US" sz="1600" dirty="0"/>
              <a:t>, 0.0, 255.0, cv::NORM_MINMAX);</a:t>
            </a:r>
          </a:p>
          <a:p>
            <a:r>
              <a:rPr lang="en-US" sz="1600" dirty="0"/>
              <a:t>  </a:t>
            </a:r>
            <a:r>
              <a:rPr lang="en-US" sz="1600" dirty="0" err="1"/>
              <a:t>output_image.convertTo</a:t>
            </a:r>
            <a:r>
              <a:rPr lang="en-US" sz="1600" dirty="0"/>
              <a:t>(</a:t>
            </a:r>
            <a:r>
              <a:rPr lang="en-US" sz="1600" dirty="0" err="1"/>
              <a:t>output_image</a:t>
            </a:r>
            <a:r>
              <a:rPr lang="en-US" sz="1600" dirty="0"/>
              <a:t>, CV_8UC3);</a:t>
            </a:r>
          </a:p>
          <a:p>
            <a:r>
              <a:rPr lang="en-US" sz="1600" dirty="0"/>
              <a:t>  cv::</a:t>
            </a:r>
            <a:r>
              <a:rPr lang="en-US" sz="1600" dirty="0" err="1"/>
              <a:t>imwrite</a:t>
            </a:r>
            <a:r>
              <a:rPr lang="en-US" sz="1600" dirty="0"/>
              <a:t>(</a:t>
            </a:r>
            <a:r>
              <a:rPr lang="en-US" sz="1600" dirty="0" err="1"/>
              <a:t>output_filename</a:t>
            </a:r>
            <a:r>
              <a:rPr lang="en-US" sz="1600" dirty="0"/>
              <a:t>, </a:t>
            </a:r>
            <a:r>
              <a:rPr lang="en-US" sz="1600" dirty="0" err="1"/>
              <a:t>output_image</a:t>
            </a:r>
            <a:r>
              <a:rPr lang="en-US" sz="1600" dirty="0"/>
              <a:t>);</a:t>
            </a:r>
          </a:p>
          <a:p>
            <a:r>
              <a:rPr lang="en-US" sz="1600" dirty="0"/>
              <a:t>}</a:t>
            </a:r>
          </a:p>
          <a:p>
            <a:endParaRPr lang="en-US" sz="1600" dirty="0"/>
          </a:p>
          <a:p>
            <a:r>
              <a:rPr lang="en-US" sz="1600" dirty="0"/>
              <a:t>// ...</a:t>
            </a:r>
          </a:p>
          <a:p>
            <a:endParaRPr lang="en-US" sz="1600" dirty="0"/>
          </a:p>
          <a:p>
            <a:r>
              <a:rPr lang="en-US" sz="1600" dirty="0" err="1"/>
              <a:t>save_image</a:t>
            </a:r>
            <a:r>
              <a:rPr lang="en-US" sz="1600" dirty="0"/>
              <a:t>("</a:t>
            </a:r>
            <a:r>
              <a:rPr lang="en-US" sz="1600" dirty="0" err="1"/>
              <a:t>cudnn-out.png</a:t>
            </a:r>
            <a:r>
              <a:rPr lang="en-US" sz="1600" dirty="0"/>
              <a:t>", </a:t>
            </a:r>
            <a:r>
              <a:rPr lang="en-US" sz="1600" dirty="0" err="1"/>
              <a:t>h_output</a:t>
            </a:r>
            <a:r>
              <a:rPr lang="en-US" sz="1600" dirty="0"/>
              <a:t>, height, width);</a:t>
            </a:r>
          </a:p>
        </p:txBody>
      </p:sp>
    </p:spTree>
    <p:extLst>
      <p:ext uri="{BB962C8B-B14F-4D97-AF65-F5344CB8AC3E}">
        <p14:creationId xmlns:p14="http://schemas.microsoft.com/office/powerpoint/2010/main" val="1099038639"/>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a:t>
            </a:r>
            <a:r>
              <a:rPr lang="en-US" sz="2400" b="1" kern="0" dirty="0" err="1" smtClean="0">
                <a:solidFill>
                  <a:srgbClr val="FF0000"/>
                </a:solidFill>
                <a:latin typeface="Arial" charset="0"/>
              </a:rPr>
              <a:t>Cu</a:t>
            </a:r>
            <a:r>
              <a:rPr lang="en-US" altLang="zh-CN" sz="2400" b="1" kern="0" dirty="0" err="1" smtClean="0">
                <a:solidFill>
                  <a:srgbClr val="FF0000"/>
                </a:solidFill>
                <a:latin typeface="Arial" charset="0"/>
              </a:rPr>
              <a:t>DNN</a:t>
            </a:r>
            <a:endParaRPr lang="en-US" sz="2400" b="1" kern="0" dirty="0">
              <a:solidFill>
                <a:srgbClr val="FF0000"/>
              </a:solidFill>
              <a:latin typeface="Arial" charset="0"/>
            </a:endParaRPr>
          </a:p>
        </p:txBody>
      </p:sp>
      <p:sp>
        <p:nvSpPr>
          <p:cNvPr id="7" name="Rectangle 6"/>
          <p:cNvSpPr/>
          <p:nvPr/>
        </p:nvSpPr>
        <p:spPr>
          <a:xfrm>
            <a:off x="-69732" y="6418534"/>
            <a:ext cx="9213732" cy="307777"/>
          </a:xfrm>
          <a:prstGeom prst="rect">
            <a:avLst/>
          </a:prstGeom>
        </p:spPr>
        <p:txBody>
          <a:bodyPr wrap="square">
            <a:spAutoFit/>
          </a:bodyPr>
          <a:lstStyle/>
          <a:p>
            <a:r>
              <a:rPr lang="en-US" sz="1400" dirty="0"/>
              <a:t>http://</a:t>
            </a:r>
            <a:r>
              <a:rPr lang="en-US" sz="1400" dirty="0" err="1"/>
              <a:t>www.goldsborough.me</a:t>
            </a:r>
            <a:r>
              <a:rPr lang="en-US" sz="1400" dirty="0"/>
              <a:t>/</a:t>
            </a:r>
            <a:r>
              <a:rPr lang="en-US" sz="1400" dirty="0" err="1"/>
              <a:t>cuda</a:t>
            </a:r>
            <a:r>
              <a:rPr lang="en-US" sz="1400" dirty="0"/>
              <a:t>/ml/</a:t>
            </a:r>
            <a:r>
              <a:rPr lang="en-US" sz="1400" dirty="0" err="1"/>
              <a:t>cudnn</a:t>
            </a:r>
            <a:r>
              <a:rPr lang="en-US" sz="1400" dirty="0"/>
              <a:t>/</a:t>
            </a:r>
            <a:r>
              <a:rPr lang="en-US" sz="1400" dirty="0" err="1"/>
              <a:t>c++</a:t>
            </a:r>
            <a:r>
              <a:rPr lang="en-US" sz="1400" dirty="0"/>
              <a:t>/2017/10/01/14-37-23-convolutions_with_cudnn/</a:t>
            </a:r>
          </a:p>
        </p:txBody>
      </p:sp>
      <p:pic>
        <p:nvPicPr>
          <p:cNvPr id="8" name="Picture 7"/>
          <p:cNvPicPr>
            <a:picLocks noChangeAspect="1"/>
          </p:cNvPicPr>
          <p:nvPr/>
        </p:nvPicPr>
        <p:blipFill>
          <a:blip r:embed="rId3"/>
          <a:stretch>
            <a:fillRect/>
          </a:stretch>
        </p:blipFill>
        <p:spPr>
          <a:xfrm>
            <a:off x="7549215" y="241299"/>
            <a:ext cx="1594785" cy="1024583"/>
          </a:xfrm>
          <a:prstGeom prst="rect">
            <a:avLst/>
          </a:prstGeom>
        </p:spPr>
      </p:pic>
      <p:sp>
        <p:nvSpPr>
          <p:cNvPr id="12" name="Rectangle 11"/>
          <p:cNvSpPr/>
          <p:nvPr/>
        </p:nvSpPr>
        <p:spPr>
          <a:xfrm>
            <a:off x="0" y="753416"/>
            <a:ext cx="6180667" cy="461665"/>
          </a:xfrm>
          <a:prstGeom prst="rect">
            <a:avLst/>
          </a:prstGeom>
        </p:spPr>
        <p:txBody>
          <a:bodyPr wrap="square">
            <a:spAutoFit/>
          </a:bodyPr>
          <a:lstStyle/>
          <a:p>
            <a:pPr marL="342900" indent="-342900">
              <a:buFont typeface="Wingdings" charset="2"/>
              <a:buChar char="u"/>
            </a:pPr>
            <a:r>
              <a:rPr lang="en-US" sz="2400" b="1" dirty="0" err="1"/>
              <a:t>CuDNN</a:t>
            </a:r>
            <a:r>
              <a:rPr lang="en-US" sz="2400" b="1" dirty="0"/>
              <a:t> examples: Convolutions with </a:t>
            </a:r>
            <a:r>
              <a:rPr lang="en-US" sz="2400" b="1" dirty="0" err="1"/>
              <a:t>cuDNN</a:t>
            </a:r>
            <a:endParaRPr lang="en-US" sz="2400" b="1" dirty="0"/>
          </a:p>
        </p:txBody>
      </p:sp>
      <p:sp>
        <p:nvSpPr>
          <p:cNvPr id="24" name="Rectangle 23"/>
          <p:cNvSpPr/>
          <p:nvPr/>
        </p:nvSpPr>
        <p:spPr>
          <a:xfrm>
            <a:off x="229954" y="1215081"/>
            <a:ext cx="8710845" cy="1015663"/>
          </a:xfrm>
          <a:prstGeom prst="rect">
            <a:avLst/>
          </a:prstGeom>
        </p:spPr>
        <p:txBody>
          <a:bodyPr wrap="square">
            <a:spAutoFit/>
          </a:bodyPr>
          <a:lstStyle/>
          <a:p>
            <a:r>
              <a:rPr lang="en-US" sz="2000" dirty="0" smtClean="0"/>
              <a:t>Implementation</a:t>
            </a:r>
          </a:p>
          <a:p>
            <a:pPr marL="342900" indent="-342900">
              <a:buFont typeface="Wingdings" charset="2"/>
              <a:buChar char="§"/>
            </a:pPr>
            <a:r>
              <a:rPr lang="en-US" sz="2000" dirty="0"/>
              <a:t># </a:t>
            </a:r>
            <a:r>
              <a:rPr lang="en-US" sz="2000" b="1" dirty="0"/>
              <a:t>Running the </a:t>
            </a:r>
            <a:r>
              <a:rPr lang="en-US" sz="2000" b="1" dirty="0" smtClean="0"/>
              <a:t>Code</a:t>
            </a:r>
            <a:r>
              <a:rPr lang="en-US" sz="2000" dirty="0" smtClean="0"/>
              <a:t>: we </a:t>
            </a:r>
            <a:r>
              <a:rPr lang="en-US" sz="2000" dirty="0"/>
              <a:t>have our basic convolution operation in place. So let’s try it out! You can compile this code using a </a:t>
            </a:r>
            <a:r>
              <a:rPr lang="en-US" sz="2000" dirty="0" err="1"/>
              <a:t>Makefile</a:t>
            </a:r>
            <a:r>
              <a:rPr lang="en-US" sz="2000" dirty="0"/>
              <a:t> like this:</a:t>
            </a:r>
            <a:endParaRPr lang="en-US" sz="2000" dirty="0" smtClean="0"/>
          </a:p>
        </p:txBody>
      </p:sp>
      <p:sp>
        <p:nvSpPr>
          <p:cNvPr id="2" name="Rectangle 1"/>
          <p:cNvSpPr/>
          <p:nvPr/>
        </p:nvSpPr>
        <p:spPr>
          <a:xfrm>
            <a:off x="482600" y="2174084"/>
            <a:ext cx="8591668" cy="4278094"/>
          </a:xfrm>
          <a:prstGeom prst="rect">
            <a:avLst/>
          </a:prstGeom>
        </p:spPr>
        <p:txBody>
          <a:bodyPr wrap="square">
            <a:spAutoFit/>
          </a:bodyPr>
          <a:lstStyle/>
          <a:p>
            <a:r>
              <a:rPr lang="en-US" sz="1600" dirty="0"/>
              <a:t>CXX := </a:t>
            </a:r>
            <a:r>
              <a:rPr lang="en-US" sz="1600" dirty="0" err="1"/>
              <a:t>nvcc</a:t>
            </a:r>
            <a:endParaRPr lang="en-US" sz="1600" dirty="0"/>
          </a:p>
          <a:p>
            <a:r>
              <a:rPr lang="en-US" sz="1600" dirty="0"/>
              <a:t>TARGET := </a:t>
            </a:r>
            <a:r>
              <a:rPr lang="en-US" sz="1600" dirty="0" err="1"/>
              <a:t>conv</a:t>
            </a:r>
            <a:endParaRPr lang="en-US" sz="1600" dirty="0"/>
          </a:p>
          <a:p>
            <a:r>
              <a:rPr lang="en-US" sz="1600" dirty="0"/>
              <a:t>CUDNN_PATH := </a:t>
            </a:r>
            <a:r>
              <a:rPr lang="en-US" sz="1600" dirty="0" err="1"/>
              <a:t>cudnn</a:t>
            </a:r>
            <a:endParaRPr lang="en-US" sz="1600" dirty="0"/>
          </a:p>
          <a:p>
            <a:r>
              <a:rPr lang="en-US" sz="1600" dirty="0"/>
              <a:t>HEADERS := -I $(CUDNN_PATH)/include</a:t>
            </a:r>
          </a:p>
          <a:p>
            <a:r>
              <a:rPr lang="en-US" sz="1600" dirty="0"/>
              <a:t>LIBS := -L $(CUDNN_PATH)/lib64 -L/</a:t>
            </a:r>
            <a:r>
              <a:rPr lang="en-US" sz="1600" dirty="0" err="1"/>
              <a:t>usr</a:t>
            </a:r>
            <a:r>
              <a:rPr lang="en-US" sz="1600" dirty="0"/>
              <a:t>/local/lib</a:t>
            </a:r>
          </a:p>
          <a:p>
            <a:r>
              <a:rPr lang="en-US" sz="1600" dirty="0"/>
              <a:t>CXXFLAGS := -arch=sm_35 -</a:t>
            </a:r>
            <a:r>
              <a:rPr lang="en-US" sz="1600" dirty="0" err="1"/>
              <a:t>std</a:t>
            </a:r>
            <a:r>
              <a:rPr lang="en-US" sz="1600" dirty="0"/>
              <a:t>=</a:t>
            </a:r>
            <a:r>
              <a:rPr lang="en-US" sz="1600" dirty="0" err="1"/>
              <a:t>c++</a:t>
            </a:r>
            <a:r>
              <a:rPr lang="en-US" sz="1600" dirty="0"/>
              <a:t>11 -O2</a:t>
            </a:r>
          </a:p>
          <a:p>
            <a:endParaRPr lang="en-US" sz="1600" dirty="0"/>
          </a:p>
          <a:p>
            <a:r>
              <a:rPr lang="en-US" sz="1600" dirty="0"/>
              <a:t>all: </a:t>
            </a:r>
            <a:r>
              <a:rPr lang="en-US" sz="1600" dirty="0" err="1"/>
              <a:t>conv</a:t>
            </a:r>
            <a:endParaRPr lang="en-US" sz="1600" dirty="0"/>
          </a:p>
          <a:p>
            <a:endParaRPr lang="en-US" sz="1600" dirty="0"/>
          </a:p>
          <a:p>
            <a:r>
              <a:rPr lang="en-US" sz="1600" dirty="0" err="1"/>
              <a:t>conv</a:t>
            </a:r>
            <a:r>
              <a:rPr lang="en-US" sz="1600" dirty="0"/>
              <a:t>: $(TARGET).cu</a:t>
            </a:r>
          </a:p>
          <a:p>
            <a:r>
              <a:rPr lang="en-US" sz="1600" dirty="0"/>
              <a:t>	$(CXX) $(CXXFLAGS) $(HEADERS) $(LIBS) $(TARGET).cu -o $(TARGET) \</a:t>
            </a:r>
          </a:p>
          <a:p>
            <a:r>
              <a:rPr lang="en-US" sz="1600" dirty="0"/>
              <a:t>	-</a:t>
            </a:r>
            <a:r>
              <a:rPr lang="en-US" sz="1600" dirty="0" err="1"/>
              <a:t>lcudnn</a:t>
            </a:r>
            <a:r>
              <a:rPr lang="en-US" sz="1600" dirty="0"/>
              <a:t> -</a:t>
            </a:r>
            <a:r>
              <a:rPr lang="en-US" sz="1600" dirty="0" err="1"/>
              <a:t>lopencv_imgcodecs</a:t>
            </a:r>
            <a:r>
              <a:rPr lang="en-US" sz="1600" dirty="0"/>
              <a:t> -</a:t>
            </a:r>
            <a:r>
              <a:rPr lang="en-US" sz="1600" dirty="0" err="1"/>
              <a:t>lopencv_imgproc</a:t>
            </a:r>
            <a:r>
              <a:rPr lang="en-US" sz="1600" dirty="0"/>
              <a:t> -</a:t>
            </a:r>
            <a:r>
              <a:rPr lang="en-US" sz="1600" dirty="0" err="1"/>
              <a:t>lopencv_core</a:t>
            </a:r>
            <a:endParaRPr lang="en-US" sz="1600" dirty="0"/>
          </a:p>
          <a:p>
            <a:endParaRPr lang="en-US" sz="1600" dirty="0"/>
          </a:p>
          <a:p>
            <a:r>
              <a:rPr lang="en-US" sz="1600" dirty="0"/>
              <a:t>.phony: clean</a:t>
            </a:r>
          </a:p>
          <a:p>
            <a:endParaRPr lang="en-US" sz="1600" dirty="0"/>
          </a:p>
          <a:p>
            <a:r>
              <a:rPr lang="en-US" sz="1600" dirty="0"/>
              <a:t>clean:</a:t>
            </a:r>
          </a:p>
          <a:p>
            <a:r>
              <a:rPr lang="en-US" sz="1600" dirty="0"/>
              <a:t>	</a:t>
            </a:r>
            <a:r>
              <a:rPr lang="en-US" sz="1600" dirty="0" err="1"/>
              <a:t>rm</a:t>
            </a:r>
            <a:r>
              <a:rPr lang="en-US" sz="1600" dirty="0"/>
              <a:t> $(TARGET) || echo -n ""</a:t>
            </a:r>
          </a:p>
        </p:txBody>
      </p:sp>
    </p:spTree>
    <p:extLst>
      <p:ext uri="{BB962C8B-B14F-4D97-AF65-F5344CB8AC3E}">
        <p14:creationId xmlns:p14="http://schemas.microsoft.com/office/powerpoint/2010/main" val="224200737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a:t>
            </a:r>
            <a:r>
              <a:rPr lang="en-US" sz="2400" b="1" kern="0" dirty="0" smtClean="0">
                <a:solidFill>
                  <a:srgbClr val="FF0000"/>
                </a:solidFill>
                <a:latin typeface="Arial" charset="0"/>
              </a:rPr>
              <a:t>MAGMA</a:t>
            </a:r>
            <a:endParaRPr lang="en-US" sz="2400" b="1" kern="0" dirty="0">
              <a:solidFill>
                <a:srgbClr val="FF0000"/>
              </a:solidFill>
              <a:latin typeface="Arial" charset="0"/>
            </a:endParaRPr>
          </a:p>
        </p:txBody>
      </p:sp>
      <p:sp>
        <p:nvSpPr>
          <p:cNvPr id="7" name="TextBox 6"/>
          <p:cNvSpPr txBox="1"/>
          <p:nvPr/>
        </p:nvSpPr>
        <p:spPr>
          <a:xfrm>
            <a:off x="0" y="2160431"/>
            <a:ext cx="9144000" cy="2308324"/>
          </a:xfrm>
          <a:prstGeom prst="rect">
            <a:avLst/>
          </a:prstGeom>
          <a:noFill/>
        </p:spPr>
        <p:txBody>
          <a:bodyPr wrap="square" rtlCol="0">
            <a:spAutoFit/>
          </a:bodyPr>
          <a:lstStyle/>
          <a:p>
            <a:pPr marL="285750" indent="-285750">
              <a:buFont typeface="Wingdings" charset="2"/>
              <a:buChar char="§"/>
            </a:pPr>
            <a:r>
              <a:rPr lang="en-US" sz="2400" dirty="0" smtClean="0"/>
              <a:t>LAPACK </a:t>
            </a:r>
            <a:r>
              <a:rPr lang="en-US" sz="2400" dirty="0"/>
              <a:t>for GPUs –higher level numerical linear </a:t>
            </a:r>
            <a:r>
              <a:rPr lang="en-US" sz="2400" dirty="0" smtClean="0"/>
              <a:t>algebra</a:t>
            </a:r>
            <a:r>
              <a:rPr lang="en-US" sz="2400" dirty="0"/>
              <a:t> </a:t>
            </a:r>
            <a:r>
              <a:rPr lang="en-US" sz="2400" dirty="0" smtClean="0"/>
              <a:t>layered </a:t>
            </a:r>
            <a:r>
              <a:rPr lang="en-US" sz="2400" dirty="0"/>
              <a:t>on top of </a:t>
            </a:r>
            <a:r>
              <a:rPr lang="en-US" sz="2400" dirty="0" err="1"/>
              <a:t>cuBLAS</a:t>
            </a:r>
            <a:r>
              <a:rPr lang="en-US" sz="2400" dirty="0"/>
              <a:t>.</a:t>
            </a:r>
          </a:p>
          <a:p>
            <a:pPr marL="285750" indent="-285750">
              <a:buFont typeface="Wingdings" charset="2"/>
              <a:buChar char="§"/>
            </a:pPr>
            <a:r>
              <a:rPr lang="en-US" sz="2400" dirty="0" smtClean="0"/>
              <a:t>Open source</a:t>
            </a:r>
            <a:endParaRPr lang="en-US" sz="2400" dirty="0"/>
          </a:p>
          <a:p>
            <a:pPr marL="285750" indent="-285750">
              <a:buFont typeface="Wingdings" charset="2"/>
              <a:buChar char="§"/>
            </a:pPr>
            <a:r>
              <a:rPr lang="en-US" sz="2400" dirty="0" smtClean="0"/>
              <a:t>Developed </a:t>
            </a:r>
            <a:r>
              <a:rPr lang="en-US" sz="2400" dirty="0"/>
              <a:t>by </a:t>
            </a:r>
            <a:r>
              <a:rPr lang="en-US" sz="2400" dirty="0" smtClean="0"/>
              <a:t>researchers from Univ</a:t>
            </a:r>
            <a:r>
              <a:rPr lang="en-US" sz="2400" dirty="0"/>
              <a:t>. of </a:t>
            </a:r>
            <a:r>
              <a:rPr lang="en-US" sz="2400" dirty="0" smtClean="0"/>
              <a:t>Tennessee </a:t>
            </a:r>
            <a:r>
              <a:rPr lang="en-US" sz="2400" dirty="0"/>
              <a:t>Knoxville </a:t>
            </a:r>
            <a:r>
              <a:rPr lang="en-US" sz="2400" dirty="0" smtClean="0"/>
              <a:t>(</a:t>
            </a:r>
            <a:r>
              <a:rPr lang="en-US" sz="2400" dirty="0"/>
              <a:t>Jack </a:t>
            </a:r>
            <a:r>
              <a:rPr lang="en-US" sz="2400" dirty="0" err="1" smtClean="0"/>
              <a:t>Dongarra</a:t>
            </a:r>
            <a:r>
              <a:rPr lang="en-US" sz="2400" dirty="0" smtClean="0"/>
              <a:t>); Univ</a:t>
            </a:r>
            <a:r>
              <a:rPr lang="en-US" sz="2400" dirty="0"/>
              <a:t>. of </a:t>
            </a:r>
            <a:r>
              <a:rPr lang="en-US" sz="2400" dirty="0" smtClean="0"/>
              <a:t>California </a:t>
            </a:r>
            <a:r>
              <a:rPr lang="en-US" sz="2400" dirty="0"/>
              <a:t>Berkeley </a:t>
            </a:r>
            <a:r>
              <a:rPr lang="en-US" sz="2400" dirty="0" smtClean="0"/>
              <a:t>(</a:t>
            </a:r>
            <a:r>
              <a:rPr lang="en-US" sz="2400" dirty="0"/>
              <a:t>Jim </a:t>
            </a:r>
            <a:r>
              <a:rPr lang="en-US" sz="2400" dirty="0" err="1" smtClean="0"/>
              <a:t>Demmel</a:t>
            </a:r>
            <a:r>
              <a:rPr lang="en-US" sz="2400" dirty="0" smtClean="0"/>
              <a:t>); and many others.</a:t>
            </a:r>
            <a:endParaRPr lang="en-US" sz="2400" dirty="0"/>
          </a:p>
        </p:txBody>
      </p:sp>
      <p:sp>
        <p:nvSpPr>
          <p:cNvPr id="8" name="Rectangle 7"/>
          <p:cNvSpPr/>
          <p:nvPr/>
        </p:nvSpPr>
        <p:spPr>
          <a:xfrm>
            <a:off x="-2" y="749239"/>
            <a:ext cx="9144002" cy="461665"/>
          </a:xfrm>
          <a:prstGeom prst="rect">
            <a:avLst/>
          </a:prstGeom>
        </p:spPr>
        <p:txBody>
          <a:bodyPr wrap="square">
            <a:spAutoFit/>
          </a:bodyPr>
          <a:lstStyle/>
          <a:p>
            <a:pPr marL="342900" indent="-342900">
              <a:buFont typeface="Wingdings" charset="2"/>
              <a:buChar char="u"/>
            </a:pPr>
            <a:r>
              <a:rPr lang="en-US" sz="2400" b="1" dirty="0" smtClean="0"/>
              <a:t>Matrix </a:t>
            </a:r>
            <a:r>
              <a:rPr lang="en-US" sz="2400" b="1" dirty="0"/>
              <a:t>Algebra on GPU and Multicore </a:t>
            </a:r>
            <a:r>
              <a:rPr lang="en-US" sz="2400" b="1" dirty="0" smtClean="0"/>
              <a:t>Architectures(</a:t>
            </a:r>
            <a:r>
              <a:rPr lang="en-US" sz="2400" b="1" dirty="0"/>
              <a:t>MAGMA</a:t>
            </a:r>
            <a:r>
              <a:rPr lang="en-US" sz="2400" b="1" dirty="0" smtClean="0"/>
              <a:t>)</a:t>
            </a:r>
            <a:endParaRPr lang="en-US" sz="2400" b="1" dirty="0"/>
          </a:p>
        </p:txBody>
      </p:sp>
      <p:pic>
        <p:nvPicPr>
          <p:cNvPr id="10" name="Picture 9"/>
          <p:cNvPicPr>
            <a:picLocks noChangeAspect="1"/>
          </p:cNvPicPr>
          <p:nvPr/>
        </p:nvPicPr>
        <p:blipFill>
          <a:blip r:embed="rId3"/>
          <a:stretch>
            <a:fillRect/>
          </a:stretch>
        </p:blipFill>
        <p:spPr>
          <a:xfrm>
            <a:off x="2061634" y="1210904"/>
            <a:ext cx="4252909" cy="668697"/>
          </a:xfrm>
          <a:prstGeom prst="rect">
            <a:avLst/>
          </a:prstGeom>
        </p:spPr>
      </p:pic>
    </p:spTree>
    <p:extLst>
      <p:ext uri="{BB962C8B-B14F-4D97-AF65-F5344CB8AC3E}">
        <p14:creationId xmlns:p14="http://schemas.microsoft.com/office/powerpoint/2010/main" val="2031727792"/>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a:t>
            </a:r>
            <a:r>
              <a:rPr lang="en-US" sz="2400" b="1" kern="0" dirty="0" smtClean="0">
                <a:solidFill>
                  <a:srgbClr val="FF0000"/>
                </a:solidFill>
                <a:latin typeface="Arial" charset="0"/>
              </a:rPr>
              <a:t>MAGMA</a:t>
            </a:r>
            <a:endParaRPr lang="en-US" sz="2400" b="1" kern="0" dirty="0">
              <a:solidFill>
                <a:srgbClr val="FF0000"/>
              </a:solidFill>
              <a:latin typeface="Arial" charset="0"/>
            </a:endParaRPr>
          </a:p>
        </p:txBody>
      </p:sp>
      <p:sp>
        <p:nvSpPr>
          <p:cNvPr id="3" name="Rectangle 2"/>
          <p:cNvSpPr txBox="1">
            <a:spLocks noChangeArrowheads="1"/>
          </p:cNvSpPr>
          <p:nvPr/>
        </p:nvSpPr>
        <p:spPr>
          <a:xfrm>
            <a:off x="1" y="1773550"/>
            <a:ext cx="9074268" cy="3631190"/>
          </a:xfrm>
          <a:prstGeom prst="rect">
            <a:avLst/>
          </a:prstGeom>
          <a:ln/>
        </p:spPr>
        <p:txBody>
          <a:bodyPr tIns="19201"/>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8806" indent="-293764">
              <a:buSzPct val="43000"/>
              <a:buFont typeface="Wingdings" charset="2"/>
              <a:buChar char="u"/>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200" dirty="0" smtClean="0"/>
              <a:t>MAGMA uses</a:t>
            </a:r>
            <a:r>
              <a:rPr lang="en-US" sz="2200" dirty="0" smtClean="0">
                <a:solidFill>
                  <a:srgbClr val="800000"/>
                </a:solidFill>
              </a:rPr>
              <a:t> HYBRIDIZATION</a:t>
            </a:r>
            <a:r>
              <a:rPr lang="en-US" sz="2200" dirty="0" smtClean="0"/>
              <a:t> methodology based on</a:t>
            </a:r>
          </a:p>
          <a:p>
            <a:pPr marL="780492" lvl="1">
              <a:buSzPct val="89000"/>
              <a:buFont typeface="Times New Roman"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1300" dirty="0" smtClean="0"/>
              <a:t>Representing linear algebra algorithms as collections </a:t>
            </a:r>
            <a:br>
              <a:rPr lang="en-US" sz="1300" dirty="0" smtClean="0"/>
            </a:br>
            <a:r>
              <a:rPr lang="en-US" sz="1300" dirty="0" smtClean="0"/>
              <a:t>of TASKS and DATA DEPENDENCIES among them</a:t>
            </a:r>
          </a:p>
          <a:p>
            <a:pPr marL="780492" lvl="1">
              <a:buSzPct val="89000"/>
              <a:buFont typeface="Times New Roman"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1300" dirty="0" smtClean="0"/>
              <a:t>Properly SCHEDULING tasks' execution over </a:t>
            </a:r>
            <a:br>
              <a:rPr lang="en-US" sz="1300" dirty="0" smtClean="0"/>
            </a:br>
            <a:r>
              <a:rPr lang="en-US" sz="1300" dirty="0" smtClean="0"/>
              <a:t>multicore and GPU hardware components</a:t>
            </a:r>
          </a:p>
          <a:p>
            <a:pPr marL="388806" indent="-293764">
              <a:buSzPct val="43000"/>
              <a:buFont typeface="Wingdings" charset="2"/>
              <a:buChar char="u"/>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200" dirty="0" smtClean="0"/>
              <a:t>Successfully applied to fundamental</a:t>
            </a:r>
            <a:br>
              <a:rPr lang="en-US" sz="2200" dirty="0" smtClean="0"/>
            </a:br>
            <a:r>
              <a:rPr lang="en-US" sz="2200" dirty="0" smtClean="0"/>
              <a:t>linear algebra algorithms</a:t>
            </a:r>
          </a:p>
          <a:p>
            <a:pPr marL="780492" lvl="1">
              <a:buSzPct val="89000"/>
              <a:buFont typeface="Times New Roman"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1300" dirty="0" smtClean="0"/>
              <a:t>One and two-sided factorizations and solvers</a:t>
            </a:r>
          </a:p>
          <a:p>
            <a:pPr marL="780492" lvl="1">
              <a:buSzPct val="89000"/>
              <a:buFont typeface="Times New Roman"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1300" dirty="0" smtClean="0"/>
              <a:t>Iterative linear and </a:t>
            </a:r>
            <a:r>
              <a:rPr lang="en-US" sz="1300" dirty="0" err="1" smtClean="0"/>
              <a:t>eigen</a:t>
            </a:r>
            <a:r>
              <a:rPr lang="en-US" sz="1300" dirty="0" smtClean="0"/>
              <a:t>-solvers</a:t>
            </a:r>
          </a:p>
          <a:p>
            <a:pPr marL="388806" indent="-293764">
              <a:buSzPct val="43000"/>
              <a:buFont typeface="Wingdings" charset="2"/>
              <a:buChar char="u"/>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200" dirty="0" smtClean="0"/>
              <a:t>Productivity</a:t>
            </a:r>
          </a:p>
          <a:p>
            <a:pPr marL="780492" lvl="1">
              <a:buSzPct val="89000"/>
              <a:buFont typeface="Times New Roman"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1300" dirty="0" smtClean="0"/>
              <a:t>High-level</a:t>
            </a:r>
          </a:p>
          <a:p>
            <a:pPr marL="780492" lvl="1">
              <a:buSzPct val="89000"/>
              <a:buFont typeface="Times New Roman"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1300" dirty="0" smtClean="0"/>
              <a:t>Leveraging prior developments</a:t>
            </a:r>
          </a:p>
          <a:p>
            <a:pPr marL="780492" lvl="1">
              <a:buSzPct val="89000"/>
              <a:buFont typeface="Times New Roman"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1300" dirty="0" smtClean="0"/>
              <a:t>Exceeding in performance homogeneous solutions</a:t>
            </a:r>
            <a:endParaRPr lang="en-US" sz="1300" dirty="0"/>
          </a:p>
        </p:txBody>
      </p:sp>
      <p:sp>
        <p:nvSpPr>
          <p:cNvPr id="2" name="Rectangle 1"/>
          <p:cNvSpPr/>
          <p:nvPr/>
        </p:nvSpPr>
        <p:spPr>
          <a:xfrm>
            <a:off x="1" y="795071"/>
            <a:ext cx="3493264" cy="461665"/>
          </a:xfrm>
          <a:prstGeom prst="rect">
            <a:avLst/>
          </a:prstGeom>
        </p:spPr>
        <p:txBody>
          <a:bodyPr wrap="square">
            <a:spAutoFit/>
          </a:bodyPr>
          <a:lstStyle/>
          <a:p>
            <a:pPr marL="342900" indent="-342900">
              <a:buFont typeface="Wingdings" charset="2"/>
              <a:buChar char="u"/>
            </a:pPr>
            <a:r>
              <a:rPr lang="en-US" sz="2400" b="1" dirty="0"/>
              <a:t>Methodology overview </a:t>
            </a:r>
          </a:p>
        </p:txBody>
      </p:sp>
      <p:pic>
        <p:nvPicPr>
          <p:cNvPr id="5" name="Picture 3"/>
          <p:cNvPicPr>
            <a:picLocks noChangeAspect="1" noChangeArrowheads="1"/>
          </p:cNvPicPr>
          <p:nvPr/>
        </p:nvPicPr>
        <p:blipFill>
          <a:blip r:embed="rId3"/>
          <a:srcRect/>
          <a:stretch>
            <a:fillRect/>
          </a:stretch>
        </p:blipFill>
        <p:spPr bwMode="auto">
          <a:xfrm>
            <a:off x="5806081" y="2552173"/>
            <a:ext cx="1723680" cy="2344566"/>
          </a:xfrm>
          <a:prstGeom prst="rect">
            <a:avLst/>
          </a:prstGeom>
          <a:noFill/>
          <a:ln w="9525">
            <a:noFill/>
            <a:round/>
            <a:headEnd/>
            <a:tailEnd/>
          </a:ln>
          <a:effectLst/>
        </p:spPr>
      </p:pic>
      <p:sp>
        <p:nvSpPr>
          <p:cNvPr id="6" name="Text Box 4"/>
          <p:cNvSpPr txBox="1">
            <a:spLocks noChangeArrowheads="1"/>
          </p:cNvSpPr>
          <p:nvPr/>
        </p:nvSpPr>
        <p:spPr bwMode="auto">
          <a:xfrm>
            <a:off x="6477001" y="2011028"/>
            <a:ext cx="2413440" cy="685800"/>
          </a:xfrm>
          <a:prstGeom prst="rect">
            <a:avLst/>
          </a:prstGeom>
          <a:solidFill>
            <a:srgbClr val="FFFFFF"/>
          </a:solidFill>
          <a:ln w="9525">
            <a:solidFill>
              <a:srgbClr val="000000"/>
            </a:solidFill>
            <a:round/>
            <a:headEnd/>
            <a:tailEnd/>
          </a:ln>
          <a:effectLst>
            <a:outerShdw blurRad="63500" dist="155281" dir="2700000" algn="ctr" rotWithShape="0">
              <a:srgbClr val="808080"/>
            </a:outerShdw>
          </a:effectLst>
        </p:spPr>
        <p:txBody>
          <a:bodyPr wrap="none" lIns="81639" tIns="52019" rIns="81639" bIns="40820">
            <a:prstTxWarp prst="textNoShape">
              <a:avLst/>
            </a:prstTxWarp>
          </a:bodyPr>
          <a:lstStyle/>
          <a:p>
            <a:pPr>
              <a:tabLst>
                <a:tab pos="656650" algn="l"/>
                <a:tab pos="1313299" algn="l"/>
                <a:tab pos="1969949" algn="l"/>
              </a:tabLst>
            </a:pPr>
            <a:r>
              <a:rPr lang="en-US" sz="1300" dirty="0">
                <a:solidFill>
                  <a:srgbClr val="000000"/>
                </a:solidFill>
                <a:ea typeface="DejaVu Sans" charset="0"/>
                <a:cs typeface="DejaVu Sans" charset="0"/>
              </a:rPr>
              <a:t>Hybrid CPU+GPU algorithms</a:t>
            </a:r>
            <a:r>
              <a:rPr lang="en-US" dirty="0">
                <a:solidFill>
                  <a:srgbClr val="000000"/>
                </a:solidFill>
                <a:ea typeface="DejaVu Sans" charset="0"/>
                <a:cs typeface="DejaVu Sans" charset="0"/>
              </a:rPr>
              <a:t/>
            </a:r>
            <a:br>
              <a:rPr lang="en-US" dirty="0">
                <a:solidFill>
                  <a:srgbClr val="000000"/>
                </a:solidFill>
                <a:ea typeface="DejaVu Sans" charset="0"/>
                <a:cs typeface="DejaVu Sans" charset="0"/>
              </a:rPr>
            </a:br>
            <a:r>
              <a:rPr lang="en-US" sz="1100" dirty="0">
                <a:solidFill>
                  <a:srgbClr val="000000"/>
                </a:solidFill>
                <a:ea typeface="DejaVu Sans" charset="0"/>
                <a:cs typeface="DejaVu Sans" charset="0"/>
              </a:rPr>
              <a:t>(small tasks for </a:t>
            </a:r>
            <a:r>
              <a:rPr lang="en-US" sz="1100" dirty="0" err="1">
                <a:solidFill>
                  <a:srgbClr val="000000"/>
                </a:solidFill>
                <a:ea typeface="DejaVu Sans" charset="0"/>
                <a:cs typeface="DejaVu Sans" charset="0"/>
              </a:rPr>
              <a:t>multicores</a:t>
            </a:r>
            <a:r>
              <a:rPr lang="en-US" sz="1100" dirty="0">
                <a:solidFill>
                  <a:srgbClr val="000000"/>
                </a:solidFill>
                <a:ea typeface="DejaVu Sans" charset="0"/>
                <a:cs typeface="DejaVu Sans" charset="0"/>
              </a:rPr>
              <a:t> and large </a:t>
            </a:r>
            <a:br>
              <a:rPr lang="en-US" sz="1100" dirty="0">
                <a:solidFill>
                  <a:srgbClr val="000000"/>
                </a:solidFill>
                <a:ea typeface="DejaVu Sans" charset="0"/>
                <a:cs typeface="DejaVu Sans" charset="0"/>
              </a:rPr>
            </a:br>
            <a:r>
              <a:rPr lang="en-US" sz="1100" dirty="0">
                <a:solidFill>
                  <a:srgbClr val="000000"/>
                </a:solidFill>
                <a:ea typeface="DejaVu Sans" charset="0"/>
                <a:cs typeface="DejaVu Sans" charset="0"/>
              </a:rPr>
              <a:t>      tasks for </a:t>
            </a:r>
            <a:r>
              <a:rPr lang="en-US" sz="1100" dirty="0" err="1">
                <a:solidFill>
                  <a:srgbClr val="000000"/>
                </a:solidFill>
                <a:ea typeface="DejaVu Sans" charset="0"/>
                <a:cs typeface="DejaVu Sans" charset="0"/>
              </a:rPr>
              <a:t>GPUs</a:t>
            </a:r>
            <a:r>
              <a:rPr lang="en-US" sz="1100" dirty="0">
                <a:solidFill>
                  <a:srgbClr val="000000"/>
                </a:solidFill>
                <a:ea typeface="DejaVu Sans" charset="0"/>
                <a:cs typeface="DejaVu Sans" charset="0"/>
              </a:rPr>
              <a:t>)</a:t>
            </a:r>
          </a:p>
        </p:txBody>
      </p:sp>
      <p:pic>
        <p:nvPicPr>
          <p:cNvPr id="4" name="Picture 3"/>
          <p:cNvPicPr>
            <a:picLocks noChangeAspect="1"/>
          </p:cNvPicPr>
          <p:nvPr/>
        </p:nvPicPr>
        <p:blipFill>
          <a:blip r:embed="rId4"/>
          <a:stretch>
            <a:fillRect/>
          </a:stretch>
        </p:blipFill>
        <p:spPr>
          <a:xfrm>
            <a:off x="6532033" y="738031"/>
            <a:ext cx="2611967" cy="410687"/>
          </a:xfrm>
          <a:prstGeom prst="rect">
            <a:avLst/>
          </a:prstGeom>
        </p:spPr>
      </p:pic>
    </p:spTree>
    <p:extLst>
      <p:ext uri="{BB962C8B-B14F-4D97-AF65-F5344CB8AC3E}">
        <p14:creationId xmlns:p14="http://schemas.microsoft.com/office/powerpoint/2010/main" val="136522600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GPU architectures </a:t>
            </a:r>
          </a:p>
        </p:txBody>
      </p:sp>
      <p:sp>
        <p:nvSpPr>
          <p:cNvPr id="22" name="Rectangle 21"/>
          <p:cNvSpPr/>
          <p:nvPr/>
        </p:nvSpPr>
        <p:spPr>
          <a:xfrm>
            <a:off x="0" y="745199"/>
            <a:ext cx="4647426" cy="461665"/>
          </a:xfrm>
          <a:prstGeom prst="rect">
            <a:avLst/>
          </a:prstGeom>
        </p:spPr>
        <p:txBody>
          <a:bodyPr wrap="none">
            <a:spAutoFit/>
          </a:bodyPr>
          <a:lstStyle/>
          <a:p>
            <a:pPr marL="342900" indent="-342900">
              <a:buFont typeface="Wingdings" charset="2"/>
              <a:buChar char="u"/>
            </a:pPr>
            <a:r>
              <a:rPr lang="en-US" sz="2400" dirty="0"/>
              <a:t>Streaming Multiprocessors (SMs) </a:t>
            </a:r>
          </a:p>
        </p:txBody>
      </p:sp>
      <p:pic>
        <p:nvPicPr>
          <p:cNvPr id="5" name="Picture 4"/>
          <p:cNvPicPr>
            <a:picLocks noChangeAspect="1"/>
          </p:cNvPicPr>
          <p:nvPr/>
        </p:nvPicPr>
        <p:blipFill>
          <a:blip r:embed="rId3"/>
          <a:stretch>
            <a:fillRect/>
          </a:stretch>
        </p:blipFill>
        <p:spPr>
          <a:xfrm>
            <a:off x="5640862" y="2252801"/>
            <a:ext cx="3133243" cy="4147916"/>
          </a:xfrm>
          <a:prstGeom prst="rect">
            <a:avLst/>
          </a:prstGeom>
        </p:spPr>
      </p:pic>
      <p:sp>
        <p:nvSpPr>
          <p:cNvPr id="6" name="Rectangle 5"/>
          <p:cNvSpPr/>
          <p:nvPr/>
        </p:nvSpPr>
        <p:spPr>
          <a:xfrm>
            <a:off x="7027333" y="1257664"/>
            <a:ext cx="152401" cy="355601"/>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42900" y="2457993"/>
            <a:ext cx="4686300" cy="2031325"/>
          </a:xfrm>
          <a:prstGeom prst="rect">
            <a:avLst/>
          </a:prstGeom>
        </p:spPr>
        <p:txBody>
          <a:bodyPr wrap="square">
            <a:spAutoFit/>
          </a:bodyPr>
          <a:lstStyle/>
          <a:p>
            <a:pPr marL="285750" indent="-285750">
              <a:buFont typeface="Wingdings" charset="2"/>
              <a:buChar char="§"/>
            </a:pPr>
            <a:r>
              <a:rPr lang="en-US" dirty="0" smtClean="0"/>
              <a:t>In Volta 100, each </a:t>
            </a:r>
            <a:r>
              <a:rPr lang="en-US" dirty="0"/>
              <a:t>SM is partitioned into four processing blocks, each with</a:t>
            </a:r>
            <a:r>
              <a:rPr lang="en-US" dirty="0" smtClean="0"/>
              <a:t>:</a:t>
            </a:r>
            <a:endParaRPr lang="en-US" dirty="0"/>
          </a:p>
          <a:p>
            <a:pPr marL="406400" indent="-228600">
              <a:buFont typeface="Arial"/>
              <a:buChar char="•"/>
            </a:pPr>
            <a:r>
              <a:rPr lang="pt-BR" dirty="0"/>
              <a:t>16 FP32 Cores;</a:t>
            </a:r>
          </a:p>
          <a:p>
            <a:pPr marL="406400" indent="-228600">
              <a:buFont typeface="Arial"/>
              <a:buChar char="•"/>
            </a:pPr>
            <a:r>
              <a:rPr lang="bg-BG" dirty="0" smtClean="0"/>
              <a:t>8 </a:t>
            </a:r>
            <a:r>
              <a:rPr lang="bg-BG" dirty="0"/>
              <a:t>FP64 Cores;</a:t>
            </a:r>
          </a:p>
          <a:p>
            <a:pPr marL="406400" indent="-228600">
              <a:buFont typeface="Arial"/>
              <a:buChar char="•"/>
            </a:pPr>
            <a:r>
              <a:rPr lang="en-US" dirty="0" smtClean="0"/>
              <a:t>16 </a:t>
            </a:r>
            <a:r>
              <a:rPr lang="en-US" dirty="0"/>
              <a:t>INT32 Cores;</a:t>
            </a:r>
          </a:p>
          <a:p>
            <a:pPr marL="406400" indent="-228600">
              <a:buFont typeface="Arial"/>
              <a:buChar char="•"/>
            </a:pPr>
            <a:r>
              <a:rPr lang="en-US" dirty="0" smtClean="0"/>
              <a:t>128KB </a:t>
            </a:r>
            <a:r>
              <a:rPr lang="en-US" dirty="0"/>
              <a:t>L1 / Shared memory;</a:t>
            </a:r>
          </a:p>
          <a:p>
            <a:pPr marL="406400" indent="-228600">
              <a:buFont typeface="Arial"/>
              <a:buChar char="•"/>
            </a:pPr>
            <a:r>
              <a:rPr lang="en-US" dirty="0" smtClean="0"/>
              <a:t>64 </a:t>
            </a:r>
            <a:r>
              <a:rPr lang="en-US" dirty="0"/>
              <a:t>KB Register File. </a:t>
            </a:r>
          </a:p>
        </p:txBody>
      </p:sp>
      <p:pic>
        <p:nvPicPr>
          <p:cNvPr id="14" name="Picture 13"/>
          <p:cNvPicPr>
            <a:picLocks noChangeAspect="1"/>
          </p:cNvPicPr>
          <p:nvPr/>
        </p:nvPicPr>
        <p:blipFill>
          <a:blip r:embed="rId4"/>
          <a:stretch>
            <a:fillRect/>
          </a:stretch>
        </p:blipFill>
        <p:spPr>
          <a:xfrm>
            <a:off x="5929443" y="831552"/>
            <a:ext cx="2500582" cy="1421249"/>
          </a:xfrm>
          <a:prstGeom prst="rect">
            <a:avLst/>
          </a:prstGeom>
        </p:spPr>
      </p:pic>
      <p:sp>
        <p:nvSpPr>
          <p:cNvPr id="15" name="Rectangle 14"/>
          <p:cNvSpPr/>
          <p:nvPr/>
        </p:nvSpPr>
        <p:spPr>
          <a:xfrm>
            <a:off x="7226300" y="1269761"/>
            <a:ext cx="117475" cy="184389"/>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a:off x="5640862" y="1454150"/>
            <a:ext cx="1585439" cy="798651"/>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7343775" y="1454150"/>
            <a:ext cx="1430330" cy="798651"/>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241300" y="1257664"/>
            <a:ext cx="4686300" cy="1200329"/>
          </a:xfrm>
          <a:prstGeom prst="rect">
            <a:avLst/>
          </a:prstGeom>
        </p:spPr>
        <p:txBody>
          <a:bodyPr wrap="square">
            <a:spAutoFit/>
          </a:bodyPr>
          <a:lstStyle/>
          <a:p>
            <a:pPr marL="285750" indent="-285750">
              <a:buFont typeface="Wingdings" charset="2"/>
              <a:buChar char="§"/>
            </a:pPr>
            <a:r>
              <a:rPr lang="en-US" dirty="0" smtClean="0"/>
              <a:t>SM </a:t>
            </a:r>
            <a:r>
              <a:rPr lang="en-US" dirty="0"/>
              <a:t>is the heart of the GPU </a:t>
            </a:r>
            <a:r>
              <a:rPr lang="en-US" dirty="0" smtClean="0"/>
              <a:t>architecture in which GPU uses as </a:t>
            </a:r>
            <a:r>
              <a:rPr lang="en-US" dirty="0"/>
              <a:t>the basic building </a:t>
            </a:r>
            <a:r>
              <a:rPr lang="en-US" dirty="0" smtClean="0"/>
              <a:t>blocks. </a:t>
            </a:r>
          </a:p>
          <a:p>
            <a:pPr marL="285750" indent="-285750">
              <a:buFont typeface="Wingdings" charset="2"/>
              <a:buChar char="§"/>
            </a:pPr>
            <a:r>
              <a:rPr lang="en-US" dirty="0" smtClean="0"/>
              <a:t>Registers and </a:t>
            </a:r>
            <a:r>
              <a:rPr lang="en-US" dirty="0"/>
              <a:t>shared memory are scarce resources in the SM</a:t>
            </a:r>
            <a:r>
              <a:rPr lang="en-US" dirty="0" smtClean="0"/>
              <a:t>.</a:t>
            </a:r>
          </a:p>
        </p:txBody>
      </p:sp>
    </p:spTree>
    <p:extLst>
      <p:ext uri="{BB962C8B-B14F-4D97-AF65-F5344CB8AC3E}">
        <p14:creationId xmlns:p14="http://schemas.microsoft.com/office/powerpoint/2010/main" val="1112734305"/>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Introduction to </a:t>
            </a:r>
            <a:r>
              <a:rPr lang="en-US" sz="2400" b="1" kern="0" dirty="0" smtClean="0">
                <a:solidFill>
                  <a:srgbClr val="FF0000"/>
                </a:solidFill>
                <a:latin typeface="Arial" charset="0"/>
              </a:rPr>
              <a:t>MAGMA</a:t>
            </a:r>
            <a:endParaRPr lang="en-US" sz="2400" b="1" kern="0" dirty="0">
              <a:solidFill>
                <a:srgbClr val="FF0000"/>
              </a:solidFill>
              <a:latin typeface="Arial" charset="0"/>
            </a:endParaRPr>
          </a:p>
        </p:txBody>
      </p:sp>
      <p:sp>
        <p:nvSpPr>
          <p:cNvPr id="2" name="Rectangle 1"/>
          <p:cNvSpPr/>
          <p:nvPr/>
        </p:nvSpPr>
        <p:spPr>
          <a:xfrm>
            <a:off x="1" y="808803"/>
            <a:ext cx="2428870" cy="461665"/>
          </a:xfrm>
          <a:prstGeom prst="rect">
            <a:avLst/>
          </a:prstGeom>
        </p:spPr>
        <p:txBody>
          <a:bodyPr wrap="square">
            <a:spAutoFit/>
          </a:bodyPr>
          <a:lstStyle/>
          <a:p>
            <a:pPr marL="342900" indent="-342900">
              <a:buFont typeface="Wingdings" charset="2"/>
              <a:buChar char="u"/>
            </a:pPr>
            <a:r>
              <a:rPr lang="en-US" sz="2400" b="1" dirty="0"/>
              <a:t>Using MAGMA</a:t>
            </a:r>
          </a:p>
        </p:txBody>
      </p:sp>
      <p:pic>
        <p:nvPicPr>
          <p:cNvPr id="4" name="Picture 3"/>
          <p:cNvPicPr>
            <a:picLocks noChangeAspect="1"/>
          </p:cNvPicPr>
          <p:nvPr/>
        </p:nvPicPr>
        <p:blipFill>
          <a:blip r:embed="rId3"/>
          <a:stretch>
            <a:fillRect/>
          </a:stretch>
        </p:blipFill>
        <p:spPr>
          <a:xfrm>
            <a:off x="6532033" y="738031"/>
            <a:ext cx="2611967" cy="410687"/>
          </a:xfrm>
          <a:prstGeom prst="rect">
            <a:avLst/>
          </a:prstGeom>
        </p:spPr>
      </p:pic>
      <p:sp>
        <p:nvSpPr>
          <p:cNvPr id="3" name="Rectangle 2"/>
          <p:cNvSpPr/>
          <p:nvPr/>
        </p:nvSpPr>
        <p:spPr>
          <a:xfrm>
            <a:off x="2428871" y="2622034"/>
            <a:ext cx="3180528" cy="369332"/>
          </a:xfrm>
          <a:prstGeom prst="rect">
            <a:avLst/>
          </a:prstGeom>
        </p:spPr>
        <p:txBody>
          <a:bodyPr wrap="none">
            <a:spAutoFit/>
          </a:bodyPr>
          <a:lstStyle/>
          <a:p>
            <a:r>
              <a:rPr lang="en-US" dirty="0" smtClean="0"/>
              <a:t>The code example is on the way</a:t>
            </a:r>
            <a:endParaRPr lang="en-US" dirty="0"/>
          </a:p>
        </p:txBody>
      </p:sp>
    </p:spTree>
    <p:extLst>
      <p:ext uri="{BB962C8B-B14F-4D97-AF65-F5344CB8AC3E}">
        <p14:creationId xmlns:p14="http://schemas.microsoft.com/office/powerpoint/2010/main" val="1461180714"/>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4"/>
          <p:cNvSpPr>
            <a:spLocks noChangeArrowheads="1"/>
          </p:cNvSpPr>
          <p:nvPr/>
        </p:nvSpPr>
        <p:spPr bwMode="auto">
          <a:xfrm>
            <a:off x="-25400" y="194101"/>
            <a:ext cx="9144000" cy="540605"/>
          </a:xfrm>
          <a:prstGeom prst="rect">
            <a:avLst/>
          </a:prstGeom>
          <a:noFill/>
          <a:ln w="9525">
            <a:noFill/>
            <a:miter lim="800000"/>
            <a:headEnd/>
            <a:tailEnd/>
          </a:ln>
          <a:effectLst/>
        </p:spPr>
        <p:txBody>
          <a:bodyPr wrap="square">
            <a:spAutoFit/>
          </a:bodyPr>
          <a:lstStyle/>
          <a:p>
            <a:r>
              <a:rPr lang="en-US" sz="2800" b="1" dirty="0">
                <a:solidFill>
                  <a:srgbClr val="FF0000"/>
                </a:solidFill>
                <a:latin typeface="Times New Roman" pitchFamily="18" charset="0"/>
              </a:rPr>
              <a:t>Topics</a:t>
            </a:r>
          </a:p>
        </p:txBody>
      </p:sp>
      <p:sp>
        <p:nvSpPr>
          <p:cNvPr id="2" name="Rectangle 1"/>
          <p:cNvSpPr/>
          <p:nvPr/>
        </p:nvSpPr>
        <p:spPr>
          <a:xfrm>
            <a:off x="212234" y="890601"/>
            <a:ext cx="3223959" cy="461665"/>
          </a:xfrm>
          <a:prstGeom prst="rect">
            <a:avLst/>
          </a:prstGeom>
        </p:spPr>
        <p:txBody>
          <a:bodyPr wrap="none">
            <a:spAutoFit/>
          </a:bodyPr>
          <a:lstStyle/>
          <a:p>
            <a:pPr marL="285750" indent="-285750">
              <a:buFont typeface="Wingdings" charset="2"/>
              <a:buChar char="u"/>
            </a:pPr>
            <a:r>
              <a:rPr lang="en-US" sz="2400" dirty="0"/>
              <a:t>What have we learnt?</a:t>
            </a:r>
          </a:p>
        </p:txBody>
      </p:sp>
      <p:sp>
        <p:nvSpPr>
          <p:cNvPr id="3" name="Rectangle 2"/>
          <p:cNvSpPr/>
          <p:nvPr/>
        </p:nvSpPr>
        <p:spPr>
          <a:xfrm>
            <a:off x="355599" y="1674673"/>
            <a:ext cx="8509001" cy="2308324"/>
          </a:xfrm>
          <a:prstGeom prst="rect">
            <a:avLst/>
          </a:prstGeom>
        </p:spPr>
        <p:txBody>
          <a:bodyPr wrap="square">
            <a:spAutoFit/>
          </a:bodyPr>
          <a:lstStyle/>
          <a:p>
            <a:pPr marL="285750" indent="-285750">
              <a:buFont typeface="Wingdings" charset="2"/>
              <a:buChar char="§"/>
            </a:pPr>
            <a:r>
              <a:rPr lang="en-US" sz="2400" dirty="0" smtClean="0"/>
              <a:t>looked </a:t>
            </a:r>
            <a:r>
              <a:rPr lang="en-US" sz="2400" dirty="0"/>
              <a:t>at </a:t>
            </a:r>
            <a:r>
              <a:rPr lang="en-US" sz="2400" dirty="0" smtClean="0"/>
              <a:t>CUDA-enabled GPU </a:t>
            </a:r>
            <a:r>
              <a:rPr lang="en-US" sz="2400" dirty="0"/>
              <a:t>computing and how that can be used to make </a:t>
            </a:r>
            <a:r>
              <a:rPr lang="en-US" sz="2400" dirty="0" smtClean="0"/>
              <a:t>your life as a programmer easier.</a:t>
            </a:r>
          </a:p>
          <a:p>
            <a:pPr marL="285750" indent="-285750">
              <a:buFont typeface="Wingdings" charset="2"/>
              <a:buChar char="§"/>
            </a:pPr>
            <a:r>
              <a:rPr lang="en-US" sz="2400" dirty="0" smtClean="0"/>
              <a:t>Optimization and profiling tools </a:t>
            </a:r>
            <a:r>
              <a:rPr lang="en-US" sz="2400" dirty="0"/>
              <a:t>that allow </a:t>
            </a:r>
            <a:r>
              <a:rPr lang="en-US" sz="2400" dirty="0" smtClean="0"/>
              <a:t>to </a:t>
            </a:r>
            <a:r>
              <a:rPr lang="en-US" sz="2400" dirty="0"/>
              <a:t>develop CUDA code in an easy and maintainable way.</a:t>
            </a:r>
          </a:p>
          <a:p>
            <a:pPr marL="285750" indent="-285750">
              <a:buFont typeface="Wingdings" charset="2"/>
              <a:buChar char="§"/>
            </a:pPr>
            <a:r>
              <a:rPr lang="en-US" sz="2400" dirty="0" smtClean="0"/>
              <a:t>GPU computing </a:t>
            </a:r>
            <a:r>
              <a:rPr lang="en-US" sz="2400" dirty="0"/>
              <a:t>libraries </a:t>
            </a:r>
            <a:r>
              <a:rPr lang="en-US" sz="2400" dirty="0" smtClean="0"/>
              <a:t>that enable easy</a:t>
            </a:r>
            <a:r>
              <a:rPr lang="en-US" sz="2400" dirty="0"/>
              <a:t>, </a:t>
            </a:r>
            <a:r>
              <a:rPr lang="en-US" sz="2400" dirty="0" smtClean="0"/>
              <a:t>high-quality</a:t>
            </a:r>
            <a:r>
              <a:rPr lang="en-US" sz="2400" dirty="0"/>
              <a:t>; and </a:t>
            </a:r>
            <a:r>
              <a:rPr lang="en-US" sz="2400" dirty="0" smtClean="0"/>
              <a:t>accelerated way to develop applications</a:t>
            </a:r>
            <a:endParaRPr lang="en-US" sz="2400" dirty="0"/>
          </a:p>
        </p:txBody>
      </p:sp>
    </p:spTree>
    <p:extLst>
      <p:ext uri="{BB962C8B-B14F-4D97-AF65-F5344CB8AC3E}">
        <p14:creationId xmlns:p14="http://schemas.microsoft.com/office/powerpoint/2010/main" val="38370235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GPU architectures </a:t>
            </a:r>
          </a:p>
        </p:txBody>
      </p:sp>
      <p:pic>
        <p:nvPicPr>
          <p:cNvPr id="5" name="Picture 4"/>
          <p:cNvPicPr>
            <a:picLocks noChangeAspect="1"/>
          </p:cNvPicPr>
          <p:nvPr/>
        </p:nvPicPr>
        <p:blipFill>
          <a:blip r:embed="rId3"/>
          <a:stretch>
            <a:fillRect/>
          </a:stretch>
        </p:blipFill>
        <p:spPr>
          <a:xfrm>
            <a:off x="4904206" y="834099"/>
            <a:ext cx="4239794" cy="5612814"/>
          </a:xfrm>
          <a:prstGeom prst="rect">
            <a:avLst/>
          </a:prstGeom>
        </p:spPr>
      </p:pic>
      <p:sp>
        <p:nvSpPr>
          <p:cNvPr id="6" name="Rectangle 5"/>
          <p:cNvSpPr/>
          <p:nvPr/>
        </p:nvSpPr>
        <p:spPr>
          <a:xfrm>
            <a:off x="78206" y="1194528"/>
            <a:ext cx="4826000" cy="5078314"/>
          </a:xfrm>
          <a:prstGeom prst="rect">
            <a:avLst/>
          </a:prstGeom>
        </p:spPr>
        <p:txBody>
          <a:bodyPr wrap="square">
            <a:spAutoFit/>
          </a:bodyPr>
          <a:lstStyle/>
          <a:p>
            <a:r>
              <a:rPr lang="en-US" dirty="0" smtClean="0"/>
              <a:t>SMs in Volta100</a:t>
            </a:r>
          </a:p>
          <a:p>
            <a:pPr marL="114300" indent="-114300">
              <a:buFont typeface="Arial"/>
              <a:buChar char="•"/>
            </a:pPr>
            <a:r>
              <a:rPr lang="en-US" dirty="0" smtClean="0"/>
              <a:t>A </a:t>
            </a:r>
            <a:r>
              <a:rPr lang="en-US" dirty="0"/>
              <a:t>FP32 core is the execution unit that performs single precision floating point arithmetic (floats).</a:t>
            </a:r>
          </a:p>
          <a:p>
            <a:pPr marL="114300" indent="-114300">
              <a:buFont typeface="Arial"/>
              <a:buChar char="•"/>
            </a:pPr>
            <a:r>
              <a:rPr lang="en-US" dirty="0"/>
              <a:t>A FP64 core performs double precision arithmetic (doubles). </a:t>
            </a:r>
          </a:p>
          <a:p>
            <a:pPr marL="114300" indent="-114300">
              <a:buFont typeface="Arial"/>
              <a:buChar char="•"/>
            </a:pPr>
            <a:r>
              <a:rPr lang="en-US" dirty="0"/>
              <a:t>A INT32 Core performs integer arithmetic. </a:t>
            </a:r>
          </a:p>
          <a:p>
            <a:pPr marL="114300" indent="-114300">
              <a:buFont typeface="Arial"/>
              <a:buChar char="•"/>
            </a:pPr>
            <a:r>
              <a:rPr lang="en-US" dirty="0"/>
              <a:t>The warp scheduler selects which warp (group of 32 threads) to send to which execution units (more to come).</a:t>
            </a:r>
          </a:p>
          <a:p>
            <a:pPr marL="114300" indent="-114300">
              <a:buFont typeface="Arial"/>
              <a:buChar char="•"/>
            </a:pPr>
            <a:r>
              <a:rPr lang="en-US" dirty="0"/>
              <a:t>64 KB Register File –lots of transistors used for vary fast memory. </a:t>
            </a:r>
          </a:p>
          <a:p>
            <a:pPr marL="114300" indent="-114300">
              <a:buFont typeface="Arial"/>
              <a:buChar char="•"/>
            </a:pPr>
            <a:r>
              <a:rPr lang="en-US" dirty="0"/>
              <a:t>128KB of configurable L1 (data) cache or shared memory</a:t>
            </a:r>
          </a:p>
          <a:p>
            <a:pPr marL="114300" indent="-114300">
              <a:buFont typeface="Arial"/>
              <a:buChar char="•"/>
            </a:pPr>
            <a:r>
              <a:rPr lang="en-US" dirty="0"/>
              <a:t>Shared memory is a used </a:t>
            </a:r>
            <a:r>
              <a:rPr lang="en-US" dirty="0" err="1"/>
              <a:t>manged</a:t>
            </a:r>
            <a:r>
              <a:rPr lang="en-US" dirty="0"/>
              <a:t> cache (more to come). </a:t>
            </a:r>
          </a:p>
          <a:p>
            <a:pPr marL="114300" indent="-114300">
              <a:buFont typeface="Arial"/>
              <a:buChar char="•"/>
            </a:pPr>
            <a:r>
              <a:rPr lang="en-US" dirty="0"/>
              <a:t>LD/ST units load and store data to/from cores.</a:t>
            </a:r>
          </a:p>
          <a:p>
            <a:pPr marL="114300" indent="-114300">
              <a:buFont typeface="Arial"/>
              <a:buChar char="•"/>
            </a:pPr>
            <a:r>
              <a:rPr lang="en-US" dirty="0"/>
              <a:t>SFU–special function units compute things like </a:t>
            </a:r>
            <a:r>
              <a:rPr lang="en-US" dirty="0" err="1"/>
              <a:t>transcendentals</a:t>
            </a:r>
            <a:r>
              <a:rPr lang="en-US" dirty="0"/>
              <a:t>. </a:t>
            </a:r>
          </a:p>
        </p:txBody>
      </p:sp>
      <p:sp>
        <p:nvSpPr>
          <p:cNvPr id="7" name="Rectangle 6"/>
          <p:cNvSpPr/>
          <p:nvPr/>
        </p:nvSpPr>
        <p:spPr>
          <a:xfrm>
            <a:off x="0" y="745199"/>
            <a:ext cx="2095445" cy="461665"/>
          </a:xfrm>
          <a:prstGeom prst="rect">
            <a:avLst/>
          </a:prstGeom>
        </p:spPr>
        <p:txBody>
          <a:bodyPr wrap="none">
            <a:spAutoFit/>
          </a:bodyPr>
          <a:lstStyle/>
          <a:p>
            <a:pPr marL="342900" indent="-342900">
              <a:buFont typeface="Wingdings" charset="2"/>
              <a:buChar char="u"/>
            </a:pPr>
            <a:r>
              <a:rPr lang="en-US" sz="2400" dirty="0" smtClean="0"/>
              <a:t>SMs (cont’d)</a:t>
            </a:r>
            <a:endParaRPr lang="en-US" sz="2400" dirty="0"/>
          </a:p>
        </p:txBody>
      </p:sp>
    </p:spTree>
    <p:extLst>
      <p:ext uri="{BB962C8B-B14F-4D97-AF65-F5344CB8AC3E}">
        <p14:creationId xmlns:p14="http://schemas.microsoft.com/office/powerpoint/2010/main" val="111273430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GPU architectures </a:t>
            </a:r>
          </a:p>
        </p:txBody>
      </p:sp>
      <p:sp>
        <p:nvSpPr>
          <p:cNvPr id="22" name="Rectangle 21"/>
          <p:cNvSpPr/>
          <p:nvPr/>
        </p:nvSpPr>
        <p:spPr>
          <a:xfrm>
            <a:off x="0" y="745199"/>
            <a:ext cx="4570482" cy="461665"/>
          </a:xfrm>
          <a:prstGeom prst="rect">
            <a:avLst/>
          </a:prstGeom>
        </p:spPr>
        <p:txBody>
          <a:bodyPr wrap="none">
            <a:spAutoFit/>
          </a:bodyPr>
          <a:lstStyle/>
          <a:p>
            <a:pPr marL="342900" indent="-342900">
              <a:buFont typeface="Wingdings" charset="2"/>
              <a:buChar char="u"/>
            </a:pPr>
            <a:r>
              <a:rPr lang="en-US" sz="2400" dirty="0" smtClean="0"/>
              <a:t>GPU capability and performance </a:t>
            </a:r>
            <a:endParaRPr lang="en-US" sz="2400" dirty="0"/>
          </a:p>
        </p:txBody>
      </p:sp>
      <p:sp>
        <p:nvSpPr>
          <p:cNvPr id="2" name="Rectangle 1"/>
          <p:cNvSpPr/>
          <p:nvPr/>
        </p:nvSpPr>
        <p:spPr>
          <a:xfrm>
            <a:off x="190500" y="1107166"/>
            <a:ext cx="8293100" cy="2585323"/>
          </a:xfrm>
          <a:prstGeom prst="rect">
            <a:avLst/>
          </a:prstGeom>
        </p:spPr>
        <p:txBody>
          <a:bodyPr wrap="square">
            <a:spAutoFit/>
          </a:bodyPr>
          <a:lstStyle/>
          <a:p>
            <a:pPr marL="177800" indent="-177800">
              <a:buFont typeface="Wingdings" charset="2"/>
              <a:buChar char="§"/>
            </a:pPr>
            <a:r>
              <a:rPr lang="en-US" dirty="0" smtClean="0"/>
              <a:t>Two </a:t>
            </a:r>
            <a:r>
              <a:rPr lang="en-US" dirty="0"/>
              <a:t>important features that describe GPU capability:</a:t>
            </a:r>
          </a:p>
          <a:p>
            <a:pPr marL="457200" indent="-279400">
              <a:buFont typeface="Arial"/>
              <a:buChar char="•"/>
            </a:pPr>
            <a:r>
              <a:rPr lang="en-US" dirty="0" smtClean="0"/>
              <a:t>Number </a:t>
            </a:r>
            <a:r>
              <a:rPr lang="en-US" dirty="0"/>
              <a:t>of CUDA cores</a:t>
            </a:r>
          </a:p>
          <a:p>
            <a:pPr marL="457200" indent="-279400">
              <a:buFont typeface="Arial"/>
              <a:buChar char="•"/>
            </a:pPr>
            <a:r>
              <a:rPr lang="en-US" dirty="0" smtClean="0"/>
              <a:t>Memory </a:t>
            </a:r>
            <a:r>
              <a:rPr lang="en-US" dirty="0"/>
              <a:t>size</a:t>
            </a:r>
          </a:p>
          <a:p>
            <a:pPr marL="177800" indent="-177800">
              <a:buFont typeface="Wingdings" charset="2"/>
              <a:buChar char="§"/>
            </a:pPr>
            <a:r>
              <a:rPr lang="en-US" dirty="0" smtClean="0"/>
              <a:t>Two corresponding metrics </a:t>
            </a:r>
            <a:r>
              <a:rPr lang="en-US" dirty="0"/>
              <a:t>for describing GPU performance:</a:t>
            </a:r>
          </a:p>
          <a:p>
            <a:pPr marL="457200" indent="-279400">
              <a:buFont typeface="Arial"/>
              <a:buChar char="•"/>
            </a:pPr>
            <a:r>
              <a:rPr lang="en-US" dirty="0" smtClean="0"/>
              <a:t>Peak computational performance: how </a:t>
            </a:r>
            <a:r>
              <a:rPr lang="en-US" dirty="0"/>
              <a:t>many single-precision or double-precision floating point calculations can be processed per </a:t>
            </a:r>
            <a:r>
              <a:rPr lang="en-US" dirty="0" smtClean="0"/>
              <a:t>second (e.g. </a:t>
            </a:r>
            <a:r>
              <a:rPr lang="en-US" dirty="0"/>
              <a:t>trillion </a:t>
            </a:r>
            <a:r>
              <a:rPr lang="en-US" dirty="0" smtClean="0"/>
              <a:t>floating</a:t>
            </a:r>
            <a:r>
              <a:rPr lang="en-US" dirty="0"/>
              <a:t>-point </a:t>
            </a:r>
            <a:r>
              <a:rPr lang="en-US" dirty="0" smtClean="0"/>
              <a:t>operations </a:t>
            </a:r>
            <a:r>
              <a:rPr lang="en-US" dirty="0"/>
              <a:t>per </a:t>
            </a:r>
            <a:r>
              <a:rPr lang="en-US" dirty="0" smtClean="0"/>
              <a:t>second, </a:t>
            </a:r>
            <a:r>
              <a:rPr lang="en-US" dirty="0" err="1" smtClean="0"/>
              <a:t>tflops</a:t>
            </a:r>
            <a:r>
              <a:rPr lang="en-US" dirty="0" smtClean="0"/>
              <a:t>)</a:t>
            </a:r>
          </a:p>
          <a:p>
            <a:pPr marL="457200" indent="-279400">
              <a:buFont typeface="Arial"/>
              <a:buChar char="•"/>
            </a:pPr>
            <a:r>
              <a:rPr lang="en-US" dirty="0" smtClean="0"/>
              <a:t>Memory bandwidth: the </a:t>
            </a:r>
            <a:r>
              <a:rPr lang="en-US" dirty="0"/>
              <a:t>rate at which data can be read from or stored to memory (e.g. gigabytes per second, GB/s</a:t>
            </a:r>
            <a:r>
              <a:rPr lang="en-US" dirty="0" smtClean="0"/>
              <a:t>)</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87483841"/>
              </p:ext>
            </p:extLst>
          </p:nvPr>
        </p:nvGraphicFramePr>
        <p:xfrm>
          <a:off x="723900" y="3727378"/>
          <a:ext cx="8026400" cy="2136811"/>
        </p:xfrm>
        <a:graphic>
          <a:graphicData uri="http://schemas.openxmlformats.org/drawingml/2006/table">
            <a:tbl>
              <a:tblPr firstRow="1" bandRow="1">
                <a:tableStyleId>{2D5ABB26-0587-4C30-8999-92F81FD0307C}</a:tableStyleId>
              </a:tblPr>
              <a:tblGrid>
                <a:gridCol w="1333500"/>
                <a:gridCol w="1079500"/>
                <a:gridCol w="1181100"/>
                <a:gridCol w="1244600"/>
                <a:gridCol w="1257300"/>
                <a:gridCol w="1930400"/>
              </a:tblGrid>
              <a:tr h="637461">
                <a:tc>
                  <a:txBody>
                    <a:bodyPr/>
                    <a:lstStyle/>
                    <a:p>
                      <a:pPr algn="ctr"/>
                      <a:r>
                        <a:rPr lang="en-US" b="0" dirty="0" smtClean="0">
                          <a:latin typeface="Times New Roman"/>
                          <a:cs typeface="Times New Roman"/>
                        </a:rPr>
                        <a:t>Product</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b="0" dirty="0" smtClean="0">
                          <a:latin typeface="Times New Roman"/>
                          <a:cs typeface="Times New Roman"/>
                        </a:rPr>
                        <a:t>#of </a:t>
                      </a:r>
                      <a:r>
                        <a:rPr lang="en-US" b="0" dirty="0" err="1" smtClean="0">
                          <a:latin typeface="Times New Roman"/>
                          <a:cs typeface="Times New Roman"/>
                        </a:rPr>
                        <a:t>Cuda</a:t>
                      </a:r>
                      <a:r>
                        <a:rPr lang="en-US" b="0" dirty="0" smtClean="0">
                          <a:latin typeface="Times New Roman"/>
                          <a:cs typeface="Times New Roman"/>
                        </a:rPr>
                        <a:t> Cores</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b="0" dirty="0" smtClean="0">
                          <a:latin typeface="Times New Roman"/>
                          <a:cs typeface="Times New Roman"/>
                        </a:rPr>
                        <a:t>DP (TFLOPS)</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latin typeface="Times New Roman"/>
                          <a:cs typeface="Times New Roman"/>
                        </a:rPr>
                        <a:t>SP</a:t>
                      </a:r>
                      <a:r>
                        <a:rPr lang="en-US" b="0" baseline="0" dirty="0" smtClean="0">
                          <a:latin typeface="Times New Roman"/>
                          <a:cs typeface="Times New Roman"/>
                        </a:rPr>
                        <a:t> </a:t>
                      </a:r>
                      <a:r>
                        <a:rPr lang="en-US" b="0" dirty="0" smtClean="0">
                          <a:latin typeface="Times New Roman"/>
                          <a:cs typeface="Times New Roman"/>
                        </a:rPr>
                        <a:t>(TFLOPS)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b="0" dirty="0" smtClean="0">
                          <a:latin typeface="Times New Roman"/>
                          <a:cs typeface="Times New Roman"/>
                        </a:rPr>
                        <a:t>Memory</a:t>
                      </a:r>
                    </a:p>
                    <a:p>
                      <a:pPr algn="ctr"/>
                      <a:r>
                        <a:rPr lang="en-US" b="0" dirty="0" smtClean="0">
                          <a:latin typeface="Times New Roman"/>
                          <a:cs typeface="Times New Roman"/>
                        </a:rPr>
                        <a:t>Size(GB)</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latin typeface="Times New Roman"/>
                          <a:cs typeface="Times New Roman"/>
                        </a:rPr>
                        <a:t>memory</a:t>
                      </a:r>
                    </a:p>
                    <a:p>
                      <a:pPr algn="ctr"/>
                      <a:r>
                        <a:rPr lang="en-US" b="0" dirty="0" smtClean="0">
                          <a:latin typeface="Times New Roman"/>
                          <a:cs typeface="Times New Roman"/>
                        </a:rPr>
                        <a:t>Bandwidth(GB/s)</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9131">
                <a:tc>
                  <a:txBody>
                    <a:bodyPr/>
                    <a:lstStyle/>
                    <a:p>
                      <a:r>
                        <a:rPr lang="en-US" b="0" dirty="0" err="1" smtClean="0">
                          <a:latin typeface="Times New Roman"/>
                          <a:cs typeface="Times New Roman"/>
                        </a:rPr>
                        <a:t>Jetson</a:t>
                      </a:r>
                      <a:r>
                        <a:rPr lang="en-US" b="0" dirty="0" smtClean="0">
                          <a:latin typeface="Times New Roman"/>
                          <a:cs typeface="Times New Roman"/>
                        </a:rPr>
                        <a:t> </a:t>
                      </a:r>
                      <a:r>
                        <a:rPr lang="en-US" b="0" dirty="0" err="1" smtClean="0">
                          <a:latin typeface="Times New Roman"/>
                          <a:cs typeface="Times New Roman"/>
                        </a:rPr>
                        <a:t>nano</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Times New Roman"/>
                          <a:ea typeface="+mn-ea"/>
                          <a:cs typeface="Times New Roman"/>
                        </a:rPr>
                        <a:t>128</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b="0" dirty="0" smtClean="0">
                          <a:latin typeface="Times New Roman"/>
                          <a:cs typeface="Times New Roman"/>
                        </a:rPr>
                        <a:t>n/a</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b="0" dirty="0" smtClean="0">
                          <a:latin typeface="Times New Roman"/>
                          <a:cs typeface="Times New Roman"/>
                        </a:rPr>
                        <a:t>0.472</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b="0" dirty="0" smtClean="0">
                          <a:latin typeface="Times New Roman"/>
                          <a:cs typeface="Times New Roman"/>
                        </a:rPr>
                        <a:t>4</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b="0" dirty="0" smtClean="0">
                          <a:latin typeface="Times New Roman"/>
                          <a:cs typeface="Times New Roman"/>
                        </a:rPr>
                        <a:t>25.6</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32646">
                <a:tc>
                  <a:txBody>
                    <a:bodyPr/>
                    <a:lstStyle/>
                    <a:p>
                      <a:r>
                        <a:rPr lang="en-US" b="0" dirty="0" smtClean="0">
                          <a:latin typeface="Times New Roman"/>
                          <a:cs typeface="Times New Roman"/>
                        </a:rPr>
                        <a:t>GTX1650</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b="0" dirty="0" smtClean="0">
                          <a:latin typeface="Times New Roman"/>
                          <a:cs typeface="Times New Roman"/>
                        </a:rPr>
                        <a:t>892</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b="0" dirty="0" smtClean="0">
                          <a:latin typeface="Times New Roman"/>
                          <a:cs typeface="Times New Roman"/>
                        </a:rPr>
                        <a:t>n/a</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b="0" dirty="0" smtClean="0">
                          <a:latin typeface="Times New Roman"/>
                          <a:cs typeface="Times New Roman"/>
                        </a:rPr>
                        <a:t>3.00</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b="0" dirty="0" smtClean="0">
                          <a:latin typeface="Times New Roman"/>
                          <a:cs typeface="Times New Roman"/>
                        </a:rPr>
                        <a:t>4</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b="0" dirty="0" smtClean="0">
                          <a:latin typeface="Times New Roman"/>
                          <a:cs typeface="Times New Roman"/>
                        </a:rPr>
                        <a:t>8.0</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32646">
                <a:tc>
                  <a:txBody>
                    <a:bodyPr/>
                    <a:lstStyle/>
                    <a:p>
                      <a:r>
                        <a:rPr lang="en-US" b="0" dirty="0" smtClean="0">
                          <a:latin typeface="Times New Roman"/>
                          <a:cs typeface="Times New Roman"/>
                        </a:rPr>
                        <a:t>K80</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latin typeface="Times New Roman"/>
                          <a:cs typeface="Times New Roman"/>
                        </a:rPr>
                        <a:t>4992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b="0" dirty="0" smtClean="0">
                          <a:latin typeface="Times New Roman"/>
                          <a:cs typeface="Times New Roman"/>
                        </a:rPr>
                        <a:t>2.91</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b="0" dirty="0" smtClean="0">
                          <a:latin typeface="Times New Roman"/>
                          <a:cs typeface="Times New Roman"/>
                        </a:rPr>
                        <a:t>8.74</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b="0" dirty="0" smtClean="0">
                          <a:latin typeface="Times New Roman"/>
                          <a:cs typeface="Times New Roman"/>
                        </a:rPr>
                        <a:t>24</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b="0" dirty="0" smtClean="0">
                          <a:latin typeface="Times New Roman"/>
                          <a:cs typeface="Times New Roman"/>
                        </a:rPr>
                        <a:t>480.0</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8608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latin typeface="Times New Roman"/>
                          <a:cs typeface="Times New Roman"/>
                        </a:rPr>
                        <a:t>Volta 100</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b="0" dirty="0" smtClean="0">
                          <a:latin typeface="Times New Roman"/>
                          <a:cs typeface="Times New Roman"/>
                        </a:rPr>
                        <a:t>5120</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b="0" dirty="0" smtClean="0">
                          <a:latin typeface="Times New Roman"/>
                          <a:cs typeface="Times New Roman"/>
                        </a:rPr>
                        <a:t>7.00</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b="0" dirty="0" smtClean="0">
                          <a:latin typeface="Times New Roman"/>
                          <a:cs typeface="Times New Roman"/>
                        </a:rPr>
                        <a:t>14.00</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b="0" dirty="0" smtClean="0">
                          <a:latin typeface="Times New Roman"/>
                          <a:cs typeface="Times New Roman"/>
                        </a:rPr>
                        <a:t>32</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b="0" dirty="0" smtClean="0">
                          <a:latin typeface="Times New Roman"/>
                          <a:cs typeface="Times New Roman"/>
                        </a:rPr>
                        <a:t>900.0</a:t>
                      </a:r>
                      <a:endParaRPr lang="en-US" b="0" dirty="0">
                        <a:latin typeface="Times New Roman"/>
                        <a:cs typeface="Times New Roman"/>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1273430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4"/>
          <p:cNvSpPr>
            <a:spLocks noChangeArrowheads="1"/>
          </p:cNvSpPr>
          <p:nvPr/>
        </p:nvSpPr>
        <p:spPr bwMode="auto">
          <a:xfrm>
            <a:off x="-25400" y="194101"/>
            <a:ext cx="9144000" cy="540605"/>
          </a:xfrm>
          <a:prstGeom prst="rect">
            <a:avLst/>
          </a:prstGeom>
          <a:noFill/>
          <a:ln w="9525">
            <a:noFill/>
            <a:miter lim="800000"/>
            <a:headEnd/>
            <a:tailEnd/>
          </a:ln>
          <a:effectLst/>
        </p:spPr>
        <p:txBody>
          <a:bodyPr wrap="square">
            <a:spAutoFit/>
          </a:bodyPr>
          <a:lstStyle/>
          <a:p>
            <a:r>
              <a:rPr lang="en-US" sz="2800" b="1" dirty="0">
                <a:solidFill>
                  <a:srgbClr val="FF0000"/>
                </a:solidFill>
                <a:latin typeface="Times New Roman" pitchFamily="18" charset="0"/>
              </a:rPr>
              <a:t>Topics</a:t>
            </a:r>
          </a:p>
        </p:txBody>
      </p:sp>
      <p:sp>
        <p:nvSpPr>
          <p:cNvPr id="8" name="Rectangle 7"/>
          <p:cNvSpPr/>
          <p:nvPr/>
        </p:nvSpPr>
        <p:spPr>
          <a:xfrm>
            <a:off x="0" y="995095"/>
            <a:ext cx="4046982" cy="1800493"/>
          </a:xfrm>
          <a:prstGeom prst="rect">
            <a:avLst/>
          </a:prstGeom>
        </p:spPr>
        <p:txBody>
          <a:bodyPr wrap="square">
            <a:spAutoFit/>
          </a:bodyPr>
          <a:lstStyle/>
          <a:p>
            <a:pPr marL="519113" lvl="1" indent="-288925">
              <a:spcAft>
                <a:spcPts val="600"/>
              </a:spcAft>
              <a:buFont typeface="Wingdings" charset="2"/>
              <a:buChar char="§"/>
            </a:pPr>
            <a:r>
              <a:rPr lang="en-GB" sz="2400" dirty="0" smtClean="0">
                <a:solidFill>
                  <a:srgbClr val="FF0000"/>
                </a:solidFill>
              </a:rPr>
              <a:t>GPU computing overview</a:t>
            </a:r>
            <a:endParaRPr lang="en-GB" sz="2400" dirty="0">
              <a:solidFill>
                <a:srgbClr val="FF0000"/>
              </a:solidFill>
            </a:endParaRPr>
          </a:p>
          <a:p>
            <a:pPr marL="519113" lvl="1" indent="-288925">
              <a:spcAft>
                <a:spcPts val="600"/>
              </a:spcAft>
              <a:buFont typeface="Wingdings" charset="2"/>
              <a:buChar char="§"/>
            </a:pPr>
            <a:r>
              <a:rPr lang="en-GB" sz="2400" dirty="0" smtClean="0"/>
              <a:t>CUDA programming basics</a:t>
            </a:r>
          </a:p>
          <a:p>
            <a:pPr marL="519113" lvl="1" indent="-288925">
              <a:spcAft>
                <a:spcPts val="600"/>
              </a:spcAft>
              <a:buFont typeface="Wingdings" charset="2"/>
              <a:buChar char="§"/>
            </a:pPr>
            <a:r>
              <a:rPr lang="en-GB" sz="2400" dirty="0" smtClean="0"/>
              <a:t>CUDA optimization</a:t>
            </a:r>
          </a:p>
          <a:p>
            <a:pPr marL="519113" lvl="1" indent="-288925">
              <a:spcAft>
                <a:spcPts val="600"/>
              </a:spcAft>
              <a:buFont typeface="Wingdings" charset="2"/>
              <a:buChar char="§"/>
            </a:pPr>
            <a:r>
              <a:rPr lang="en-GB" sz="2400" dirty="0" smtClean="0"/>
              <a:t>CUDA libraries</a:t>
            </a:r>
            <a:endParaRPr lang="en-GB" sz="2400" dirty="0"/>
          </a:p>
        </p:txBody>
      </p:sp>
      <p:grpSp>
        <p:nvGrpSpPr>
          <p:cNvPr id="3" name="Group 2"/>
          <p:cNvGrpSpPr/>
          <p:nvPr/>
        </p:nvGrpSpPr>
        <p:grpSpPr>
          <a:xfrm>
            <a:off x="3822700" y="927100"/>
            <a:ext cx="5146803" cy="2757445"/>
            <a:chOff x="3822700" y="927100"/>
            <a:chExt cx="5146803" cy="2757445"/>
          </a:xfrm>
        </p:grpSpPr>
        <p:cxnSp>
          <p:nvCxnSpPr>
            <p:cNvPr id="29" name="Straight Connector 28"/>
            <p:cNvCxnSpPr/>
            <p:nvPr/>
          </p:nvCxnSpPr>
          <p:spPr>
            <a:xfrm>
              <a:off x="3822700" y="1269151"/>
              <a:ext cx="901700" cy="0"/>
            </a:xfrm>
            <a:prstGeom prst="line">
              <a:avLst/>
            </a:prstGeom>
            <a:noFill/>
            <a:ln w="15875" cap="flat" cmpd="sng" algn="ctr">
              <a:solidFill>
                <a:srgbClr val="717379"/>
              </a:solidFill>
              <a:prstDash val="sysDot"/>
            </a:ln>
            <a:effectLst/>
          </p:spPr>
        </p:cxnSp>
        <p:grpSp>
          <p:nvGrpSpPr>
            <p:cNvPr id="39" name="Group 38"/>
            <p:cNvGrpSpPr/>
            <p:nvPr/>
          </p:nvGrpSpPr>
          <p:grpSpPr>
            <a:xfrm>
              <a:off x="4724400" y="927100"/>
              <a:ext cx="4245103" cy="643895"/>
              <a:chOff x="4594097" y="3729507"/>
              <a:chExt cx="4245103" cy="643895"/>
            </a:xfrm>
          </p:grpSpPr>
          <p:cxnSp>
            <p:nvCxnSpPr>
              <p:cNvPr id="33" name="Straight Connector 32"/>
              <p:cNvCxnSpPr/>
              <p:nvPr/>
            </p:nvCxnSpPr>
            <p:spPr>
              <a:xfrm>
                <a:off x="4594097" y="4071558"/>
                <a:ext cx="274320" cy="0"/>
              </a:xfrm>
              <a:prstGeom prst="line">
                <a:avLst/>
              </a:prstGeom>
              <a:noFill/>
              <a:ln w="15875" cap="flat" cmpd="sng" algn="ctr">
                <a:solidFill>
                  <a:srgbClr val="717379"/>
                </a:solidFill>
                <a:prstDash val="sysDot"/>
              </a:ln>
              <a:effectLst/>
            </p:spPr>
          </p:cxnSp>
          <p:sp>
            <p:nvSpPr>
              <p:cNvPr id="36" name="Rectangle 35"/>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smtClean="0">
                    <a:solidFill>
                      <a:schemeClr val="bg1"/>
                    </a:solidFill>
                    <a:latin typeface="Trebuchet MS" pitchFamily="34" charset="0"/>
                    <a:ea typeface="MS PGothic" pitchFamily="34" charset="-128"/>
                    <a:cs typeface="Arial" charset="0"/>
                  </a:rPr>
                  <a:t>What and Why </a:t>
                </a:r>
                <a:r>
                  <a:rPr lang="en-US" sz="2000" kern="0" dirty="0">
                    <a:solidFill>
                      <a:schemeClr val="bg1"/>
                    </a:solidFill>
                    <a:latin typeface="Trebuchet MS" pitchFamily="34" charset="0"/>
                    <a:ea typeface="MS PGothic" pitchFamily="34" charset="-128"/>
                    <a:cs typeface="Arial" charset="0"/>
                  </a:rPr>
                  <a:t>GPUs?</a:t>
                </a:r>
              </a:p>
            </p:txBody>
          </p:sp>
        </p:grpSp>
        <p:grpSp>
          <p:nvGrpSpPr>
            <p:cNvPr id="46" name="Group 45"/>
            <p:cNvGrpSpPr/>
            <p:nvPr/>
          </p:nvGrpSpPr>
          <p:grpSpPr>
            <a:xfrm>
              <a:off x="4724400" y="1629491"/>
              <a:ext cx="4245103" cy="643895"/>
              <a:chOff x="4594097" y="3729507"/>
              <a:chExt cx="4245103" cy="643895"/>
            </a:xfrm>
          </p:grpSpPr>
          <p:cxnSp>
            <p:nvCxnSpPr>
              <p:cNvPr id="47" name="Straight Connector 46"/>
              <p:cNvCxnSpPr/>
              <p:nvPr/>
            </p:nvCxnSpPr>
            <p:spPr>
              <a:xfrm>
                <a:off x="4594097" y="4071558"/>
                <a:ext cx="274320" cy="0"/>
              </a:xfrm>
              <a:prstGeom prst="line">
                <a:avLst/>
              </a:prstGeom>
              <a:noFill/>
              <a:ln w="15875" cap="flat" cmpd="sng" algn="ctr">
                <a:solidFill>
                  <a:srgbClr val="717379"/>
                </a:solidFill>
                <a:prstDash val="sysDot"/>
              </a:ln>
              <a:effectLst/>
            </p:spPr>
          </p:cxnSp>
          <p:sp>
            <p:nvSpPr>
              <p:cNvPr id="48" name="Rectangle 47"/>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a:solidFill>
                      <a:schemeClr val="bg1"/>
                    </a:solidFill>
                    <a:latin typeface="Trebuchet MS" pitchFamily="34" charset="0"/>
                    <a:ea typeface="MS PGothic" pitchFamily="34" charset="-128"/>
                    <a:cs typeface="Arial" charset="0"/>
                  </a:rPr>
                  <a:t>GPU </a:t>
                </a:r>
                <a:r>
                  <a:rPr lang="en-US" sz="2000" kern="0" dirty="0" smtClean="0">
                    <a:solidFill>
                      <a:schemeClr val="bg1"/>
                    </a:solidFill>
                    <a:latin typeface="Trebuchet MS" pitchFamily="34" charset="0"/>
                    <a:ea typeface="MS PGothic" pitchFamily="34" charset="-128"/>
                    <a:cs typeface="Arial" charset="0"/>
                  </a:rPr>
                  <a:t>architectures </a:t>
                </a:r>
                <a:endParaRPr lang="en-US" sz="2000" kern="0" dirty="0">
                  <a:solidFill>
                    <a:schemeClr val="bg1"/>
                  </a:solidFill>
                  <a:latin typeface="Trebuchet MS" pitchFamily="34" charset="0"/>
                  <a:ea typeface="MS PGothic" pitchFamily="34" charset="-128"/>
                  <a:cs typeface="Arial" charset="0"/>
                </a:endParaRPr>
              </a:p>
            </p:txBody>
          </p:sp>
        </p:grpSp>
        <p:grpSp>
          <p:nvGrpSpPr>
            <p:cNvPr id="49" name="Group 48"/>
            <p:cNvGrpSpPr/>
            <p:nvPr/>
          </p:nvGrpSpPr>
          <p:grpSpPr>
            <a:xfrm>
              <a:off x="4724400" y="2329450"/>
              <a:ext cx="4245103" cy="643895"/>
              <a:chOff x="4594097" y="3729507"/>
              <a:chExt cx="4245103" cy="643895"/>
            </a:xfrm>
          </p:grpSpPr>
          <p:cxnSp>
            <p:nvCxnSpPr>
              <p:cNvPr id="50" name="Straight Connector 49"/>
              <p:cNvCxnSpPr/>
              <p:nvPr/>
            </p:nvCxnSpPr>
            <p:spPr>
              <a:xfrm>
                <a:off x="4594097" y="4071558"/>
                <a:ext cx="274320" cy="0"/>
              </a:xfrm>
              <a:prstGeom prst="line">
                <a:avLst/>
              </a:prstGeom>
              <a:noFill/>
              <a:ln w="15875" cap="flat" cmpd="sng" algn="ctr">
                <a:solidFill>
                  <a:srgbClr val="717379"/>
                </a:solidFill>
                <a:prstDash val="sysDot"/>
              </a:ln>
              <a:effectLst/>
            </p:spPr>
          </p:cxnSp>
          <p:sp>
            <p:nvSpPr>
              <p:cNvPr id="51" name="Rectangle 50"/>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a:solidFill>
                      <a:schemeClr val="accent6">
                        <a:lumMod val="75000"/>
                      </a:schemeClr>
                    </a:solidFill>
                    <a:latin typeface="Arial" charset="0"/>
                  </a:rPr>
                  <a:t>From hardware to software: </a:t>
                </a:r>
                <a:r>
                  <a:rPr lang="en-US" b="1" kern="0" dirty="0" smtClean="0">
                    <a:solidFill>
                      <a:schemeClr val="accent6">
                        <a:lumMod val="75000"/>
                      </a:schemeClr>
                    </a:solidFill>
                    <a:latin typeface="Arial" charset="0"/>
                  </a:rPr>
                  <a:t>CUDA-enabled GPU </a:t>
                </a:r>
                <a:r>
                  <a:rPr lang="en-US" b="1" kern="0" dirty="0">
                    <a:solidFill>
                      <a:schemeClr val="accent6">
                        <a:lumMod val="75000"/>
                      </a:schemeClr>
                    </a:solidFill>
                    <a:latin typeface="Arial" charset="0"/>
                  </a:rPr>
                  <a:t>execution mode</a:t>
                </a:r>
                <a:endParaRPr lang="en-US" b="1" dirty="0">
                  <a:solidFill>
                    <a:schemeClr val="accent6">
                      <a:lumMod val="75000"/>
                    </a:schemeClr>
                  </a:solidFill>
                </a:endParaRPr>
              </a:p>
            </p:txBody>
          </p:sp>
        </p:grpSp>
        <p:cxnSp>
          <p:nvCxnSpPr>
            <p:cNvPr id="52" name="Straight Connector 51"/>
            <p:cNvCxnSpPr/>
            <p:nvPr/>
          </p:nvCxnSpPr>
          <p:spPr>
            <a:xfrm>
              <a:off x="4724400" y="1269151"/>
              <a:ext cx="0" cy="2113550"/>
            </a:xfrm>
            <a:prstGeom prst="line">
              <a:avLst/>
            </a:prstGeom>
            <a:noFill/>
            <a:ln w="15875" cap="flat" cmpd="sng" algn="ctr">
              <a:solidFill>
                <a:srgbClr val="717379"/>
              </a:solidFill>
              <a:prstDash val="sysDot"/>
            </a:ln>
            <a:effectLst/>
          </p:spPr>
        </p:cxnSp>
        <p:grpSp>
          <p:nvGrpSpPr>
            <p:cNvPr id="16" name="Group 15"/>
            <p:cNvGrpSpPr/>
            <p:nvPr/>
          </p:nvGrpSpPr>
          <p:grpSpPr>
            <a:xfrm>
              <a:off x="4724400" y="3040650"/>
              <a:ext cx="4245103" cy="643895"/>
              <a:chOff x="4594097" y="3729507"/>
              <a:chExt cx="4245103" cy="643895"/>
            </a:xfrm>
          </p:grpSpPr>
          <p:cxnSp>
            <p:nvCxnSpPr>
              <p:cNvPr id="17" name="Straight Connector 16"/>
              <p:cNvCxnSpPr/>
              <p:nvPr/>
            </p:nvCxnSpPr>
            <p:spPr>
              <a:xfrm>
                <a:off x="4594097" y="4071558"/>
                <a:ext cx="274320" cy="0"/>
              </a:xfrm>
              <a:prstGeom prst="line">
                <a:avLst/>
              </a:prstGeom>
              <a:noFill/>
              <a:ln w="15875" cap="flat" cmpd="sng" algn="ctr">
                <a:solidFill>
                  <a:srgbClr val="717379"/>
                </a:solidFill>
                <a:prstDash val="sysDot"/>
              </a:ln>
              <a:effectLst/>
            </p:spPr>
          </p:cxnSp>
          <p:sp>
            <p:nvSpPr>
              <p:cNvPr id="18" name="Rectangle 17"/>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smtClean="0">
                    <a:solidFill>
                      <a:srgbClr val="FFFFFF"/>
                    </a:solidFill>
                    <a:latin typeface="Arial" charset="0"/>
                  </a:rPr>
                  <a:t>Installing and running CUDA</a:t>
                </a:r>
                <a:endParaRPr lang="en-US" b="1" dirty="0">
                  <a:solidFill>
                    <a:srgbClr val="FFFFFF"/>
                  </a:solidFill>
                </a:endParaRPr>
              </a:p>
            </p:txBody>
          </p:sp>
        </p:grpSp>
      </p:grpSp>
    </p:spTree>
    <p:extLst>
      <p:ext uri="{BB962C8B-B14F-4D97-AF65-F5344CB8AC3E}">
        <p14:creationId xmlns:p14="http://schemas.microsoft.com/office/powerpoint/2010/main" val="36907277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From hardware to </a:t>
            </a:r>
            <a:r>
              <a:rPr lang="en-US" sz="2400" b="1" dirty="0" smtClean="0">
                <a:solidFill>
                  <a:srgbClr val="FF0000"/>
                </a:solidFill>
                <a:latin typeface="Arial"/>
                <a:cs typeface="Arial"/>
              </a:rPr>
              <a:t>software: GPU </a:t>
            </a:r>
            <a:r>
              <a:rPr lang="en-US" sz="2400" b="1" dirty="0">
                <a:solidFill>
                  <a:srgbClr val="FF0000"/>
                </a:solidFill>
                <a:latin typeface="Arial"/>
                <a:cs typeface="Arial"/>
              </a:rPr>
              <a:t>execution mode</a:t>
            </a:r>
          </a:p>
        </p:txBody>
      </p:sp>
      <p:sp>
        <p:nvSpPr>
          <p:cNvPr id="4" name="Rectangle 3"/>
          <p:cNvSpPr txBox="1">
            <a:spLocks noChangeArrowheads="1"/>
          </p:cNvSpPr>
          <p:nvPr/>
        </p:nvSpPr>
        <p:spPr bwMode="auto">
          <a:xfrm>
            <a:off x="-69731" y="774291"/>
            <a:ext cx="9382084" cy="461665"/>
          </a:xfrm>
          <a:prstGeom prst="rect">
            <a:avLst/>
          </a:prstGeom>
        </p:spPr>
        <p:txBody>
          <a:bodyPr wrap="square">
            <a:spAutoFit/>
          </a:bodyPr>
          <a:lstStyle>
            <a:defPPr>
              <a:defRPr lang="en-US"/>
            </a:defPPr>
            <a:lvl1pPr marL="342900" indent="-342900">
              <a:buFont typeface="Wingdings" charset="2"/>
              <a:buChar char="u"/>
              <a:defRPr sz="2400"/>
            </a:lvl1pPr>
          </a:lstStyle>
          <a:p>
            <a:r>
              <a:rPr lang="en-US" b="1" dirty="0" smtClean="0">
                <a:latin typeface="Arial"/>
                <a:cs typeface="Arial"/>
              </a:rPr>
              <a:t>GPU is </a:t>
            </a:r>
            <a:r>
              <a:rPr lang="en-US" b="1" dirty="0">
                <a:latin typeface="Arial"/>
                <a:cs typeface="Arial"/>
              </a:rPr>
              <a:t>not standalone but operates in conjunction with </a:t>
            </a:r>
            <a:r>
              <a:rPr lang="en-US" b="1" dirty="0" smtClean="0">
                <a:latin typeface="Arial"/>
                <a:cs typeface="Arial"/>
              </a:rPr>
              <a:t>CPU</a:t>
            </a:r>
            <a:endParaRPr lang="en-US" b="1" dirty="0">
              <a:latin typeface="Arial"/>
              <a:cs typeface="Arial"/>
            </a:endParaRPr>
          </a:p>
        </p:txBody>
      </p:sp>
      <p:sp>
        <p:nvSpPr>
          <p:cNvPr id="2" name="Rectangle 1"/>
          <p:cNvSpPr/>
          <p:nvPr/>
        </p:nvSpPr>
        <p:spPr>
          <a:xfrm>
            <a:off x="34070" y="3860668"/>
            <a:ext cx="8737600" cy="2462212"/>
          </a:xfrm>
          <a:prstGeom prst="rect">
            <a:avLst/>
          </a:prstGeom>
        </p:spPr>
        <p:txBody>
          <a:bodyPr wrap="square">
            <a:spAutoFit/>
          </a:bodyPr>
          <a:lstStyle/>
          <a:p>
            <a:pPr marL="342900" indent="-342900" fontAlgn="base">
              <a:spcBef>
                <a:spcPts val="240"/>
              </a:spcBef>
              <a:spcAft>
                <a:spcPct val="0"/>
              </a:spcAft>
              <a:buClr>
                <a:schemeClr val="tx2"/>
              </a:buClr>
              <a:buFont typeface="Wingdings" charset="2"/>
              <a:buChar char="u"/>
              <a:defRPr/>
            </a:pPr>
            <a:r>
              <a:rPr lang="en-US" sz="2400" b="1" dirty="0" smtClean="0">
                <a:latin typeface="Arial"/>
                <a:cs typeface="Arial"/>
              </a:rPr>
              <a:t>GPU execution </a:t>
            </a:r>
            <a:r>
              <a:rPr lang="en-US" sz="2400" b="1" dirty="0">
                <a:latin typeface="Arial"/>
                <a:cs typeface="Arial"/>
              </a:rPr>
              <a:t>platforms</a:t>
            </a:r>
          </a:p>
          <a:p>
            <a:pPr marL="508000" indent="-271463" defTabSz="914400" fontAlgn="base">
              <a:spcBef>
                <a:spcPts val="240"/>
              </a:spcBef>
              <a:spcAft>
                <a:spcPct val="0"/>
              </a:spcAft>
              <a:buClr>
                <a:schemeClr val="tx2"/>
              </a:buClr>
              <a:buFont typeface="Symbol" pitchFamily="18" charset="2"/>
              <a:buChar char="·"/>
              <a:defRPr/>
            </a:pPr>
            <a:r>
              <a:rPr lang="en-US" sz="2400" kern="0" dirty="0">
                <a:solidFill>
                  <a:srgbClr val="008000"/>
                </a:solidFill>
                <a:latin typeface="Arial"/>
                <a:cs typeface="Arial"/>
              </a:rPr>
              <a:t>NVIDIA: Compute Unified Device Architecture (CUDA) </a:t>
            </a:r>
          </a:p>
          <a:p>
            <a:pPr marL="508000" indent="-271463" defTabSz="914400" fontAlgn="base">
              <a:spcBef>
                <a:spcPts val="240"/>
              </a:spcBef>
              <a:spcAft>
                <a:spcPct val="0"/>
              </a:spcAft>
              <a:buClr>
                <a:schemeClr val="tx2"/>
              </a:buClr>
              <a:buFont typeface="Symbol" pitchFamily="18" charset="2"/>
              <a:buChar char="·"/>
              <a:defRPr/>
            </a:pPr>
            <a:r>
              <a:rPr lang="en-US" sz="2400" kern="0" dirty="0">
                <a:solidFill>
                  <a:srgbClr val="000000"/>
                </a:solidFill>
                <a:latin typeface="Arial"/>
                <a:cs typeface="Arial"/>
              </a:rPr>
              <a:t>AMD/ATI: </a:t>
            </a:r>
            <a:r>
              <a:rPr lang="en-US" sz="2400" kern="0" dirty="0" err="1">
                <a:solidFill>
                  <a:srgbClr val="000000"/>
                </a:solidFill>
                <a:latin typeface="Arial"/>
                <a:cs typeface="Arial"/>
              </a:rPr>
              <a:t>StreamSDK</a:t>
            </a:r>
            <a:r>
              <a:rPr lang="en-US" sz="2400" kern="0" dirty="0">
                <a:solidFill>
                  <a:srgbClr val="000000"/>
                </a:solidFill>
                <a:latin typeface="Arial"/>
                <a:cs typeface="Arial"/>
              </a:rPr>
              <a:t>/Brook+ (C/C++)</a:t>
            </a:r>
          </a:p>
          <a:p>
            <a:pPr marL="508000" indent="-271463" defTabSz="914400" fontAlgn="base">
              <a:spcBef>
                <a:spcPts val="240"/>
              </a:spcBef>
              <a:spcAft>
                <a:spcPct val="0"/>
              </a:spcAft>
              <a:buClr>
                <a:schemeClr val="tx2"/>
              </a:buClr>
              <a:buFont typeface="Symbol" pitchFamily="18" charset="2"/>
              <a:buChar char="·"/>
              <a:defRPr/>
            </a:pPr>
            <a:r>
              <a:rPr lang="en-US" sz="2400" kern="0" dirty="0" err="1">
                <a:solidFill>
                  <a:srgbClr val="000000"/>
                </a:solidFill>
                <a:latin typeface="Arial"/>
                <a:cs typeface="Arial"/>
              </a:rPr>
              <a:t>OpenCL</a:t>
            </a:r>
            <a:r>
              <a:rPr lang="en-US" sz="2400" kern="0" dirty="0">
                <a:solidFill>
                  <a:srgbClr val="000000"/>
                </a:solidFill>
                <a:latin typeface="Arial"/>
                <a:cs typeface="Arial"/>
              </a:rPr>
              <a:t> (Open Computing Language</a:t>
            </a:r>
            <a:r>
              <a:rPr lang="en-US" sz="2400" kern="0" dirty="0" smtClean="0">
                <a:solidFill>
                  <a:srgbClr val="000000"/>
                </a:solidFill>
                <a:latin typeface="Arial"/>
                <a:cs typeface="Arial"/>
              </a:rPr>
              <a:t>)</a:t>
            </a:r>
            <a:endParaRPr lang="en-US" sz="2400" kern="0" dirty="0">
              <a:solidFill>
                <a:srgbClr val="000000"/>
              </a:solidFill>
              <a:latin typeface="Arial"/>
              <a:cs typeface="Arial"/>
            </a:endParaRPr>
          </a:p>
          <a:p>
            <a:pPr marL="508000" indent="-271463" defTabSz="914400" fontAlgn="base">
              <a:spcBef>
                <a:spcPts val="240"/>
              </a:spcBef>
              <a:spcAft>
                <a:spcPct val="0"/>
              </a:spcAft>
              <a:buClr>
                <a:schemeClr val="tx2"/>
              </a:buClr>
              <a:buFont typeface="Symbol" pitchFamily="18" charset="2"/>
              <a:buChar char="·"/>
              <a:defRPr/>
            </a:pPr>
            <a:r>
              <a:rPr lang="en-US" sz="2400" kern="0" dirty="0">
                <a:solidFill>
                  <a:srgbClr val="000000"/>
                </a:solidFill>
                <a:latin typeface="Arial"/>
                <a:cs typeface="Arial"/>
              </a:rPr>
              <a:t>Portland Group </a:t>
            </a:r>
            <a:r>
              <a:rPr lang="en-US" sz="2400" kern="0" dirty="0" err="1">
                <a:solidFill>
                  <a:srgbClr val="000000"/>
                </a:solidFill>
                <a:latin typeface="Arial"/>
                <a:cs typeface="Arial"/>
              </a:rPr>
              <a:t>Inc</a:t>
            </a:r>
            <a:r>
              <a:rPr lang="en-US" sz="2400" kern="0" dirty="0">
                <a:solidFill>
                  <a:srgbClr val="000000"/>
                </a:solidFill>
                <a:latin typeface="Arial"/>
                <a:cs typeface="Arial"/>
              </a:rPr>
              <a:t> (PGI</a:t>
            </a:r>
            <a:r>
              <a:rPr lang="en-US" sz="2400" kern="0" dirty="0" smtClean="0">
                <a:solidFill>
                  <a:srgbClr val="000000"/>
                </a:solidFill>
                <a:latin typeface="Arial"/>
                <a:cs typeface="Arial"/>
              </a:rPr>
              <a:t>)</a:t>
            </a:r>
            <a:endParaRPr lang="en-US" sz="2400" kern="0" dirty="0">
              <a:solidFill>
                <a:srgbClr val="000000"/>
              </a:solidFill>
              <a:latin typeface="Arial"/>
              <a:cs typeface="Arial"/>
            </a:endParaRPr>
          </a:p>
          <a:p>
            <a:pPr marL="508000" indent="-271463" defTabSz="914400" fontAlgn="base">
              <a:spcBef>
                <a:spcPts val="240"/>
              </a:spcBef>
              <a:spcAft>
                <a:spcPct val="0"/>
              </a:spcAft>
              <a:buClr>
                <a:schemeClr val="tx2"/>
              </a:buClr>
              <a:buFont typeface="Symbol" pitchFamily="18" charset="2"/>
              <a:buChar char="·"/>
              <a:defRPr/>
            </a:pPr>
            <a:r>
              <a:rPr lang="en-US" sz="2400" kern="0" dirty="0" err="1">
                <a:solidFill>
                  <a:srgbClr val="000000"/>
                </a:solidFill>
                <a:latin typeface="Arial"/>
                <a:cs typeface="Arial"/>
              </a:rPr>
              <a:t>OpenMP</a:t>
            </a:r>
            <a:r>
              <a:rPr lang="en-US" sz="2400" kern="0" dirty="0">
                <a:solidFill>
                  <a:srgbClr val="000000"/>
                </a:solidFill>
                <a:latin typeface="Arial"/>
                <a:cs typeface="Arial"/>
              </a:rPr>
              <a:t> version 4.0 </a:t>
            </a:r>
            <a:r>
              <a:rPr lang="en-US" sz="2400" kern="0" dirty="0" smtClean="0">
                <a:solidFill>
                  <a:srgbClr val="000000"/>
                </a:solidFill>
                <a:latin typeface="Arial"/>
                <a:cs typeface="Arial"/>
              </a:rPr>
              <a:t>and later</a:t>
            </a:r>
          </a:p>
        </p:txBody>
      </p:sp>
      <p:sp>
        <p:nvSpPr>
          <p:cNvPr id="7" name="Rectangle 6"/>
          <p:cNvSpPr/>
          <p:nvPr/>
        </p:nvSpPr>
        <p:spPr>
          <a:xfrm>
            <a:off x="1617824" y="3488267"/>
            <a:ext cx="1737914" cy="461665"/>
          </a:xfrm>
          <a:prstGeom prst="rect">
            <a:avLst/>
          </a:prstGeom>
          <a:solidFill>
            <a:schemeClr val="bg1"/>
          </a:solidFill>
        </p:spPr>
        <p:txBody>
          <a:bodyPr wrap="square">
            <a:spAutoFit/>
          </a:bodyPr>
          <a:lstStyle/>
          <a:p>
            <a:pPr algn="ctr" defTabSz="914400" fontAlgn="base">
              <a:spcBef>
                <a:spcPts val="240"/>
              </a:spcBef>
              <a:spcAft>
                <a:spcPct val="0"/>
              </a:spcAft>
              <a:buClr>
                <a:schemeClr val="tx2"/>
              </a:buClr>
              <a:defRPr/>
            </a:pPr>
            <a:r>
              <a:rPr lang="en-US" sz="2400" kern="0" dirty="0" smtClean="0">
                <a:solidFill>
                  <a:srgbClr val="000000"/>
                </a:solidFill>
                <a:latin typeface="Arial" charset="0"/>
              </a:rPr>
              <a:t>CPU (host)</a:t>
            </a:r>
            <a:endParaRPr lang="en-US" sz="2400" kern="0" dirty="0">
              <a:solidFill>
                <a:srgbClr val="000000"/>
              </a:solidFill>
              <a:latin typeface="Arial" charset="0"/>
            </a:endParaRPr>
          </a:p>
        </p:txBody>
      </p:sp>
      <p:sp>
        <p:nvSpPr>
          <p:cNvPr id="8" name="Rectangle 7"/>
          <p:cNvSpPr/>
          <p:nvPr/>
        </p:nvSpPr>
        <p:spPr>
          <a:xfrm>
            <a:off x="6068935" y="3470021"/>
            <a:ext cx="2122721" cy="461665"/>
          </a:xfrm>
          <a:prstGeom prst="rect">
            <a:avLst/>
          </a:prstGeom>
          <a:solidFill>
            <a:schemeClr val="bg1"/>
          </a:solidFill>
        </p:spPr>
        <p:txBody>
          <a:bodyPr wrap="square">
            <a:spAutoFit/>
          </a:bodyPr>
          <a:lstStyle/>
          <a:p>
            <a:pPr defTabSz="914400" fontAlgn="base">
              <a:spcBef>
                <a:spcPts val="240"/>
              </a:spcBef>
              <a:spcAft>
                <a:spcPct val="0"/>
              </a:spcAft>
              <a:buClr>
                <a:schemeClr val="tx2"/>
              </a:buClr>
              <a:defRPr/>
            </a:pPr>
            <a:r>
              <a:rPr lang="en-US" sz="2400" kern="0" dirty="0" smtClean="0">
                <a:solidFill>
                  <a:srgbClr val="000000"/>
                </a:solidFill>
                <a:latin typeface="Arial" charset="0"/>
              </a:rPr>
              <a:t>GPU (device)</a:t>
            </a:r>
            <a:endParaRPr lang="en-US" sz="2400" dirty="0"/>
          </a:p>
        </p:txBody>
      </p:sp>
      <p:pic>
        <p:nvPicPr>
          <p:cNvPr id="9" name="Picture 8"/>
          <p:cNvPicPr>
            <a:picLocks noChangeAspect="1"/>
          </p:cNvPicPr>
          <p:nvPr/>
        </p:nvPicPr>
        <p:blipFill>
          <a:blip r:embed="rId3"/>
          <a:stretch>
            <a:fillRect/>
          </a:stretch>
        </p:blipFill>
        <p:spPr>
          <a:xfrm>
            <a:off x="220540" y="1235956"/>
            <a:ext cx="8551130" cy="2375046"/>
          </a:xfrm>
          <a:prstGeom prst="rect">
            <a:avLst/>
          </a:prstGeom>
        </p:spPr>
      </p:pic>
    </p:spTree>
    <p:extLst>
      <p:ext uri="{BB962C8B-B14F-4D97-AF65-F5344CB8AC3E}">
        <p14:creationId xmlns:p14="http://schemas.microsoft.com/office/powerpoint/2010/main" val="268967024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From hardware to </a:t>
            </a:r>
            <a:r>
              <a:rPr lang="en-US" sz="2400" b="1" dirty="0" smtClean="0">
                <a:solidFill>
                  <a:srgbClr val="FF0000"/>
                </a:solidFill>
                <a:latin typeface="Arial"/>
                <a:cs typeface="Arial"/>
              </a:rPr>
              <a:t>software: GPU </a:t>
            </a:r>
            <a:r>
              <a:rPr lang="en-US" sz="2400" b="1" dirty="0">
                <a:solidFill>
                  <a:srgbClr val="FF0000"/>
                </a:solidFill>
                <a:latin typeface="Arial"/>
                <a:cs typeface="Arial"/>
              </a:rPr>
              <a:t>execution mode</a:t>
            </a:r>
          </a:p>
        </p:txBody>
      </p:sp>
      <p:sp>
        <p:nvSpPr>
          <p:cNvPr id="22" name="Rectangle 21"/>
          <p:cNvSpPr/>
          <p:nvPr/>
        </p:nvSpPr>
        <p:spPr>
          <a:xfrm>
            <a:off x="0" y="745199"/>
            <a:ext cx="2467342" cy="461665"/>
          </a:xfrm>
          <a:prstGeom prst="rect">
            <a:avLst/>
          </a:prstGeom>
        </p:spPr>
        <p:txBody>
          <a:bodyPr wrap="none">
            <a:spAutoFit/>
          </a:bodyPr>
          <a:lstStyle/>
          <a:p>
            <a:pPr marL="342900" indent="-342900">
              <a:buFont typeface="Wingdings" charset="2"/>
              <a:buChar char="u"/>
            </a:pPr>
            <a:r>
              <a:rPr lang="en-US" sz="2400" dirty="0" smtClean="0"/>
              <a:t>CUDA overview</a:t>
            </a:r>
            <a:endParaRPr lang="en-US" sz="2400" dirty="0"/>
          </a:p>
        </p:txBody>
      </p:sp>
      <p:sp>
        <p:nvSpPr>
          <p:cNvPr id="5" name="Rectangle 3"/>
          <p:cNvSpPr txBox="1">
            <a:spLocks noChangeArrowheads="1"/>
          </p:cNvSpPr>
          <p:nvPr/>
        </p:nvSpPr>
        <p:spPr bwMode="auto">
          <a:xfrm>
            <a:off x="228600" y="1135320"/>
            <a:ext cx="8915400" cy="1692771"/>
          </a:xfrm>
          <a:prstGeom prst="rect">
            <a:avLst/>
          </a:prstGeom>
        </p:spPr>
        <p:txBody>
          <a:bodyPr wrap="square">
            <a:spAutoFit/>
          </a:bodyPr>
          <a:lstStyle>
            <a:defPPr>
              <a:defRPr lang="en-US"/>
            </a:defPPr>
            <a:lvl1pPr marL="342900" indent="-342900" fontAlgn="base">
              <a:spcBef>
                <a:spcPts val="240"/>
              </a:spcBef>
              <a:spcAft>
                <a:spcPct val="0"/>
              </a:spcAft>
              <a:buClr>
                <a:schemeClr val="tx2"/>
              </a:buClr>
              <a:buFont typeface="Wingdings" charset="2"/>
              <a:buChar char="u"/>
              <a:defRPr sz="2400"/>
            </a:lvl1pPr>
          </a:lstStyle>
          <a:p>
            <a:pPr>
              <a:buFont typeface="Wingdings" charset="2"/>
              <a:buChar char="§"/>
            </a:pPr>
            <a:r>
              <a:rPr lang="en-US" sz="2000" dirty="0">
                <a:latin typeface="Arial"/>
                <a:cs typeface="Arial"/>
              </a:rPr>
              <a:t>A parallel computing platform that leverages NVIDIA </a:t>
            </a:r>
            <a:r>
              <a:rPr lang="en-US" sz="2000" dirty="0" smtClean="0">
                <a:latin typeface="Arial"/>
                <a:cs typeface="Arial"/>
              </a:rPr>
              <a:t>GPUs</a:t>
            </a:r>
          </a:p>
          <a:p>
            <a:pPr>
              <a:buFont typeface="Wingdings" charset="2"/>
              <a:buChar char="§"/>
            </a:pPr>
            <a:r>
              <a:rPr lang="en-US" sz="2000" dirty="0">
                <a:latin typeface="Arial"/>
                <a:cs typeface="Arial"/>
              </a:rPr>
              <a:t>Capable of automatic </a:t>
            </a:r>
            <a:r>
              <a:rPr lang="en-US" sz="2000" dirty="0" smtClean="0">
                <a:latin typeface="Arial"/>
                <a:cs typeface="Arial"/>
              </a:rPr>
              <a:t>Scalability</a:t>
            </a:r>
            <a:endParaRPr lang="en-US" sz="2000" dirty="0">
              <a:latin typeface="Arial"/>
              <a:cs typeface="Arial"/>
            </a:endParaRPr>
          </a:p>
          <a:p>
            <a:pPr>
              <a:buFont typeface="Wingdings" charset="2"/>
              <a:buChar char="§"/>
            </a:pPr>
            <a:r>
              <a:rPr lang="en-US" sz="2000" dirty="0">
                <a:latin typeface="Arial"/>
                <a:cs typeface="Arial"/>
              </a:rPr>
              <a:t>Accessible through CUDA libraries, compiler directives, application programming interfaces, and extensions to several programming languages (</a:t>
            </a:r>
            <a:r>
              <a:rPr lang="en-US" sz="2000" b="1" dirty="0" smtClean="0">
                <a:latin typeface="Arial"/>
                <a:cs typeface="Arial"/>
              </a:rPr>
              <a:t>C/C</a:t>
            </a:r>
            <a:r>
              <a:rPr lang="en-US" sz="2000" b="1" dirty="0">
                <a:latin typeface="Arial"/>
                <a:cs typeface="Arial"/>
              </a:rPr>
              <a:t>++</a:t>
            </a:r>
            <a:r>
              <a:rPr lang="en-US" sz="2000" dirty="0">
                <a:latin typeface="Arial"/>
                <a:cs typeface="Arial"/>
              </a:rPr>
              <a:t>, Fortran, and Python). </a:t>
            </a:r>
          </a:p>
        </p:txBody>
      </p:sp>
      <p:pic>
        <p:nvPicPr>
          <p:cNvPr id="6" name="Picture 5"/>
          <p:cNvPicPr>
            <a:picLocks noChangeAspect="1"/>
          </p:cNvPicPr>
          <p:nvPr/>
        </p:nvPicPr>
        <p:blipFill>
          <a:blip r:embed="rId3"/>
          <a:stretch>
            <a:fillRect/>
          </a:stretch>
        </p:blipFill>
        <p:spPr>
          <a:xfrm>
            <a:off x="812800" y="2828091"/>
            <a:ext cx="7544477" cy="3057850"/>
          </a:xfrm>
          <a:prstGeom prst="rect">
            <a:avLst/>
          </a:prstGeom>
        </p:spPr>
      </p:pic>
    </p:spTree>
    <p:extLst>
      <p:ext uri="{BB962C8B-B14F-4D97-AF65-F5344CB8AC3E}">
        <p14:creationId xmlns:p14="http://schemas.microsoft.com/office/powerpoint/2010/main" val="298601942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From hardware to </a:t>
            </a:r>
            <a:r>
              <a:rPr lang="en-US" sz="2400" b="1" dirty="0" smtClean="0">
                <a:solidFill>
                  <a:srgbClr val="FF0000"/>
                </a:solidFill>
                <a:latin typeface="Arial"/>
                <a:cs typeface="Arial"/>
              </a:rPr>
              <a:t>software: GPU </a:t>
            </a:r>
            <a:r>
              <a:rPr lang="en-US" sz="2400" b="1" dirty="0">
                <a:solidFill>
                  <a:srgbClr val="FF0000"/>
                </a:solidFill>
                <a:latin typeface="Arial"/>
                <a:cs typeface="Arial"/>
              </a:rPr>
              <a:t>execution mode</a:t>
            </a:r>
          </a:p>
        </p:txBody>
      </p:sp>
      <p:sp>
        <p:nvSpPr>
          <p:cNvPr id="4" name="Rectangle 3"/>
          <p:cNvSpPr txBox="1">
            <a:spLocks noChangeArrowheads="1"/>
          </p:cNvSpPr>
          <p:nvPr/>
        </p:nvSpPr>
        <p:spPr bwMode="auto">
          <a:xfrm>
            <a:off x="-69731" y="774291"/>
            <a:ext cx="9382084" cy="461665"/>
          </a:xfrm>
          <a:prstGeom prst="rect">
            <a:avLst/>
          </a:prstGeom>
        </p:spPr>
        <p:txBody>
          <a:bodyPr wrap="square">
            <a:spAutoFit/>
          </a:bodyPr>
          <a:lstStyle>
            <a:defPPr>
              <a:defRPr lang="en-US"/>
            </a:defPPr>
            <a:lvl1pPr marL="342900" indent="-342900">
              <a:buFont typeface="Wingdings" charset="2"/>
              <a:buChar char="u"/>
              <a:defRPr sz="2400"/>
            </a:lvl1pPr>
          </a:lstStyle>
          <a:p>
            <a:r>
              <a:rPr lang="en-US" b="1" dirty="0" smtClean="0">
                <a:latin typeface="Arial"/>
                <a:cs typeface="Arial"/>
              </a:rPr>
              <a:t>CUDA</a:t>
            </a:r>
            <a:r>
              <a:rPr lang="en-US" b="1" dirty="0">
                <a:latin typeface="Arial"/>
                <a:cs typeface="Arial"/>
              </a:rPr>
              <a:t> </a:t>
            </a:r>
            <a:r>
              <a:rPr lang="en-US" b="1" dirty="0" smtClean="0">
                <a:latin typeface="Arial"/>
                <a:cs typeface="Arial"/>
              </a:rPr>
              <a:t>processing flow</a:t>
            </a:r>
            <a:endParaRPr lang="en-US" b="1" dirty="0">
              <a:latin typeface="Arial"/>
              <a:cs typeface="Arial"/>
            </a:endParaRPr>
          </a:p>
        </p:txBody>
      </p:sp>
      <p:pic>
        <p:nvPicPr>
          <p:cNvPr id="8" name="Picture 7"/>
          <p:cNvPicPr>
            <a:picLocks noChangeAspect="1"/>
          </p:cNvPicPr>
          <p:nvPr/>
        </p:nvPicPr>
        <p:blipFill>
          <a:blip r:embed="rId3"/>
          <a:stretch>
            <a:fillRect/>
          </a:stretch>
        </p:blipFill>
        <p:spPr>
          <a:xfrm>
            <a:off x="931406" y="774291"/>
            <a:ext cx="8142862" cy="5623560"/>
          </a:xfrm>
          <a:prstGeom prst="rect">
            <a:avLst/>
          </a:prstGeom>
        </p:spPr>
      </p:pic>
      <p:sp>
        <p:nvSpPr>
          <p:cNvPr id="13" name="TextBox 12"/>
          <p:cNvSpPr txBox="1"/>
          <p:nvPr/>
        </p:nvSpPr>
        <p:spPr>
          <a:xfrm>
            <a:off x="84665" y="1235956"/>
            <a:ext cx="5858933" cy="1200328"/>
          </a:xfrm>
          <a:prstGeom prst="rect">
            <a:avLst/>
          </a:prstGeom>
          <a:noFill/>
        </p:spPr>
        <p:txBody>
          <a:bodyPr wrap="square" rtlCol="0">
            <a:spAutoFit/>
          </a:bodyPr>
          <a:lstStyle/>
          <a:p>
            <a:pPr marL="342900" indent="-342900">
              <a:buFont typeface="+mj-ea"/>
              <a:buAutoNum type="circleNumDbPlain"/>
            </a:pPr>
            <a:r>
              <a:rPr lang="en-US" sz="2400" dirty="0" smtClean="0">
                <a:latin typeface="Arial"/>
                <a:cs typeface="Arial"/>
              </a:rPr>
              <a:t>Copy program instructions from host to device; transfer </a:t>
            </a:r>
            <a:r>
              <a:rPr lang="en-US" sz="2400" dirty="0">
                <a:latin typeface="Arial"/>
                <a:cs typeface="Arial"/>
              </a:rPr>
              <a:t>data </a:t>
            </a:r>
            <a:r>
              <a:rPr lang="en-US" sz="2400" dirty="0" smtClean="0">
                <a:latin typeface="Arial"/>
                <a:cs typeface="Arial"/>
              </a:rPr>
              <a:t>from the </a:t>
            </a:r>
            <a:r>
              <a:rPr lang="en-US" sz="2400" dirty="0">
                <a:latin typeface="Arial"/>
                <a:cs typeface="Arial"/>
              </a:rPr>
              <a:t>host to </a:t>
            </a:r>
            <a:r>
              <a:rPr lang="en-US" sz="2400" dirty="0" smtClean="0">
                <a:latin typeface="Arial"/>
                <a:cs typeface="Arial"/>
              </a:rPr>
              <a:t>device memory.</a:t>
            </a:r>
            <a:endParaRPr lang="en-US" sz="2400" dirty="0">
              <a:latin typeface="Arial"/>
              <a:cs typeface="Arial"/>
            </a:endParaRPr>
          </a:p>
        </p:txBody>
      </p:sp>
    </p:spTree>
    <p:extLst>
      <p:ext uri="{BB962C8B-B14F-4D97-AF65-F5344CB8AC3E}">
        <p14:creationId xmlns:p14="http://schemas.microsoft.com/office/powerpoint/2010/main" val="356599344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4"/>
          <p:cNvSpPr>
            <a:spLocks noChangeArrowheads="1"/>
          </p:cNvSpPr>
          <p:nvPr/>
        </p:nvSpPr>
        <p:spPr bwMode="auto">
          <a:xfrm>
            <a:off x="228600" y="261610"/>
            <a:ext cx="8610600" cy="523220"/>
          </a:xfrm>
          <a:prstGeom prst="rect">
            <a:avLst/>
          </a:prstGeom>
          <a:noFill/>
          <a:ln w="9525">
            <a:noFill/>
            <a:miter lim="800000"/>
            <a:headEnd/>
            <a:tailEnd/>
          </a:ln>
          <a:effectLst/>
        </p:spPr>
        <p:txBody>
          <a:bodyPr wrap="square">
            <a:spAutoFit/>
          </a:bodyPr>
          <a:lstStyle/>
          <a:p>
            <a:pPr algn="ctr"/>
            <a:r>
              <a:rPr lang="en-US" sz="2800" b="1" dirty="0" smtClean="0">
                <a:solidFill>
                  <a:srgbClr val="FF0000"/>
                </a:solidFill>
                <a:latin typeface="Times New Roman" pitchFamily="18" charset="0"/>
              </a:rPr>
              <a:t>GPU Computing with CUDA</a:t>
            </a:r>
            <a:endParaRPr lang="en-US" sz="2800" b="1" dirty="0">
              <a:solidFill>
                <a:srgbClr val="FF0000"/>
              </a:solidFill>
              <a:latin typeface="Times New Roman" pitchFamily="18" charset="0"/>
            </a:endParaRPr>
          </a:p>
        </p:txBody>
      </p:sp>
      <p:sp>
        <p:nvSpPr>
          <p:cNvPr id="7" name="Rectangle 6"/>
          <p:cNvSpPr/>
          <p:nvPr/>
        </p:nvSpPr>
        <p:spPr>
          <a:xfrm>
            <a:off x="-1" y="881805"/>
            <a:ext cx="9144001" cy="707886"/>
          </a:xfrm>
          <a:prstGeom prst="rect">
            <a:avLst/>
          </a:prstGeom>
        </p:spPr>
        <p:txBody>
          <a:bodyPr wrap="square">
            <a:spAutoFit/>
          </a:bodyPr>
          <a:lstStyle/>
          <a:p>
            <a:pPr marL="342900" indent="-342900">
              <a:buFont typeface="Wingdings" charset="2"/>
              <a:buChar char="Ø"/>
            </a:pPr>
            <a:r>
              <a:rPr lang="en-GB" sz="2400" b="1" dirty="0" smtClean="0">
                <a:latin typeface="Arial"/>
                <a:cs typeface="Arial"/>
              </a:rPr>
              <a:t>References and resources:</a:t>
            </a:r>
            <a:endParaRPr lang="en-GB" sz="2400" b="1" dirty="0">
              <a:latin typeface="Arial"/>
              <a:cs typeface="Arial"/>
            </a:endParaRPr>
          </a:p>
          <a:p>
            <a:pPr marL="742950" lvl="1" indent="-285750">
              <a:spcAft>
                <a:spcPts val="600"/>
              </a:spcAft>
              <a:buFont typeface="Wingdings" charset="2"/>
              <a:buChar char="§"/>
            </a:pPr>
            <a:r>
              <a:rPr lang="en-GB" sz="1600" dirty="0" smtClean="0"/>
              <a:t>J. </a:t>
            </a:r>
            <a:r>
              <a:rPr lang="en-GB" sz="1600" dirty="0"/>
              <a:t>Cheng, </a:t>
            </a:r>
            <a:r>
              <a:rPr lang="en-GB" sz="1600" dirty="0" smtClean="0"/>
              <a:t>M. </a:t>
            </a:r>
            <a:r>
              <a:rPr lang="en-GB" sz="1600" dirty="0"/>
              <a:t>Grossman, </a:t>
            </a:r>
            <a:r>
              <a:rPr lang="en-GB" sz="1600" dirty="0" smtClean="0"/>
              <a:t>T. </a:t>
            </a:r>
            <a:r>
              <a:rPr lang="en-GB" sz="1600" dirty="0" err="1" smtClean="0"/>
              <a:t>McKercher</a:t>
            </a:r>
            <a:r>
              <a:rPr lang="en-GB" sz="1600" dirty="0" smtClean="0"/>
              <a:t>.</a:t>
            </a:r>
            <a:r>
              <a:rPr lang="en-GB" sz="1600" dirty="0"/>
              <a:t> Professional CUDA C Programming. </a:t>
            </a:r>
            <a:r>
              <a:rPr lang="en-GB" sz="1600" dirty="0" err="1"/>
              <a:t>Wrox</a:t>
            </a:r>
            <a:r>
              <a:rPr lang="en-GB" sz="1600" dirty="0"/>
              <a:t> Press </a:t>
            </a:r>
            <a:r>
              <a:rPr lang="en-GB" sz="1600" dirty="0" smtClean="0"/>
              <a:t>Ltd, 2014</a:t>
            </a:r>
          </a:p>
        </p:txBody>
      </p:sp>
      <p:sp>
        <p:nvSpPr>
          <p:cNvPr id="2" name="Rectangle 1"/>
          <p:cNvSpPr/>
          <p:nvPr/>
        </p:nvSpPr>
        <p:spPr>
          <a:xfrm>
            <a:off x="1587500" y="2321004"/>
            <a:ext cx="3822700" cy="646331"/>
          </a:xfrm>
          <a:prstGeom prst="rect">
            <a:avLst/>
          </a:prstGeom>
        </p:spPr>
        <p:txBody>
          <a:bodyPr wrap="square">
            <a:spAutoFit/>
          </a:bodyPr>
          <a:lstStyle/>
          <a:p>
            <a:pPr algn="ctr"/>
            <a:r>
              <a:rPr lang="en-US" dirty="0" smtClean="0"/>
              <a:t>This part be finalized after we finalize the whole slides</a:t>
            </a:r>
            <a:endParaRPr lang="en-US" dirty="0"/>
          </a:p>
        </p:txBody>
      </p:sp>
    </p:spTree>
    <p:extLst>
      <p:ext uri="{BB962C8B-B14F-4D97-AF65-F5344CB8AC3E}">
        <p14:creationId xmlns:p14="http://schemas.microsoft.com/office/powerpoint/2010/main" val="429465213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From hardware to </a:t>
            </a:r>
            <a:r>
              <a:rPr lang="en-US" sz="2400" b="1" dirty="0" smtClean="0">
                <a:solidFill>
                  <a:srgbClr val="FF0000"/>
                </a:solidFill>
                <a:latin typeface="Arial"/>
                <a:cs typeface="Arial"/>
              </a:rPr>
              <a:t>software: GPU </a:t>
            </a:r>
            <a:r>
              <a:rPr lang="en-US" sz="2400" b="1" dirty="0">
                <a:solidFill>
                  <a:srgbClr val="FF0000"/>
                </a:solidFill>
                <a:latin typeface="Arial"/>
                <a:cs typeface="Arial"/>
              </a:rPr>
              <a:t>execution mode</a:t>
            </a:r>
          </a:p>
        </p:txBody>
      </p:sp>
      <p:pic>
        <p:nvPicPr>
          <p:cNvPr id="7" name="Picture 6"/>
          <p:cNvPicPr>
            <a:picLocks noChangeAspect="1"/>
          </p:cNvPicPr>
          <p:nvPr/>
        </p:nvPicPr>
        <p:blipFill>
          <a:blip r:embed="rId3"/>
          <a:stretch>
            <a:fillRect/>
          </a:stretch>
        </p:blipFill>
        <p:spPr>
          <a:xfrm>
            <a:off x="876659" y="842023"/>
            <a:ext cx="8197609" cy="5623560"/>
          </a:xfrm>
          <a:prstGeom prst="rect">
            <a:avLst/>
          </a:prstGeom>
        </p:spPr>
      </p:pic>
      <p:sp>
        <p:nvSpPr>
          <p:cNvPr id="9" name="Rectangle 3"/>
          <p:cNvSpPr txBox="1">
            <a:spLocks noChangeArrowheads="1"/>
          </p:cNvSpPr>
          <p:nvPr/>
        </p:nvSpPr>
        <p:spPr bwMode="auto">
          <a:xfrm>
            <a:off x="-69731" y="774291"/>
            <a:ext cx="9143999" cy="461665"/>
          </a:xfrm>
          <a:prstGeom prst="rect">
            <a:avLst/>
          </a:prstGeom>
        </p:spPr>
        <p:txBody>
          <a:bodyPr wrap="square">
            <a:spAutoFit/>
          </a:bodyPr>
          <a:lstStyle>
            <a:defPPr>
              <a:defRPr lang="en-US"/>
            </a:defPPr>
            <a:lvl1pPr marL="342900" indent="-342900">
              <a:buFont typeface="Wingdings" charset="2"/>
              <a:buChar char="u"/>
              <a:defRPr sz="2400"/>
            </a:lvl1pPr>
          </a:lstStyle>
          <a:p>
            <a:r>
              <a:rPr lang="en-US" b="1" dirty="0" smtClean="0">
                <a:latin typeface="Arial"/>
                <a:cs typeface="Arial"/>
              </a:rPr>
              <a:t>CUDA</a:t>
            </a:r>
            <a:r>
              <a:rPr lang="en-US" b="1" dirty="0">
                <a:latin typeface="Arial"/>
                <a:cs typeface="Arial"/>
              </a:rPr>
              <a:t> </a:t>
            </a:r>
            <a:r>
              <a:rPr lang="en-US" b="1" dirty="0" smtClean="0">
                <a:latin typeface="Arial"/>
                <a:cs typeface="Arial"/>
              </a:rPr>
              <a:t>processing flow</a:t>
            </a:r>
            <a:endParaRPr lang="en-US" b="1" dirty="0">
              <a:latin typeface="Arial"/>
              <a:cs typeface="Arial"/>
            </a:endParaRPr>
          </a:p>
        </p:txBody>
      </p:sp>
      <p:sp>
        <p:nvSpPr>
          <p:cNvPr id="13" name="Rectangle 12"/>
          <p:cNvSpPr/>
          <p:nvPr/>
        </p:nvSpPr>
        <p:spPr>
          <a:xfrm>
            <a:off x="101598" y="4385268"/>
            <a:ext cx="5842000" cy="830997"/>
          </a:xfrm>
          <a:prstGeom prst="rect">
            <a:avLst/>
          </a:prstGeom>
          <a:noFill/>
        </p:spPr>
        <p:txBody>
          <a:bodyPr wrap="square" rtlCol="0">
            <a:spAutoFit/>
          </a:bodyPr>
          <a:lstStyle/>
          <a:p>
            <a:pPr marL="457200" indent="-457200">
              <a:buFont typeface="+mj-ea"/>
              <a:buAutoNum type="circleNumDbPlain" startAt="2"/>
            </a:pPr>
            <a:r>
              <a:rPr lang="en-US" sz="2400" dirty="0" smtClean="0">
                <a:latin typeface="Arial"/>
                <a:cs typeface="Arial"/>
              </a:rPr>
              <a:t>Execute instructions on SMs; get data </a:t>
            </a:r>
            <a:r>
              <a:rPr lang="en-US" sz="2400" dirty="0">
                <a:latin typeface="Arial"/>
                <a:cs typeface="Arial"/>
              </a:rPr>
              <a:t>from memory; write back</a:t>
            </a:r>
          </a:p>
        </p:txBody>
      </p:sp>
      <p:sp>
        <p:nvSpPr>
          <p:cNvPr id="14" name="TextBox 13"/>
          <p:cNvSpPr txBox="1"/>
          <p:nvPr/>
        </p:nvSpPr>
        <p:spPr>
          <a:xfrm>
            <a:off x="84665" y="1235956"/>
            <a:ext cx="5858933" cy="1200328"/>
          </a:xfrm>
          <a:prstGeom prst="rect">
            <a:avLst/>
          </a:prstGeom>
          <a:noFill/>
        </p:spPr>
        <p:txBody>
          <a:bodyPr wrap="square" rtlCol="0">
            <a:spAutoFit/>
          </a:bodyPr>
          <a:lstStyle/>
          <a:p>
            <a:pPr marL="342900" indent="-342900">
              <a:buFont typeface="+mj-ea"/>
              <a:buAutoNum type="circleNumDbPlain"/>
            </a:pPr>
            <a:r>
              <a:rPr lang="en-US" sz="2400" dirty="0" smtClean="0">
                <a:latin typeface="Arial"/>
                <a:cs typeface="Arial"/>
              </a:rPr>
              <a:t>Copy program instructions from host to device; transfer </a:t>
            </a:r>
            <a:r>
              <a:rPr lang="en-US" sz="2400" dirty="0">
                <a:latin typeface="Arial"/>
                <a:cs typeface="Arial"/>
              </a:rPr>
              <a:t>data </a:t>
            </a:r>
            <a:r>
              <a:rPr lang="en-US" sz="2400" dirty="0" smtClean="0">
                <a:latin typeface="Arial"/>
                <a:cs typeface="Arial"/>
              </a:rPr>
              <a:t>from the </a:t>
            </a:r>
            <a:r>
              <a:rPr lang="en-US" sz="2400" dirty="0">
                <a:latin typeface="Arial"/>
                <a:cs typeface="Arial"/>
              </a:rPr>
              <a:t>host to </a:t>
            </a:r>
            <a:r>
              <a:rPr lang="en-US" sz="2400" dirty="0" smtClean="0">
                <a:latin typeface="Arial"/>
                <a:cs typeface="Arial"/>
              </a:rPr>
              <a:t>device memory.</a:t>
            </a:r>
            <a:endParaRPr lang="en-US" sz="2400" dirty="0">
              <a:latin typeface="Arial"/>
              <a:cs typeface="Arial"/>
            </a:endParaRPr>
          </a:p>
        </p:txBody>
      </p:sp>
    </p:spTree>
    <p:extLst>
      <p:ext uri="{BB962C8B-B14F-4D97-AF65-F5344CB8AC3E}">
        <p14:creationId xmlns:p14="http://schemas.microsoft.com/office/powerpoint/2010/main" val="11627357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From hardware to </a:t>
            </a:r>
            <a:r>
              <a:rPr lang="en-US" sz="2400" b="1" dirty="0" smtClean="0">
                <a:solidFill>
                  <a:srgbClr val="FF0000"/>
                </a:solidFill>
                <a:latin typeface="Arial"/>
                <a:cs typeface="Arial"/>
              </a:rPr>
              <a:t>software: GPU </a:t>
            </a:r>
            <a:r>
              <a:rPr lang="en-US" sz="2400" b="1" dirty="0">
                <a:solidFill>
                  <a:srgbClr val="FF0000"/>
                </a:solidFill>
                <a:latin typeface="Arial"/>
                <a:cs typeface="Arial"/>
              </a:rPr>
              <a:t>execution mode</a:t>
            </a:r>
          </a:p>
        </p:txBody>
      </p:sp>
      <p:pic>
        <p:nvPicPr>
          <p:cNvPr id="10" name="Picture 9"/>
          <p:cNvPicPr>
            <a:picLocks noChangeAspect="1"/>
          </p:cNvPicPr>
          <p:nvPr/>
        </p:nvPicPr>
        <p:blipFill>
          <a:blip r:embed="rId3"/>
          <a:stretch>
            <a:fillRect/>
          </a:stretch>
        </p:blipFill>
        <p:spPr>
          <a:xfrm>
            <a:off x="897465" y="943625"/>
            <a:ext cx="8139792" cy="5623560"/>
          </a:xfrm>
          <a:prstGeom prst="rect">
            <a:avLst/>
          </a:prstGeom>
        </p:spPr>
      </p:pic>
      <p:sp>
        <p:nvSpPr>
          <p:cNvPr id="13" name="Rectangle 12"/>
          <p:cNvSpPr/>
          <p:nvPr/>
        </p:nvSpPr>
        <p:spPr>
          <a:xfrm>
            <a:off x="101598" y="4385268"/>
            <a:ext cx="5842000" cy="830997"/>
          </a:xfrm>
          <a:prstGeom prst="rect">
            <a:avLst/>
          </a:prstGeom>
          <a:noFill/>
        </p:spPr>
        <p:txBody>
          <a:bodyPr wrap="square" rtlCol="0">
            <a:spAutoFit/>
          </a:bodyPr>
          <a:lstStyle/>
          <a:p>
            <a:pPr marL="457200" indent="-457200">
              <a:buFont typeface="+mj-ea"/>
              <a:buAutoNum type="circleNumDbPlain" startAt="2"/>
            </a:pPr>
            <a:r>
              <a:rPr lang="en-US" sz="2400" dirty="0" smtClean="0">
                <a:latin typeface="Arial"/>
                <a:cs typeface="Arial"/>
              </a:rPr>
              <a:t>Execute instructions on SMs; get data </a:t>
            </a:r>
            <a:r>
              <a:rPr lang="en-US" sz="2400" dirty="0">
                <a:latin typeface="Arial"/>
                <a:cs typeface="Arial"/>
              </a:rPr>
              <a:t>from memory; write back</a:t>
            </a:r>
          </a:p>
        </p:txBody>
      </p:sp>
      <p:sp>
        <p:nvSpPr>
          <p:cNvPr id="14" name="TextBox 13"/>
          <p:cNvSpPr txBox="1"/>
          <p:nvPr/>
        </p:nvSpPr>
        <p:spPr>
          <a:xfrm>
            <a:off x="84665" y="1235956"/>
            <a:ext cx="5858933" cy="1200328"/>
          </a:xfrm>
          <a:prstGeom prst="rect">
            <a:avLst/>
          </a:prstGeom>
          <a:noFill/>
        </p:spPr>
        <p:txBody>
          <a:bodyPr wrap="square" rtlCol="0">
            <a:spAutoFit/>
          </a:bodyPr>
          <a:lstStyle/>
          <a:p>
            <a:pPr marL="342900" indent="-342900">
              <a:buFont typeface="+mj-ea"/>
              <a:buAutoNum type="circleNumDbPlain"/>
            </a:pPr>
            <a:r>
              <a:rPr lang="en-US" sz="2400" dirty="0" smtClean="0">
                <a:latin typeface="Arial"/>
                <a:cs typeface="Arial"/>
              </a:rPr>
              <a:t>Copy program instructions from host to device; transfer </a:t>
            </a:r>
            <a:r>
              <a:rPr lang="en-US" sz="2400" dirty="0">
                <a:latin typeface="Arial"/>
                <a:cs typeface="Arial"/>
              </a:rPr>
              <a:t>data </a:t>
            </a:r>
            <a:r>
              <a:rPr lang="en-US" sz="2400" dirty="0" smtClean="0">
                <a:latin typeface="Arial"/>
                <a:cs typeface="Arial"/>
              </a:rPr>
              <a:t>from the </a:t>
            </a:r>
            <a:r>
              <a:rPr lang="en-US" sz="2400" dirty="0">
                <a:latin typeface="Arial"/>
                <a:cs typeface="Arial"/>
              </a:rPr>
              <a:t>host to </a:t>
            </a:r>
            <a:r>
              <a:rPr lang="en-US" sz="2400" dirty="0" smtClean="0">
                <a:latin typeface="Arial"/>
                <a:cs typeface="Arial"/>
              </a:rPr>
              <a:t>device memory.</a:t>
            </a:r>
            <a:endParaRPr lang="en-US" sz="2400" dirty="0">
              <a:latin typeface="Arial"/>
              <a:cs typeface="Arial"/>
            </a:endParaRPr>
          </a:p>
        </p:txBody>
      </p:sp>
      <p:sp>
        <p:nvSpPr>
          <p:cNvPr id="15" name="Rectangle 3"/>
          <p:cNvSpPr txBox="1">
            <a:spLocks noChangeArrowheads="1"/>
          </p:cNvSpPr>
          <p:nvPr/>
        </p:nvSpPr>
        <p:spPr bwMode="auto">
          <a:xfrm>
            <a:off x="-69731" y="774291"/>
            <a:ext cx="9143999" cy="461665"/>
          </a:xfrm>
          <a:prstGeom prst="rect">
            <a:avLst/>
          </a:prstGeom>
        </p:spPr>
        <p:txBody>
          <a:bodyPr wrap="square">
            <a:spAutoFit/>
          </a:bodyPr>
          <a:lstStyle>
            <a:defPPr>
              <a:defRPr lang="en-US"/>
            </a:defPPr>
            <a:lvl1pPr marL="342900" indent="-342900">
              <a:buFont typeface="Wingdings" charset="2"/>
              <a:buChar char="u"/>
              <a:defRPr sz="2400"/>
            </a:lvl1pPr>
          </a:lstStyle>
          <a:p>
            <a:r>
              <a:rPr lang="en-US" b="1" dirty="0" smtClean="0">
                <a:latin typeface="Arial"/>
                <a:cs typeface="Arial"/>
              </a:rPr>
              <a:t>CUDA</a:t>
            </a:r>
            <a:r>
              <a:rPr lang="en-US" b="1" dirty="0">
                <a:latin typeface="Arial"/>
                <a:cs typeface="Arial"/>
              </a:rPr>
              <a:t> </a:t>
            </a:r>
            <a:r>
              <a:rPr lang="en-US" b="1" dirty="0" smtClean="0">
                <a:latin typeface="Arial"/>
                <a:cs typeface="Arial"/>
              </a:rPr>
              <a:t>processing flow</a:t>
            </a:r>
            <a:endParaRPr lang="en-US" b="1" dirty="0">
              <a:latin typeface="Arial"/>
              <a:cs typeface="Arial"/>
            </a:endParaRPr>
          </a:p>
        </p:txBody>
      </p:sp>
      <p:sp>
        <p:nvSpPr>
          <p:cNvPr id="2" name="Rectangle 1"/>
          <p:cNvSpPr/>
          <p:nvPr/>
        </p:nvSpPr>
        <p:spPr>
          <a:xfrm>
            <a:off x="118531" y="5350301"/>
            <a:ext cx="5825068" cy="830997"/>
          </a:xfrm>
          <a:prstGeom prst="rect">
            <a:avLst/>
          </a:prstGeom>
          <a:noFill/>
        </p:spPr>
        <p:txBody>
          <a:bodyPr wrap="square" rtlCol="0">
            <a:spAutoFit/>
          </a:bodyPr>
          <a:lstStyle/>
          <a:p>
            <a:pPr marL="457200" indent="-457200">
              <a:buFont typeface="+mj-ea"/>
              <a:buAutoNum type="circleNumDbPlain" startAt="3"/>
            </a:pPr>
            <a:r>
              <a:rPr lang="en-US" sz="2400" dirty="0">
                <a:latin typeface="Arial"/>
                <a:cs typeface="Arial"/>
              </a:rPr>
              <a:t>Transfer results </a:t>
            </a:r>
            <a:r>
              <a:rPr lang="en-US" sz="2400" dirty="0" smtClean="0">
                <a:latin typeface="Arial"/>
                <a:cs typeface="Arial"/>
              </a:rPr>
              <a:t>from the device back to host </a:t>
            </a:r>
            <a:r>
              <a:rPr lang="en-US" sz="2400" dirty="0">
                <a:latin typeface="Arial"/>
                <a:cs typeface="Arial"/>
              </a:rPr>
              <a:t>memory</a:t>
            </a:r>
          </a:p>
        </p:txBody>
      </p:sp>
    </p:spTree>
    <p:extLst>
      <p:ext uri="{BB962C8B-B14F-4D97-AF65-F5344CB8AC3E}">
        <p14:creationId xmlns:p14="http://schemas.microsoft.com/office/powerpoint/2010/main" val="213897480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From hardware to </a:t>
            </a:r>
            <a:r>
              <a:rPr lang="en-US" sz="2400" b="1" dirty="0" smtClean="0">
                <a:solidFill>
                  <a:srgbClr val="FF0000"/>
                </a:solidFill>
                <a:latin typeface="Arial"/>
                <a:cs typeface="Arial"/>
              </a:rPr>
              <a:t>software: GPU </a:t>
            </a:r>
            <a:r>
              <a:rPr lang="en-US" sz="2400" b="1" dirty="0">
                <a:solidFill>
                  <a:srgbClr val="FF0000"/>
                </a:solidFill>
                <a:latin typeface="Arial"/>
                <a:cs typeface="Arial"/>
              </a:rPr>
              <a:t>execution </a:t>
            </a:r>
            <a:r>
              <a:rPr lang="en-US" sz="2400" b="1" dirty="0" smtClean="0">
                <a:solidFill>
                  <a:srgbClr val="FF0000"/>
                </a:solidFill>
                <a:latin typeface="Arial"/>
                <a:cs typeface="Arial"/>
              </a:rPr>
              <a:t>model</a:t>
            </a:r>
            <a:endParaRPr lang="en-US" sz="2400" b="1" dirty="0">
              <a:solidFill>
                <a:srgbClr val="FF0000"/>
              </a:solidFill>
              <a:latin typeface="Arial"/>
              <a:cs typeface="Arial"/>
            </a:endParaRPr>
          </a:p>
        </p:txBody>
      </p:sp>
      <p:sp>
        <p:nvSpPr>
          <p:cNvPr id="13" name="Rectangle 12"/>
          <p:cNvSpPr/>
          <p:nvPr/>
        </p:nvSpPr>
        <p:spPr>
          <a:xfrm>
            <a:off x="16933" y="1549969"/>
            <a:ext cx="5590647" cy="3200876"/>
          </a:xfrm>
          <a:prstGeom prst="rect">
            <a:avLst/>
          </a:prstGeom>
        </p:spPr>
        <p:txBody>
          <a:bodyPr wrap="square">
            <a:spAutoFit/>
          </a:bodyPr>
          <a:lstStyle/>
          <a:p>
            <a:pPr marL="342900" indent="-342900">
              <a:buFont typeface="Wingdings" charset="2"/>
              <a:buChar char="Ø"/>
            </a:pPr>
            <a:r>
              <a:rPr lang="en-US" sz="2400" b="1" dirty="0" smtClean="0">
                <a:latin typeface="Arial"/>
                <a:cs typeface="Arial"/>
              </a:rPr>
              <a:t>One </a:t>
            </a:r>
            <a:r>
              <a:rPr lang="en-US" sz="2400" b="1" i="1" dirty="0">
                <a:solidFill>
                  <a:srgbClr val="008000"/>
                </a:solidFill>
                <a:latin typeface="Arial"/>
                <a:cs typeface="Arial"/>
              </a:rPr>
              <a:t>thread</a:t>
            </a:r>
            <a:r>
              <a:rPr lang="en-US" sz="2400" b="1" dirty="0">
                <a:latin typeface="Arial"/>
                <a:cs typeface="Arial"/>
              </a:rPr>
              <a:t> executes on </a:t>
            </a:r>
            <a:r>
              <a:rPr lang="en-US" sz="2400" b="1" dirty="0" smtClean="0">
                <a:solidFill>
                  <a:srgbClr val="008000"/>
                </a:solidFill>
                <a:latin typeface="Arial"/>
                <a:cs typeface="Arial"/>
              </a:rPr>
              <a:t>one CUDA </a:t>
            </a:r>
            <a:r>
              <a:rPr lang="en-US" sz="2400" b="1" i="1" dirty="0" smtClean="0">
                <a:solidFill>
                  <a:srgbClr val="008000"/>
                </a:solidFill>
                <a:latin typeface="Arial"/>
                <a:cs typeface="Arial"/>
              </a:rPr>
              <a:t>core</a:t>
            </a:r>
            <a:endParaRPr lang="en-US" sz="2400" b="1" i="1" dirty="0">
              <a:solidFill>
                <a:srgbClr val="008000"/>
              </a:solidFill>
              <a:latin typeface="Arial"/>
              <a:cs typeface="Arial"/>
            </a:endParaRPr>
          </a:p>
          <a:p>
            <a:pPr marL="457200" indent="-220663">
              <a:buFont typeface="Arial"/>
              <a:buChar char="•"/>
            </a:pPr>
            <a:r>
              <a:rPr lang="en-US" sz="2200" dirty="0" smtClean="0">
                <a:latin typeface="Arial"/>
                <a:cs typeface="Arial"/>
              </a:rPr>
              <a:t>has </a:t>
            </a:r>
            <a:r>
              <a:rPr lang="en-US" sz="2200" dirty="0">
                <a:latin typeface="Arial"/>
                <a:cs typeface="Arial"/>
              </a:rPr>
              <a:t>its own instruction address </a:t>
            </a:r>
            <a:r>
              <a:rPr lang="en-US" sz="2200" dirty="0" smtClean="0">
                <a:latin typeface="Arial"/>
                <a:cs typeface="Arial"/>
              </a:rPr>
              <a:t>counter</a:t>
            </a:r>
            <a:endParaRPr lang="en-US" sz="2200" dirty="0">
              <a:latin typeface="Arial"/>
              <a:cs typeface="Arial"/>
            </a:endParaRPr>
          </a:p>
          <a:p>
            <a:pPr marL="457200" indent="-220663">
              <a:buFont typeface="Arial"/>
              <a:buChar char="•"/>
            </a:pPr>
            <a:r>
              <a:rPr lang="en-US" sz="2200" dirty="0" smtClean="0">
                <a:latin typeface="Arial"/>
                <a:cs typeface="Arial"/>
              </a:rPr>
              <a:t>has </a:t>
            </a:r>
            <a:r>
              <a:rPr lang="en-US" sz="2200" dirty="0">
                <a:latin typeface="Arial"/>
                <a:cs typeface="Arial"/>
              </a:rPr>
              <a:t>its </a:t>
            </a:r>
            <a:r>
              <a:rPr lang="en-US" sz="2200" dirty="0" smtClean="0">
                <a:latin typeface="Arial"/>
                <a:cs typeface="Arial"/>
              </a:rPr>
              <a:t>own register state</a:t>
            </a:r>
            <a:endParaRPr lang="en-US" sz="2200" dirty="0">
              <a:latin typeface="Arial"/>
              <a:cs typeface="Arial"/>
            </a:endParaRPr>
          </a:p>
          <a:p>
            <a:pPr marL="457200" indent="-220663">
              <a:buFont typeface="Arial"/>
              <a:buChar char="•"/>
            </a:pPr>
            <a:r>
              <a:rPr lang="en-US" sz="2200" dirty="0" smtClean="0">
                <a:latin typeface="Arial"/>
                <a:cs typeface="Arial"/>
              </a:rPr>
              <a:t>can </a:t>
            </a:r>
            <a:r>
              <a:rPr lang="en-US" sz="2200" dirty="0">
                <a:latin typeface="Arial"/>
                <a:cs typeface="Arial"/>
              </a:rPr>
              <a:t>have an </a:t>
            </a:r>
            <a:r>
              <a:rPr lang="en-US" altLang="zh-CN" sz="2200" dirty="0" smtClean="0">
                <a:latin typeface="Arial"/>
                <a:cs typeface="Arial"/>
              </a:rPr>
              <a:t>i</a:t>
            </a:r>
            <a:r>
              <a:rPr lang="en-US" sz="2200" dirty="0" smtClean="0">
                <a:latin typeface="Arial"/>
                <a:cs typeface="Arial"/>
              </a:rPr>
              <a:t>ndependent </a:t>
            </a:r>
            <a:r>
              <a:rPr lang="en-US" sz="2200" dirty="0">
                <a:latin typeface="Arial"/>
                <a:cs typeface="Arial"/>
              </a:rPr>
              <a:t>execution </a:t>
            </a:r>
            <a:r>
              <a:rPr lang="en-US" sz="2200" dirty="0" smtClean="0">
                <a:latin typeface="Arial"/>
                <a:cs typeface="Arial"/>
              </a:rPr>
              <a:t>path</a:t>
            </a:r>
          </a:p>
          <a:p>
            <a:pPr marL="457200" indent="-220663">
              <a:buFont typeface="Arial"/>
              <a:buChar char="•"/>
            </a:pPr>
            <a:r>
              <a:rPr lang="en-US" sz="2200" dirty="0" smtClean="0">
                <a:latin typeface="Arial"/>
                <a:cs typeface="Arial"/>
              </a:rPr>
              <a:t>instructions </a:t>
            </a:r>
            <a:r>
              <a:rPr lang="en-US" sz="2200" dirty="0">
                <a:latin typeface="Arial"/>
                <a:cs typeface="Arial"/>
              </a:rPr>
              <a:t>within a single thread are pipelined to leverage instruction-level </a:t>
            </a:r>
            <a:r>
              <a:rPr lang="en-US" sz="2200" dirty="0" smtClean="0">
                <a:latin typeface="Arial"/>
                <a:cs typeface="Arial"/>
              </a:rPr>
              <a:t>parallelism</a:t>
            </a:r>
            <a:endParaRPr lang="en-US" sz="2200" dirty="0">
              <a:latin typeface="Arial"/>
              <a:cs typeface="Arial"/>
            </a:endParaRPr>
          </a:p>
        </p:txBody>
      </p:sp>
      <p:grpSp>
        <p:nvGrpSpPr>
          <p:cNvPr id="7" name="Group 6"/>
          <p:cNvGrpSpPr/>
          <p:nvPr/>
        </p:nvGrpSpPr>
        <p:grpSpPr>
          <a:xfrm>
            <a:off x="5659733" y="1543874"/>
            <a:ext cx="3382669" cy="4781757"/>
            <a:chOff x="10011598" y="1450769"/>
            <a:chExt cx="3382669" cy="4781757"/>
          </a:xfrm>
        </p:grpSpPr>
        <p:sp>
          <p:nvSpPr>
            <p:cNvPr id="6" name="Rectangle 5"/>
            <p:cNvSpPr/>
            <p:nvPr/>
          </p:nvSpPr>
          <p:spPr>
            <a:xfrm>
              <a:off x="10011598" y="1551168"/>
              <a:ext cx="3382669" cy="4681358"/>
            </a:xfrm>
            <a:prstGeom prst="rect">
              <a:avLst/>
            </a:prstGeom>
            <a:solidFill>
              <a:schemeClr val="accent1">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10011598" y="1450769"/>
              <a:ext cx="3371017" cy="4653728"/>
              <a:chOff x="4969524" y="2146116"/>
              <a:chExt cx="4375721" cy="5182951"/>
            </a:xfrm>
          </p:grpSpPr>
          <p:pic>
            <p:nvPicPr>
              <p:cNvPr id="20" name="Picture 19"/>
              <p:cNvPicPr>
                <a:picLocks noChangeAspect="1"/>
              </p:cNvPicPr>
              <p:nvPr/>
            </p:nvPicPr>
            <p:blipFill>
              <a:blip r:embed="rId3"/>
              <a:stretch>
                <a:fillRect/>
              </a:stretch>
            </p:blipFill>
            <p:spPr>
              <a:xfrm>
                <a:off x="4969524" y="2660281"/>
                <a:ext cx="4375721" cy="4668786"/>
              </a:xfrm>
              <a:prstGeom prst="rect">
                <a:avLst/>
              </a:prstGeom>
            </p:spPr>
          </p:pic>
          <p:grpSp>
            <p:nvGrpSpPr>
              <p:cNvPr id="21" name="Group 20"/>
              <p:cNvGrpSpPr/>
              <p:nvPr/>
            </p:nvGrpSpPr>
            <p:grpSpPr>
              <a:xfrm>
                <a:off x="5011730" y="2146116"/>
                <a:ext cx="4242167" cy="575080"/>
                <a:chOff x="5011730" y="2146116"/>
                <a:chExt cx="4242167" cy="575080"/>
              </a:xfrm>
            </p:grpSpPr>
            <p:sp>
              <p:nvSpPr>
                <p:cNvPr id="23" name="Rectangle 22"/>
                <p:cNvSpPr/>
                <p:nvPr/>
              </p:nvSpPr>
              <p:spPr>
                <a:xfrm>
                  <a:off x="7326336" y="2146116"/>
                  <a:ext cx="1927561" cy="514165"/>
                </a:xfrm>
                <a:prstGeom prst="rect">
                  <a:avLst/>
                </a:prstGeom>
              </p:spPr>
              <p:txBody>
                <a:bodyPr wrap="square">
                  <a:spAutoFit/>
                </a:bodyPr>
                <a:lstStyle/>
                <a:p>
                  <a:r>
                    <a:rPr lang="en-US" sz="2400" dirty="0" smtClean="0"/>
                    <a:t>Hardware</a:t>
                  </a:r>
                  <a:endParaRPr lang="en-US" sz="2400" dirty="0"/>
                </a:p>
              </p:txBody>
            </p:sp>
            <p:sp>
              <p:nvSpPr>
                <p:cNvPr id="24" name="Rectangle 23"/>
                <p:cNvSpPr/>
                <p:nvPr/>
              </p:nvSpPr>
              <p:spPr>
                <a:xfrm>
                  <a:off x="5011730" y="2175710"/>
                  <a:ext cx="1718356" cy="545486"/>
                </a:xfrm>
                <a:prstGeom prst="rect">
                  <a:avLst/>
                </a:prstGeom>
              </p:spPr>
              <p:txBody>
                <a:bodyPr wrap="square">
                  <a:spAutoFit/>
                </a:bodyPr>
                <a:lstStyle/>
                <a:p>
                  <a:r>
                    <a:rPr lang="en-US" sz="2400" dirty="0" smtClean="0"/>
                    <a:t>Software</a:t>
                  </a:r>
                  <a:endParaRPr lang="en-US" sz="2400" dirty="0"/>
                </a:p>
              </p:txBody>
            </p:sp>
          </p:grpSp>
        </p:grpSp>
      </p:grpSp>
      <p:sp>
        <p:nvSpPr>
          <p:cNvPr id="25" name="Rectangle 24"/>
          <p:cNvSpPr/>
          <p:nvPr/>
        </p:nvSpPr>
        <p:spPr>
          <a:xfrm>
            <a:off x="0" y="737104"/>
            <a:ext cx="9144000" cy="830997"/>
          </a:xfrm>
          <a:prstGeom prst="rect">
            <a:avLst/>
          </a:prstGeom>
        </p:spPr>
        <p:txBody>
          <a:bodyPr wrap="square">
            <a:spAutoFit/>
          </a:bodyPr>
          <a:lstStyle/>
          <a:p>
            <a:pPr marL="342900" indent="-342900">
              <a:buFont typeface="Wingdings" charset="2"/>
              <a:buChar char="u"/>
            </a:pPr>
            <a:r>
              <a:rPr lang="en-US" sz="2400" dirty="0" smtClean="0">
                <a:latin typeface="Arial"/>
                <a:cs typeface="Arial"/>
              </a:rPr>
              <a:t>CUDA-enabled GPU execution: </a:t>
            </a:r>
            <a:r>
              <a:rPr lang="en-US" sz="2400" dirty="0">
                <a:latin typeface="Arial"/>
                <a:cs typeface="Arial"/>
              </a:rPr>
              <a:t>Partition </a:t>
            </a:r>
            <a:r>
              <a:rPr lang="en-US" sz="2400" dirty="0" smtClean="0">
                <a:latin typeface="Arial"/>
                <a:cs typeface="Arial"/>
              </a:rPr>
              <a:t>one computation </a:t>
            </a:r>
            <a:r>
              <a:rPr lang="en-US" sz="2400" dirty="0">
                <a:latin typeface="Arial"/>
                <a:cs typeface="Arial"/>
              </a:rPr>
              <a:t>into </a:t>
            </a:r>
            <a:r>
              <a:rPr lang="en-US" sz="2400" dirty="0" smtClean="0">
                <a:latin typeface="Arial"/>
                <a:cs typeface="Arial"/>
              </a:rPr>
              <a:t>blocks </a:t>
            </a:r>
            <a:r>
              <a:rPr lang="en-US" sz="2400" dirty="0">
                <a:latin typeface="Arial"/>
                <a:cs typeface="Arial"/>
              </a:rPr>
              <a:t>of threads </a:t>
            </a:r>
            <a:r>
              <a:rPr lang="en-US" sz="2400" dirty="0" smtClean="0">
                <a:latin typeface="Arial"/>
                <a:cs typeface="Arial"/>
              </a:rPr>
              <a:t>mapped </a:t>
            </a:r>
            <a:r>
              <a:rPr lang="en-US" sz="2400" dirty="0">
                <a:latin typeface="Arial"/>
                <a:cs typeface="Arial"/>
              </a:rPr>
              <a:t>to </a:t>
            </a:r>
            <a:r>
              <a:rPr lang="en-US" sz="2400" dirty="0" smtClean="0">
                <a:latin typeface="Arial"/>
                <a:cs typeface="Arial"/>
              </a:rPr>
              <a:t>massive </a:t>
            </a:r>
            <a:r>
              <a:rPr lang="en-US" sz="2400" dirty="0">
                <a:latin typeface="Arial"/>
                <a:cs typeface="Arial"/>
              </a:rPr>
              <a:t>parallelism of </a:t>
            </a:r>
            <a:r>
              <a:rPr lang="en-US" sz="2400" dirty="0" smtClean="0">
                <a:latin typeface="Arial"/>
                <a:cs typeface="Arial"/>
              </a:rPr>
              <a:t>device</a:t>
            </a:r>
            <a:endParaRPr lang="en-US" sz="2400" dirty="0">
              <a:latin typeface="Arial"/>
              <a:cs typeface="Arial"/>
            </a:endParaRPr>
          </a:p>
        </p:txBody>
      </p:sp>
      <p:sp>
        <p:nvSpPr>
          <p:cNvPr id="8" name="Oval 7"/>
          <p:cNvSpPr/>
          <p:nvPr/>
        </p:nvSpPr>
        <p:spPr>
          <a:xfrm>
            <a:off x="5825067" y="2012832"/>
            <a:ext cx="2997200" cy="899701"/>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323078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From hardware to </a:t>
            </a:r>
            <a:r>
              <a:rPr lang="en-US" sz="2400" b="1" dirty="0" smtClean="0">
                <a:solidFill>
                  <a:srgbClr val="FF0000"/>
                </a:solidFill>
                <a:latin typeface="Arial"/>
                <a:cs typeface="Arial"/>
              </a:rPr>
              <a:t>software: GPU </a:t>
            </a:r>
            <a:r>
              <a:rPr lang="en-US" sz="2400" b="1" dirty="0">
                <a:solidFill>
                  <a:srgbClr val="FF0000"/>
                </a:solidFill>
                <a:latin typeface="Arial"/>
                <a:cs typeface="Arial"/>
              </a:rPr>
              <a:t>execution </a:t>
            </a:r>
            <a:r>
              <a:rPr lang="en-US" sz="2400" b="1" dirty="0" smtClean="0">
                <a:solidFill>
                  <a:srgbClr val="FF0000"/>
                </a:solidFill>
                <a:latin typeface="Arial"/>
                <a:cs typeface="Arial"/>
              </a:rPr>
              <a:t>model</a:t>
            </a:r>
            <a:endParaRPr lang="en-US" sz="2400" b="1" dirty="0">
              <a:solidFill>
                <a:srgbClr val="FF0000"/>
              </a:solidFill>
              <a:latin typeface="Arial"/>
              <a:cs typeface="Arial"/>
            </a:endParaRPr>
          </a:p>
        </p:txBody>
      </p:sp>
      <p:sp>
        <p:nvSpPr>
          <p:cNvPr id="13" name="Rectangle 12"/>
          <p:cNvSpPr/>
          <p:nvPr/>
        </p:nvSpPr>
        <p:spPr>
          <a:xfrm>
            <a:off x="16933" y="1549969"/>
            <a:ext cx="5590647" cy="4924424"/>
          </a:xfrm>
          <a:prstGeom prst="rect">
            <a:avLst/>
          </a:prstGeom>
        </p:spPr>
        <p:txBody>
          <a:bodyPr wrap="square">
            <a:spAutoFit/>
          </a:bodyPr>
          <a:lstStyle/>
          <a:p>
            <a:pPr marL="342900" indent="-342900">
              <a:buFont typeface="Wingdings" charset="2"/>
              <a:buChar char="Ø"/>
            </a:pPr>
            <a:r>
              <a:rPr lang="en-US" sz="2400" b="1" dirty="0" smtClean="0">
                <a:latin typeface="Arial"/>
                <a:cs typeface="Arial"/>
              </a:rPr>
              <a:t>One </a:t>
            </a:r>
            <a:r>
              <a:rPr lang="en-US" sz="2400" b="1" i="1" dirty="0">
                <a:solidFill>
                  <a:srgbClr val="008000"/>
                </a:solidFill>
                <a:latin typeface="Arial"/>
                <a:cs typeface="Arial"/>
              </a:rPr>
              <a:t>thread</a:t>
            </a:r>
            <a:r>
              <a:rPr lang="en-US" sz="2400" b="1" dirty="0">
                <a:latin typeface="Arial"/>
                <a:cs typeface="Arial"/>
              </a:rPr>
              <a:t> executes on </a:t>
            </a:r>
            <a:r>
              <a:rPr lang="en-US" sz="2400" b="1" dirty="0" smtClean="0">
                <a:solidFill>
                  <a:srgbClr val="008000"/>
                </a:solidFill>
                <a:latin typeface="Arial"/>
                <a:cs typeface="Arial"/>
              </a:rPr>
              <a:t>one CUDA </a:t>
            </a:r>
            <a:r>
              <a:rPr lang="en-US" sz="2400" b="1" i="1" dirty="0" smtClean="0">
                <a:solidFill>
                  <a:srgbClr val="008000"/>
                </a:solidFill>
                <a:latin typeface="Arial"/>
                <a:cs typeface="Arial"/>
              </a:rPr>
              <a:t>core</a:t>
            </a:r>
          </a:p>
          <a:p>
            <a:pPr marL="342900" indent="-342900">
              <a:buFont typeface="Wingdings" charset="2"/>
              <a:buChar char="Ø"/>
            </a:pPr>
            <a:r>
              <a:rPr lang="en-US" sz="2400" b="1" i="1" dirty="0">
                <a:latin typeface="Arial"/>
                <a:cs typeface="Arial"/>
              </a:rPr>
              <a:t>Thread blocks execute on a </a:t>
            </a:r>
            <a:r>
              <a:rPr lang="en-US" sz="2400" b="1" i="1" dirty="0" smtClean="0">
                <a:solidFill>
                  <a:srgbClr val="008000"/>
                </a:solidFill>
                <a:latin typeface="Arial"/>
                <a:cs typeface="Arial"/>
              </a:rPr>
              <a:t>SM</a:t>
            </a:r>
            <a:endParaRPr lang="en-US" sz="2400" b="1" i="1" dirty="0">
              <a:solidFill>
                <a:srgbClr val="008000"/>
              </a:solidFill>
              <a:latin typeface="Arial"/>
              <a:cs typeface="Arial"/>
            </a:endParaRPr>
          </a:p>
          <a:p>
            <a:pPr marL="457200" indent="-220663">
              <a:buFont typeface="Arial"/>
              <a:buChar char="•"/>
            </a:pPr>
            <a:r>
              <a:rPr lang="en-US" sz="2200" dirty="0">
                <a:latin typeface="Arial"/>
                <a:cs typeface="Arial"/>
              </a:rPr>
              <a:t>Threads in groups of 32 </a:t>
            </a:r>
            <a:r>
              <a:rPr lang="en-US" sz="2200" dirty="0" smtClean="0">
                <a:latin typeface="Arial"/>
                <a:cs typeface="Arial"/>
              </a:rPr>
              <a:t>called </a:t>
            </a:r>
            <a:r>
              <a:rPr lang="en-US" sz="2200" dirty="0">
                <a:latin typeface="Arial"/>
                <a:cs typeface="Arial"/>
              </a:rPr>
              <a:t>“warps”.</a:t>
            </a:r>
          </a:p>
          <a:p>
            <a:pPr marL="457200" indent="-220663">
              <a:buFont typeface="Arial"/>
              <a:buChar char="•"/>
            </a:pPr>
            <a:r>
              <a:rPr lang="en-US" sz="2200" dirty="0">
                <a:latin typeface="Arial"/>
                <a:cs typeface="Arial"/>
              </a:rPr>
              <a:t>All threads in a warp execute </a:t>
            </a:r>
            <a:r>
              <a:rPr lang="en-US" sz="2200" dirty="0" smtClean="0">
                <a:latin typeface="Arial"/>
                <a:cs typeface="Arial"/>
              </a:rPr>
              <a:t>the same </a:t>
            </a:r>
            <a:r>
              <a:rPr lang="en-US" sz="2200" dirty="0">
                <a:latin typeface="Arial"/>
                <a:cs typeface="Arial"/>
              </a:rPr>
              <a:t>instruction </a:t>
            </a:r>
            <a:r>
              <a:rPr lang="en-US" sz="2200" dirty="0" smtClean="0">
                <a:latin typeface="Arial"/>
                <a:cs typeface="Arial"/>
              </a:rPr>
              <a:t>concurrently managed via </a:t>
            </a:r>
            <a:r>
              <a:rPr lang="en-US" sz="2200" b="1" dirty="0" smtClean="0">
                <a:solidFill>
                  <a:srgbClr val="FF0000"/>
                </a:solidFill>
                <a:latin typeface="Arial"/>
                <a:cs typeface="Arial"/>
              </a:rPr>
              <a:t>SIMT</a:t>
            </a:r>
            <a:r>
              <a:rPr lang="en-US" sz="2200" dirty="0" smtClean="0">
                <a:latin typeface="Arial"/>
                <a:cs typeface="Arial"/>
              </a:rPr>
              <a:t>.</a:t>
            </a:r>
            <a:endParaRPr lang="en-US" sz="2200" dirty="0">
              <a:latin typeface="Arial"/>
              <a:cs typeface="Arial"/>
            </a:endParaRPr>
          </a:p>
          <a:p>
            <a:pPr marL="457200" indent="-220663">
              <a:buFont typeface="Arial"/>
              <a:buChar char="•"/>
            </a:pPr>
            <a:r>
              <a:rPr lang="en-US" sz="2200" dirty="0">
                <a:latin typeface="Arial"/>
                <a:cs typeface="Arial"/>
              </a:rPr>
              <a:t>Each SM partitions </a:t>
            </a:r>
            <a:r>
              <a:rPr lang="en-US" sz="2200" dirty="0" smtClean="0">
                <a:latin typeface="Arial"/>
                <a:cs typeface="Arial"/>
              </a:rPr>
              <a:t>thread </a:t>
            </a:r>
            <a:r>
              <a:rPr lang="en-US" sz="2200" dirty="0">
                <a:latin typeface="Arial"/>
                <a:cs typeface="Arial"/>
              </a:rPr>
              <a:t>blocks assigned to it into warps </a:t>
            </a:r>
            <a:r>
              <a:rPr lang="en-US" sz="2200" dirty="0" smtClean="0">
                <a:latin typeface="Arial"/>
                <a:cs typeface="Arial"/>
              </a:rPr>
              <a:t>and schedules them </a:t>
            </a:r>
            <a:r>
              <a:rPr lang="en-US" sz="2200" dirty="0">
                <a:latin typeface="Arial"/>
                <a:cs typeface="Arial"/>
              </a:rPr>
              <a:t>for execution on available hardware resources.</a:t>
            </a:r>
          </a:p>
          <a:p>
            <a:pPr marL="457200" indent="-220663">
              <a:buFont typeface="Arial"/>
              <a:buChar char="•"/>
            </a:pPr>
            <a:r>
              <a:rPr lang="en-US" sz="2200" dirty="0">
                <a:latin typeface="Arial"/>
                <a:cs typeface="Arial"/>
              </a:rPr>
              <a:t>Several concurrent thread blocks can reside on one SM but don’t migrate between SMs.</a:t>
            </a:r>
          </a:p>
        </p:txBody>
      </p:sp>
      <p:grpSp>
        <p:nvGrpSpPr>
          <p:cNvPr id="7" name="Group 6"/>
          <p:cNvGrpSpPr/>
          <p:nvPr/>
        </p:nvGrpSpPr>
        <p:grpSpPr>
          <a:xfrm>
            <a:off x="5659733" y="1543874"/>
            <a:ext cx="3382669" cy="4781757"/>
            <a:chOff x="10011598" y="1450769"/>
            <a:chExt cx="3382669" cy="4781757"/>
          </a:xfrm>
        </p:grpSpPr>
        <p:sp>
          <p:nvSpPr>
            <p:cNvPr id="6" name="Rectangle 5"/>
            <p:cNvSpPr/>
            <p:nvPr/>
          </p:nvSpPr>
          <p:spPr>
            <a:xfrm>
              <a:off x="10011598" y="1551168"/>
              <a:ext cx="3382669" cy="4681358"/>
            </a:xfrm>
            <a:prstGeom prst="rect">
              <a:avLst/>
            </a:prstGeom>
            <a:solidFill>
              <a:schemeClr val="accent1">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10011598" y="1450769"/>
              <a:ext cx="3371017" cy="4653728"/>
              <a:chOff x="4969524" y="2146116"/>
              <a:chExt cx="4375721" cy="5182951"/>
            </a:xfrm>
          </p:grpSpPr>
          <p:pic>
            <p:nvPicPr>
              <p:cNvPr id="20" name="Picture 19"/>
              <p:cNvPicPr>
                <a:picLocks noChangeAspect="1"/>
              </p:cNvPicPr>
              <p:nvPr/>
            </p:nvPicPr>
            <p:blipFill>
              <a:blip r:embed="rId3"/>
              <a:stretch>
                <a:fillRect/>
              </a:stretch>
            </p:blipFill>
            <p:spPr>
              <a:xfrm>
                <a:off x="4969524" y="2660281"/>
                <a:ext cx="4375721" cy="4668786"/>
              </a:xfrm>
              <a:prstGeom prst="rect">
                <a:avLst/>
              </a:prstGeom>
            </p:spPr>
          </p:pic>
          <p:grpSp>
            <p:nvGrpSpPr>
              <p:cNvPr id="21" name="Group 20"/>
              <p:cNvGrpSpPr/>
              <p:nvPr/>
            </p:nvGrpSpPr>
            <p:grpSpPr>
              <a:xfrm>
                <a:off x="5011730" y="2146116"/>
                <a:ext cx="4242167" cy="575080"/>
                <a:chOff x="5011730" y="2146116"/>
                <a:chExt cx="4242167" cy="575080"/>
              </a:xfrm>
            </p:grpSpPr>
            <p:sp>
              <p:nvSpPr>
                <p:cNvPr id="23" name="Rectangle 22"/>
                <p:cNvSpPr/>
                <p:nvPr/>
              </p:nvSpPr>
              <p:spPr>
                <a:xfrm>
                  <a:off x="7326336" y="2146116"/>
                  <a:ext cx="1927561" cy="514165"/>
                </a:xfrm>
                <a:prstGeom prst="rect">
                  <a:avLst/>
                </a:prstGeom>
              </p:spPr>
              <p:txBody>
                <a:bodyPr wrap="square">
                  <a:spAutoFit/>
                </a:bodyPr>
                <a:lstStyle/>
                <a:p>
                  <a:r>
                    <a:rPr lang="en-US" sz="2400" dirty="0" smtClean="0"/>
                    <a:t>Hardware</a:t>
                  </a:r>
                  <a:endParaRPr lang="en-US" sz="2400" dirty="0"/>
                </a:p>
              </p:txBody>
            </p:sp>
            <p:sp>
              <p:nvSpPr>
                <p:cNvPr id="24" name="Rectangle 23"/>
                <p:cNvSpPr/>
                <p:nvPr/>
              </p:nvSpPr>
              <p:spPr>
                <a:xfrm>
                  <a:off x="5011730" y="2175710"/>
                  <a:ext cx="1718356" cy="545486"/>
                </a:xfrm>
                <a:prstGeom prst="rect">
                  <a:avLst/>
                </a:prstGeom>
              </p:spPr>
              <p:txBody>
                <a:bodyPr wrap="square">
                  <a:spAutoFit/>
                </a:bodyPr>
                <a:lstStyle/>
                <a:p>
                  <a:r>
                    <a:rPr lang="en-US" sz="2400" dirty="0" smtClean="0"/>
                    <a:t>Software</a:t>
                  </a:r>
                  <a:endParaRPr lang="en-US" sz="2400" dirty="0"/>
                </a:p>
              </p:txBody>
            </p:sp>
          </p:grpSp>
        </p:grpSp>
      </p:grpSp>
      <p:sp>
        <p:nvSpPr>
          <p:cNvPr id="25" name="Rectangle 24"/>
          <p:cNvSpPr/>
          <p:nvPr/>
        </p:nvSpPr>
        <p:spPr>
          <a:xfrm>
            <a:off x="0" y="737104"/>
            <a:ext cx="9144000" cy="830997"/>
          </a:xfrm>
          <a:prstGeom prst="rect">
            <a:avLst/>
          </a:prstGeom>
        </p:spPr>
        <p:txBody>
          <a:bodyPr wrap="square">
            <a:spAutoFit/>
          </a:bodyPr>
          <a:lstStyle/>
          <a:p>
            <a:pPr marL="342900" indent="-342900">
              <a:buFont typeface="Wingdings" charset="2"/>
              <a:buChar char="u"/>
            </a:pPr>
            <a:r>
              <a:rPr lang="en-US" sz="2400" dirty="0" smtClean="0">
                <a:latin typeface="Arial"/>
                <a:cs typeface="Arial"/>
              </a:rPr>
              <a:t>CUDA-enabled GPU execution: </a:t>
            </a:r>
            <a:r>
              <a:rPr lang="en-US" sz="2400" dirty="0">
                <a:latin typeface="Arial"/>
                <a:cs typeface="Arial"/>
              </a:rPr>
              <a:t>Partition </a:t>
            </a:r>
            <a:r>
              <a:rPr lang="en-US" sz="2400" dirty="0" smtClean="0">
                <a:latin typeface="Arial"/>
                <a:cs typeface="Arial"/>
              </a:rPr>
              <a:t>one computation </a:t>
            </a:r>
            <a:r>
              <a:rPr lang="en-US" sz="2400" dirty="0">
                <a:latin typeface="Arial"/>
                <a:cs typeface="Arial"/>
              </a:rPr>
              <a:t>into </a:t>
            </a:r>
            <a:r>
              <a:rPr lang="en-US" sz="2400" dirty="0" smtClean="0">
                <a:latin typeface="Arial"/>
                <a:cs typeface="Arial"/>
              </a:rPr>
              <a:t>blocks </a:t>
            </a:r>
            <a:r>
              <a:rPr lang="en-US" sz="2400" dirty="0">
                <a:latin typeface="Arial"/>
                <a:cs typeface="Arial"/>
              </a:rPr>
              <a:t>of threads </a:t>
            </a:r>
            <a:r>
              <a:rPr lang="en-US" sz="2400" dirty="0" smtClean="0">
                <a:latin typeface="Arial"/>
                <a:cs typeface="Arial"/>
              </a:rPr>
              <a:t>mapped </a:t>
            </a:r>
            <a:r>
              <a:rPr lang="en-US" sz="2400" dirty="0">
                <a:latin typeface="Arial"/>
                <a:cs typeface="Arial"/>
              </a:rPr>
              <a:t>to </a:t>
            </a:r>
            <a:r>
              <a:rPr lang="en-US" sz="2400" dirty="0" smtClean="0">
                <a:latin typeface="Arial"/>
                <a:cs typeface="Arial"/>
              </a:rPr>
              <a:t>massive </a:t>
            </a:r>
            <a:r>
              <a:rPr lang="en-US" sz="2400" dirty="0">
                <a:latin typeface="Arial"/>
                <a:cs typeface="Arial"/>
              </a:rPr>
              <a:t>parallelism of </a:t>
            </a:r>
            <a:r>
              <a:rPr lang="en-US" sz="2400" dirty="0" smtClean="0">
                <a:latin typeface="Arial"/>
                <a:cs typeface="Arial"/>
              </a:rPr>
              <a:t>device</a:t>
            </a:r>
            <a:endParaRPr lang="en-US" sz="2400" dirty="0">
              <a:latin typeface="Arial"/>
              <a:cs typeface="Arial"/>
            </a:endParaRPr>
          </a:p>
        </p:txBody>
      </p:sp>
      <p:sp>
        <p:nvSpPr>
          <p:cNvPr id="8" name="Oval 7"/>
          <p:cNvSpPr/>
          <p:nvPr/>
        </p:nvSpPr>
        <p:spPr>
          <a:xfrm>
            <a:off x="5692248" y="2912533"/>
            <a:ext cx="3268128" cy="191346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16933" y="6467102"/>
            <a:ext cx="5232400" cy="369332"/>
          </a:xfrm>
          <a:prstGeom prst="rect">
            <a:avLst/>
          </a:prstGeom>
        </p:spPr>
        <p:txBody>
          <a:bodyPr wrap="square">
            <a:spAutoFit/>
          </a:bodyPr>
          <a:lstStyle/>
          <a:p>
            <a:r>
              <a:rPr lang="en-US" b="1" dirty="0" smtClean="0">
                <a:solidFill>
                  <a:srgbClr val="FF0000"/>
                </a:solidFill>
                <a:latin typeface="Arial"/>
                <a:cs typeface="Arial"/>
              </a:rPr>
              <a:t>SIMT</a:t>
            </a:r>
            <a:r>
              <a:rPr lang="en-US" dirty="0" smtClean="0">
                <a:latin typeface="Arial"/>
                <a:cs typeface="Arial"/>
              </a:rPr>
              <a:t>: Single </a:t>
            </a:r>
            <a:r>
              <a:rPr lang="en-US" dirty="0">
                <a:latin typeface="Arial"/>
                <a:cs typeface="Arial"/>
              </a:rPr>
              <a:t>Instruction Multiple </a:t>
            </a:r>
            <a:r>
              <a:rPr lang="en-US" dirty="0" smtClean="0">
                <a:latin typeface="Arial"/>
                <a:cs typeface="Arial"/>
              </a:rPr>
              <a:t>Thread</a:t>
            </a:r>
            <a:endParaRPr lang="en-US" i="1" dirty="0">
              <a:solidFill>
                <a:srgbClr val="008000"/>
              </a:solidFill>
              <a:latin typeface="Arial"/>
              <a:cs typeface="Arial"/>
            </a:endParaRPr>
          </a:p>
        </p:txBody>
      </p:sp>
    </p:spTree>
    <p:extLst>
      <p:ext uri="{BB962C8B-B14F-4D97-AF65-F5344CB8AC3E}">
        <p14:creationId xmlns:p14="http://schemas.microsoft.com/office/powerpoint/2010/main" val="40747489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From hardware to </a:t>
            </a:r>
            <a:r>
              <a:rPr lang="en-US" sz="2400" b="1" dirty="0" smtClean="0">
                <a:solidFill>
                  <a:srgbClr val="FF0000"/>
                </a:solidFill>
                <a:latin typeface="Arial"/>
                <a:cs typeface="Arial"/>
              </a:rPr>
              <a:t>software: GPU </a:t>
            </a:r>
            <a:r>
              <a:rPr lang="en-US" sz="2400" b="1" dirty="0">
                <a:solidFill>
                  <a:srgbClr val="FF0000"/>
                </a:solidFill>
                <a:latin typeface="Arial"/>
                <a:cs typeface="Arial"/>
              </a:rPr>
              <a:t>execution </a:t>
            </a:r>
            <a:r>
              <a:rPr lang="en-US" sz="2400" b="1" dirty="0" smtClean="0">
                <a:solidFill>
                  <a:srgbClr val="FF0000"/>
                </a:solidFill>
                <a:latin typeface="Arial"/>
                <a:cs typeface="Arial"/>
              </a:rPr>
              <a:t>model</a:t>
            </a:r>
            <a:endParaRPr lang="en-US" sz="2400" b="1" dirty="0">
              <a:solidFill>
                <a:srgbClr val="FF0000"/>
              </a:solidFill>
              <a:latin typeface="Arial"/>
              <a:cs typeface="Arial"/>
            </a:endParaRPr>
          </a:p>
        </p:txBody>
      </p:sp>
      <p:sp>
        <p:nvSpPr>
          <p:cNvPr id="13" name="Rectangle 12"/>
          <p:cNvSpPr/>
          <p:nvPr/>
        </p:nvSpPr>
        <p:spPr>
          <a:xfrm>
            <a:off x="16933" y="1549969"/>
            <a:ext cx="5590647" cy="4308871"/>
          </a:xfrm>
          <a:prstGeom prst="rect">
            <a:avLst/>
          </a:prstGeom>
        </p:spPr>
        <p:txBody>
          <a:bodyPr wrap="square">
            <a:spAutoFit/>
          </a:bodyPr>
          <a:lstStyle/>
          <a:p>
            <a:pPr marL="342900" indent="-342900">
              <a:buFont typeface="Wingdings" charset="2"/>
              <a:buChar char="Ø"/>
            </a:pPr>
            <a:r>
              <a:rPr lang="en-US" sz="2400" b="1" dirty="0" smtClean="0">
                <a:latin typeface="Arial"/>
                <a:cs typeface="Arial"/>
              </a:rPr>
              <a:t>One </a:t>
            </a:r>
            <a:r>
              <a:rPr lang="en-US" sz="2400" b="1" i="1" dirty="0">
                <a:solidFill>
                  <a:srgbClr val="008000"/>
                </a:solidFill>
                <a:latin typeface="Arial"/>
                <a:cs typeface="Arial"/>
              </a:rPr>
              <a:t>thread</a:t>
            </a:r>
            <a:r>
              <a:rPr lang="en-US" sz="2400" b="1" dirty="0">
                <a:latin typeface="Arial"/>
                <a:cs typeface="Arial"/>
              </a:rPr>
              <a:t> executes on </a:t>
            </a:r>
            <a:r>
              <a:rPr lang="en-US" sz="2400" b="1" dirty="0" smtClean="0">
                <a:solidFill>
                  <a:srgbClr val="008000"/>
                </a:solidFill>
                <a:latin typeface="Arial"/>
                <a:cs typeface="Arial"/>
              </a:rPr>
              <a:t>one CUDA </a:t>
            </a:r>
            <a:r>
              <a:rPr lang="en-US" sz="2400" b="1" i="1" dirty="0" smtClean="0">
                <a:solidFill>
                  <a:srgbClr val="008000"/>
                </a:solidFill>
                <a:latin typeface="Arial"/>
                <a:cs typeface="Arial"/>
              </a:rPr>
              <a:t>core</a:t>
            </a:r>
          </a:p>
          <a:p>
            <a:pPr marL="342900" indent="-342900">
              <a:buFont typeface="Wingdings" charset="2"/>
              <a:buChar char="Ø"/>
            </a:pPr>
            <a:r>
              <a:rPr lang="en-US" sz="2400" b="1" i="1" dirty="0">
                <a:solidFill>
                  <a:srgbClr val="008000"/>
                </a:solidFill>
                <a:latin typeface="Arial"/>
                <a:cs typeface="Arial"/>
              </a:rPr>
              <a:t>Thread blocks </a:t>
            </a:r>
            <a:r>
              <a:rPr lang="en-US" sz="2400" b="1" i="1" dirty="0">
                <a:latin typeface="Arial"/>
                <a:cs typeface="Arial"/>
              </a:rPr>
              <a:t>execute on a </a:t>
            </a:r>
            <a:r>
              <a:rPr lang="en-US" sz="2400" b="1" i="1" dirty="0" smtClean="0">
                <a:solidFill>
                  <a:srgbClr val="008000"/>
                </a:solidFill>
                <a:latin typeface="Arial"/>
                <a:cs typeface="Arial"/>
              </a:rPr>
              <a:t>SM</a:t>
            </a:r>
          </a:p>
          <a:p>
            <a:pPr marL="342900" indent="-342900">
              <a:buFont typeface="Wingdings" charset="2"/>
              <a:buChar char="Ø"/>
            </a:pPr>
            <a:r>
              <a:rPr lang="en-US" sz="2400" b="1" i="1" dirty="0" smtClean="0">
                <a:latin typeface="Arial"/>
                <a:cs typeface="Arial"/>
              </a:rPr>
              <a:t>All thread </a:t>
            </a:r>
            <a:r>
              <a:rPr lang="en-US" sz="2400" b="1" i="1" dirty="0">
                <a:latin typeface="Arial"/>
                <a:cs typeface="Arial"/>
              </a:rPr>
              <a:t>blocks form a </a:t>
            </a:r>
            <a:r>
              <a:rPr lang="en-US" sz="2400" b="1" i="1" dirty="0">
                <a:solidFill>
                  <a:srgbClr val="008000"/>
                </a:solidFill>
                <a:latin typeface="Arial"/>
                <a:cs typeface="Arial"/>
              </a:rPr>
              <a:t>grid</a:t>
            </a:r>
            <a:r>
              <a:rPr lang="en-US" sz="2400" b="1" i="1" dirty="0">
                <a:latin typeface="Arial"/>
                <a:cs typeface="Arial"/>
              </a:rPr>
              <a:t> </a:t>
            </a:r>
            <a:r>
              <a:rPr lang="en-US" sz="2400" b="1" i="1" dirty="0" smtClean="0">
                <a:latin typeface="Arial"/>
                <a:cs typeface="Arial"/>
              </a:rPr>
              <a:t>that </a:t>
            </a:r>
            <a:r>
              <a:rPr lang="en-US" sz="2400" b="1" i="1" dirty="0">
                <a:latin typeface="Arial"/>
                <a:cs typeface="Arial"/>
              </a:rPr>
              <a:t>runs on the </a:t>
            </a:r>
            <a:r>
              <a:rPr lang="en-US" sz="2400" b="1" i="1" dirty="0" smtClean="0">
                <a:solidFill>
                  <a:srgbClr val="008000"/>
                </a:solidFill>
                <a:latin typeface="Arial"/>
                <a:cs typeface="Arial"/>
              </a:rPr>
              <a:t>device</a:t>
            </a:r>
            <a:endParaRPr lang="en-US" sz="2400" b="1" i="1" dirty="0">
              <a:solidFill>
                <a:srgbClr val="008000"/>
              </a:solidFill>
              <a:latin typeface="Arial"/>
              <a:cs typeface="Arial"/>
            </a:endParaRPr>
          </a:p>
          <a:p>
            <a:pPr marL="457200" indent="-220663">
              <a:buFont typeface="Arial"/>
              <a:buChar char="•"/>
            </a:pPr>
            <a:r>
              <a:rPr lang="en-US" sz="2200" dirty="0" smtClean="0">
                <a:latin typeface="Arial"/>
                <a:cs typeface="Arial"/>
              </a:rPr>
              <a:t>NVIDIA </a:t>
            </a:r>
            <a:r>
              <a:rPr lang="en-US" sz="2200" dirty="0">
                <a:latin typeface="Arial"/>
                <a:cs typeface="Arial"/>
              </a:rPr>
              <a:t>categorizes </a:t>
            </a:r>
            <a:r>
              <a:rPr lang="en-US" sz="2200" dirty="0" smtClean="0">
                <a:latin typeface="Arial"/>
                <a:cs typeface="Arial"/>
              </a:rPr>
              <a:t>its </a:t>
            </a:r>
            <a:r>
              <a:rPr lang="en-US" sz="2200" dirty="0">
                <a:latin typeface="Arial"/>
                <a:cs typeface="Arial"/>
              </a:rPr>
              <a:t>CUDA-enabled devices by compute </a:t>
            </a:r>
            <a:r>
              <a:rPr lang="en-US" sz="2200" dirty="0" smtClean="0">
                <a:latin typeface="Arial"/>
                <a:cs typeface="Arial"/>
              </a:rPr>
              <a:t>capability</a:t>
            </a:r>
          </a:p>
          <a:p>
            <a:pPr marL="457200" indent="-220663">
              <a:buFont typeface="Arial"/>
              <a:buChar char="•"/>
            </a:pPr>
            <a:r>
              <a:rPr lang="en-US" sz="2200" dirty="0" smtClean="0">
                <a:latin typeface="Arial"/>
                <a:cs typeface="Arial"/>
              </a:rPr>
              <a:t>Represented </a:t>
            </a:r>
            <a:r>
              <a:rPr lang="en-US" sz="2200" dirty="0">
                <a:latin typeface="Arial"/>
                <a:cs typeface="Arial"/>
              </a:rPr>
              <a:t>by a version </a:t>
            </a:r>
            <a:r>
              <a:rPr lang="en-US" sz="2200" dirty="0" smtClean="0">
                <a:latin typeface="Arial"/>
                <a:cs typeface="Arial"/>
              </a:rPr>
              <a:t>number("</a:t>
            </a:r>
            <a:r>
              <a:rPr lang="en-US" sz="2200" dirty="0">
                <a:latin typeface="Arial"/>
                <a:cs typeface="Arial"/>
              </a:rPr>
              <a:t>SM </a:t>
            </a:r>
            <a:r>
              <a:rPr lang="en-US" sz="2200" dirty="0" smtClean="0">
                <a:latin typeface="Arial"/>
                <a:cs typeface="Arial"/>
              </a:rPr>
              <a:t>version”) identifying features </a:t>
            </a:r>
            <a:r>
              <a:rPr lang="en-US" sz="2200" dirty="0">
                <a:latin typeface="Arial"/>
                <a:cs typeface="Arial"/>
              </a:rPr>
              <a:t>supported by </a:t>
            </a:r>
            <a:r>
              <a:rPr lang="en-US" sz="2200" dirty="0" smtClean="0">
                <a:latin typeface="Arial"/>
                <a:cs typeface="Arial"/>
              </a:rPr>
              <a:t>GPU hardware</a:t>
            </a:r>
          </a:p>
          <a:p>
            <a:pPr marL="457200" indent="-220663">
              <a:buFont typeface="Arial"/>
              <a:buChar char="•"/>
            </a:pPr>
            <a:r>
              <a:rPr lang="en-US" sz="2200" dirty="0" smtClean="0">
                <a:latin typeface="Arial"/>
                <a:cs typeface="Arial"/>
              </a:rPr>
              <a:t>More details: </a:t>
            </a:r>
            <a:r>
              <a:rPr lang="en-US" sz="2200" dirty="0" err="1" smtClean="0">
                <a:latin typeface="Arial"/>
                <a:cs typeface="Arial"/>
              </a:rPr>
              <a:t>nvidia</a:t>
            </a:r>
            <a:r>
              <a:rPr lang="en-US" sz="2200" dirty="0" smtClean="0">
                <a:latin typeface="Arial"/>
                <a:cs typeface="Arial"/>
              </a:rPr>
              <a:t>/</a:t>
            </a:r>
            <a:r>
              <a:rPr lang="en-US" sz="2200" dirty="0" err="1">
                <a:latin typeface="Arial"/>
                <a:cs typeface="Arial"/>
              </a:rPr>
              <a:t>cuda</a:t>
            </a:r>
            <a:r>
              <a:rPr lang="en-US" sz="2200" dirty="0">
                <a:latin typeface="Arial"/>
                <a:cs typeface="Arial"/>
              </a:rPr>
              <a:t>/</a:t>
            </a:r>
            <a:r>
              <a:rPr lang="en-US" sz="2200" dirty="0" err="1">
                <a:latin typeface="Arial"/>
                <a:cs typeface="Arial"/>
              </a:rPr>
              <a:t>cuda</a:t>
            </a:r>
            <a:r>
              <a:rPr lang="en-US" sz="2200" dirty="0">
                <a:latin typeface="Arial"/>
                <a:cs typeface="Arial"/>
              </a:rPr>
              <a:t>-c-programming-guide</a:t>
            </a:r>
          </a:p>
        </p:txBody>
      </p:sp>
      <p:grpSp>
        <p:nvGrpSpPr>
          <p:cNvPr id="7" name="Group 6"/>
          <p:cNvGrpSpPr/>
          <p:nvPr/>
        </p:nvGrpSpPr>
        <p:grpSpPr>
          <a:xfrm>
            <a:off x="5659733" y="1543874"/>
            <a:ext cx="3382669" cy="4781757"/>
            <a:chOff x="10011598" y="1450769"/>
            <a:chExt cx="3382669" cy="4781757"/>
          </a:xfrm>
        </p:grpSpPr>
        <p:sp>
          <p:nvSpPr>
            <p:cNvPr id="6" name="Rectangle 5"/>
            <p:cNvSpPr/>
            <p:nvPr/>
          </p:nvSpPr>
          <p:spPr>
            <a:xfrm>
              <a:off x="10011598" y="1551168"/>
              <a:ext cx="3382669" cy="4681358"/>
            </a:xfrm>
            <a:prstGeom prst="rect">
              <a:avLst/>
            </a:prstGeom>
            <a:solidFill>
              <a:schemeClr val="accent1">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10011598" y="1450769"/>
              <a:ext cx="3371017" cy="4653728"/>
              <a:chOff x="4969524" y="2146116"/>
              <a:chExt cx="4375721" cy="5182951"/>
            </a:xfrm>
          </p:grpSpPr>
          <p:pic>
            <p:nvPicPr>
              <p:cNvPr id="20" name="Picture 19"/>
              <p:cNvPicPr>
                <a:picLocks noChangeAspect="1"/>
              </p:cNvPicPr>
              <p:nvPr/>
            </p:nvPicPr>
            <p:blipFill>
              <a:blip r:embed="rId3"/>
              <a:stretch>
                <a:fillRect/>
              </a:stretch>
            </p:blipFill>
            <p:spPr>
              <a:xfrm>
                <a:off x="4969524" y="2660281"/>
                <a:ext cx="4375721" cy="4668786"/>
              </a:xfrm>
              <a:prstGeom prst="rect">
                <a:avLst/>
              </a:prstGeom>
            </p:spPr>
          </p:pic>
          <p:grpSp>
            <p:nvGrpSpPr>
              <p:cNvPr id="21" name="Group 20"/>
              <p:cNvGrpSpPr/>
              <p:nvPr/>
            </p:nvGrpSpPr>
            <p:grpSpPr>
              <a:xfrm>
                <a:off x="5011730" y="2146116"/>
                <a:ext cx="4242167" cy="575080"/>
                <a:chOff x="5011730" y="2146116"/>
                <a:chExt cx="4242167" cy="575080"/>
              </a:xfrm>
            </p:grpSpPr>
            <p:sp>
              <p:nvSpPr>
                <p:cNvPr id="23" name="Rectangle 22"/>
                <p:cNvSpPr/>
                <p:nvPr/>
              </p:nvSpPr>
              <p:spPr>
                <a:xfrm>
                  <a:off x="7326336" y="2146116"/>
                  <a:ext cx="1927561" cy="514165"/>
                </a:xfrm>
                <a:prstGeom prst="rect">
                  <a:avLst/>
                </a:prstGeom>
              </p:spPr>
              <p:txBody>
                <a:bodyPr wrap="square">
                  <a:spAutoFit/>
                </a:bodyPr>
                <a:lstStyle/>
                <a:p>
                  <a:r>
                    <a:rPr lang="en-US" sz="2400" dirty="0" smtClean="0"/>
                    <a:t>Hardware</a:t>
                  </a:r>
                  <a:endParaRPr lang="en-US" sz="2400" dirty="0"/>
                </a:p>
              </p:txBody>
            </p:sp>
            <p:sp>
              <p:nvSpPr>
                <p:cNvPr id="24" name="Rectangle 23"/>
                <p:cNvSpPr/>
                <p:nvPr/>
              </p:nvSpPr>
              <p:spPr>
                <a:xfrm>
                  <a:off x="5011730" y="2175710"/>
                  <a:ext cx="1718356" cy="545486"/>
                </a:xfrm>
                <a:prstGeom prst="rect">
                  <a:avLst/>
                </a:prstGeom>
              </p:spPr>
              <p:txBody>
                <a:bodyPr wrap="square">
                  <a:spAutoFit/>
                </a:bodyPr>
                <a:lstStyle/>
                <a:p>
                  <a:r>
                    <a:rPr lang="en-US" sz="2400" dirty="0" smtClean="0"/>
                    <a:t>Software</a:t>
                  </a:r>
                  <a:endParaRPr lang="en-US" sz="2400" dirty="0"/>
                </a:p>
              </p:txBody>
            </p:sp>
          </p:grpSp>
        </p:grpSp>
      </p:grpSp>
      <p:sp>
        <p:nvSpPr>
          <p:cNvPr id="25" name="Rectangle 24"/>
          <p:cNvSpPr/>
          <p:nvPr/>
        </p:nvSpPr>
        <p:spPr>
          <a:xfrm>
            <a:off x="0" y="737104"/>
            <a:ext cx="9144000" cy="830997"/>
          </a:xfrm>
          <a:prstGeom prst="rect">
            <a:avLst/>
          </a:prstGeom>
        </p:spPr>
        <p:txBody>
          <a:bodyPr wrap="square">
            <a:spAutoFit/>
          </a:bodyPr>
          <a:lstStyle/>
          <a:p>
            <a:pPr marL="342900" indent="-342900">
              <a:buFont typeface="Wingdings" charset="2"/>
              <a:buChar char="u"/>
            </a:pPr>
            <a:r>
              <a:rPr lang="en-US" sz="2400" dirty="0" smtClean="0">
                <a:latin typeface="Arial"/>
                <a:cs typeface="Arial"/>
              </a:rPr>
              <a:t>CUDA-enabled GPU execution: </a:t>
            </a:r>
            <a:r>
              <a:rPr lang="en-US" sz="2400" dirty="0">
                <a:latin typeface="Arial"/>
                <a:cs typeface="Arial"/>
              </a:rPr>
              <a:t>Partition </a:t>
            </a:r>
            <a:r>
              <a:rPr lang="en-US" sz="2400" dirty="0" smtClean="0">
                <a:latin typeface="Arial"/>
                <a:cs typeface="Arial"/>
              </a:rPr>
              <a:t>one computation </a:t>
            </a:r>
            <a:r>
              <a:rPr lang="en-US" sz="2400" dirty="0">
                <a:latin typeface="Arial"/>
                <a:cs typeface="Arial"/>
              </a:rPr>
              <a:t>into </a:t>
            </a:r>
            <a:r>
              <a:rPr lang="en-US" sz="2400" dirty="0" smtClean="0">
                <a:latin typeface="Arial"/>
                <a:cs typeface="Arial"/>
              </a:rPr>
              <a:t>blocks </a:t>
            </a:r>
            <a:r>
              <a:rPr lang="en-US" sz="2400" dirty="0">
                <a:latin typeface="Arial"/>
                <a:cs typeface="Arial"/>
              </a:rPr>
              <a:t>of threads </a:t>
            </a:r>
            <a:r>
              <a:rPr lang="en-US" sz="2400" dirty="0" smtClean="0">
                <a:latin typeface="Arial"/>
                <a:cs typeface="Arial"/>
              </a:rPr>
              <a:t>mapped </a:t>
            </a:r>
            <a:r>
              <a:rPr lang="en-US" sz="2400" dirty="0">
                <a:latin typeface="Arial"/>
                <a:cs typeface="Arial"/>
              </a:rPr>
              <a:t>to </a:t>
            </a:r>
            <a:r>
              <a:rPr lang="en-US" sz="2400" dirty="0" smtClean="0">
                <a:latin typeface="Arial"/>
                <a:cs typeface="Arial"/>
              </a:rPr>
              <a:t>massive </a:t>
            </a:r>
            <a:r>
              <a:rPr lang="en-US" sz="2400" dirty="0">
                <a:latin typeface="Arial"/>
                <a:cs typeface="Arial"/>
              </a:rPr>
              <a:t>parallelism of </a:t>
            </a:r>
            <a:r>
              <a:rPr lang="en-US" sz="2400" dirty="0" smtClean="0">
                <a:latin typeface="Arial"/>
                <a:cs typeface="Arial"/>
              </a:rPr>
              <a:t>device</a:t>
            </a:r>
            <a:endParaRPr lang="en-US" sz="2400" dirty="0">
              <a:latin typeface="Arial"/>
              <a:cs typeface="Arial"/>
            </a:endParaRPr>
          </a:p>
        </p:txBody>
      </p:sp>
      <p:sp>
        <p:nvSpPr>
          <p:cNvPr id="8" name="Oval 7"/>
          <p:cNvSpPr/>
          <p:nvPr/>
        </p:nvSpPr>
        <p:spPr>
          <a:xfrm>
            <a:off x="5562434" y="4775200"/>
            <a:ext cx="3511834" cy="1550431"/>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16933" y="6467102"/>
            <a:ext cx="5232400" cy="369332"/>
          </a:xfrm>
          <a:prstGeom prst="rect">
            <a:avLst/>
          </a:prstGeom>
        </p:spPr>
        <p:txBody>
          <a:bodyPr wrap="square">
            <a:spAutoFit/>
          </a:bodyPr>
          <a:lstStyle/>
          <a:p>
            <a:r>
              <a:rPr lang="en-US" b="1" dirty="0" smtClean="0">
                <a:solidFill>
                  <a:srgbClr val="FF0000"/>
                </a:solidFill>
                <a:latin typeface="Arial"/>
                <a:cs typeface="Arial"/>
              </a:rPr>
              <a:t>SIMT</a:t>
            </a:r>
            <a:r>
              <a:rPr lang="en-US" dirty="0" smtClean="0">
                <a:latin typeface="Arial"/>
                <a:cs typeface="Arial"/>
              </a:rPr>
              <a:t>: Single </a:t>
            </a:r>
            <a:r>
              <a:rPr lang="en-US" dirty="0">
                <a:latin typeface="Arial"/>
                <a:cs typeface="Arial"/>
              </a:rPr>
              <a:t>Instruction Multiple </a:t>
            </a:r>
            <a:r>
              <a:rPr lang="en-US" dirty="0" smtClean="0">
                <a:latin typeface="Arial"/>
                <a:cs typeface="Arial"/>
              </a:rPr>
              <a:t>Thread</a:t>
            </a:r>
            <a:endParaRPr lang="en-US" i="1" dirty="0">
              <a:solidFill>
                <a:srgbClr val="008000"/>
              </a:solidFill>
              <a:latin typeface="Arial"/>
              <a:cs typeface="Arial"/>
            </a:endParaRPr>
          </a:p>
        </p:txBody>
      </p:sp>
    </p:spTree>
    <p:extLst>
      <p:ext uri="{BB962C8B-B14F-4D97-AF65-F5344CB8AC3E}">
        <p14:creationId xmlns:p14="http://schemas.microsoft.com/office/powerpoint/2010/main" val="233459014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From hardware to </a:t>
            </a:r>
            <a:r>
              <a:rPr lang="en-US" sz="2400" b="1" dirty="0" smtClean="0">
                <a:solidFill>
                  <a:srgbClr val="FF0000"/>
                </a:solidFill>
                <a:latin typeface="Arial"/>
                <a:cs typeface="Arial"/>
              </a:rPr>
              <a:t>software: GPU </a:t>
            </a:r>
            <a:r>
              <a:rPr lang="en-US" sz="2400" b="1" dirty="0">
                <a:solidFill>
                  <a:srgbClr val="FF0000"/>
                </a:solidFill>
                <a:latin typeface="Arial"/>
                <a:cs typeface="Arial"/>
              </a:rPr>
              <a:t>execution </a:t>
            </a:r>
            <a:r>
              <a:rPr lang="en-US" sz="2400" b="1" dirty="0" smtClean="0">
                <a:solidFill>
                  <a:srgbClr val="FF0000"/>
                </a:solidFill>
                <a:latin typeface="Arial"/>
                <a:cs typeface="Arial"/>
              </a:rPr>
              <a:t>model</a:t>
            </a:r>
            <a:endParaRPr lang="en-US" sz="2400" b="1" dirty="0">
              <a:solidFill>
                <a:srgbClr val="FF0000"/>
              </a:solidFill>
              <a:latin typeface="Arial"/>
              <a:cs typeface="Arial"/>
            </a:endParaRPr>
          </a:p>
        </p:txBody>
      </p:sp>
      <p:sp>
        <p:nvSpPr>
          <p:cNvPr id="13" name="Rectangle 12"/>
          <p:cNvSpPr/>
          <p:nvPr/>
        </p:nvSpPr>
        <p:spPr>
          <a:xfrm>
            <a:off x="283634" y="1122199"/>
            <a:ext cx="8940800" cy="1138773"/>
          </a:xfrm>
          <a:prstGeom prst="rect">
            <a:avLst/>
          </a:prstGeom>
        </p:spPr>
        <p:txBody>
          <a:bodyPr wrap="square">
            <a:spAutoFit/>
          </a:bodyPr>
          <a:lstStyle/>
          <a:p>
            <a:pPr marL="342900" indent="-342900">
              <a:buFont typeface="Wingdings" charset="2"/>
              <a:buChar char="§"/>
            </a:pPr>
            <a:r>
              <a:rPr lang="en-US" sz="2400" dirty="0" smtClean="0">
                <a:latin typeface="Arial"/>
                <a:cs typeface="Arial"/>
              </a:rPr>
              <a:t>More about SIMT</a:t>
            </a:r>
            <a:endParaRPr lang="en-US" sz="2400" i="1" dirty="0" smtClean="0">
              <a:solidFill>
                <a:srgbClr val="008000"/>
              </a:solidFill>
              <a:latin typeface="Arial"/>
              <a:cs typeface="Arial"/>
            </a:endParaRPr>
          </a:p>
          <a:p>
            <a:pPr marL="457200" indent="-220663">
              <a:buFont typeface="Arial"/>
              <a:buChar char="•"/>
            </a:pPr>
            <a:r>
              <a:rPr lang="en-US" sz="2200" dirty="0" smtClean="0">
                <a:latin typeface="Arial"/>
                <a:cs typeface="Arial"/>
              </a:rPr>
              <a:t>an execution model (NVIDIA) where multiple independent threads execute concurrently using a single instruction.</a:t>
            </a:r>
          </a:p>
        </p:txBody>
      </p:sp>
      <p:sp>
        <p:nvSpPr>
          <p:cNvPr id="6" name="Rectangle 5"/>
          <p:cNvSpPr/>
          <p:nvPr/>
        </p:nvSpPr>
        <p:spPr>
          <a:xfrm>
            <a:off x="0" y="737104"/>
            <a:ext cx="9144000" cy="461665"/>
          </a:xfrm>
          <a:prstGeom prst="rect">
            <a:avLst/>
          </a:prstGeom>
        </p:spPr>
        <p:txBody>
          <a:bodyPr wrap="square">
            <a:spAutoFit/>
          </a:bodyPr>
          <a:lstStyle/>
          <a:p>
            <a:pPr marL="342900" indent="-342900">
              <a:buFont typeface="Wingdings" charset="2"/>
              <a:buChar char="u"/>
            </a:pPr>
            <a:r>
              <a:rPr lang="en-US" sz="2400" dirty="0" smtClean="0">
                <a:latin typeface="Arial"/>
                <a:cs typeface="Arial"/>
              </a:rPr>
              <a:t>CUDA-enabled GPU execution</a:t>
            </a:r>
            <a:endParaRPr lang="en-US" sz="2400" dirty="0">
              <a:latin typeface="Arial"/>
              <a:cs typeface="Arial"/>
            </a:endParaRPr>
          </a:p>
        </p:txBody>
      </p:sp>
      <p:pic>
        <p:nvPicPr>
          <p:cNvPr id="3" name="Picture 2"/>
          <p:cNvPicPr>
            <a:picLocks noChangeAspect="1"/>
          </p:cNvPicPr>
          <p:nvPr/>
        </p:nvPicPr>
        <p:blipFill>
          <a:blip r:embed="rId3"/>
          <a:stretch>
            <a:fillRect/>
          </a:stretch>
        </p:blipFill>
        <p:spPr>
          <a:xfrm>
            <a:off x="3606800" y="2582334"/>
            <a:ext cx="5087239" cy="3496733"/>
          </a:xfrm>
          <a:prstGeom prst="rect">
            <a:avLst/>
          </a:prstGeom>
        </p:spPr>
      </p:pic>
      <p:sp>
        <p:nvSpPr>
          <p:cNvPr id="4" name="TextBox 3"/>
          <p:cNvSpPr txBox="1"/>
          <p:nvPr/>
        </p:nvSpPr>
        <p:spPr>
          <a:xfrm>
            <a:off x="283634" y="2878666"/>
            <a:ext cx="3708246" cy="2308324"/>
          </a:xfrm>
          <a:prstGeom prst="rect">
            <a:avLst/>
          </a:prstGeom>
          <a:noFill/>
        </p:spPr>
        <p:txBody>
          <a:bodyPr wrap="square" rtlCol="0">
            <a:spAutoFit/>
          </a:bodyPr>
          <a:lstStyle/>
          <a:p>
            <a:r>
              <a:rPr lang="en-US" sz="2400" dirty="0" smtClean="0">
                <a:latin typeface="Arial"/>
                <a:cs typeface="Arial"/>
              </a:rPr>
              <a:t>CPU core </a:t>
            </a:r>
            <a:r>
              <a:rPr lang="en-US" sz="2400" dirty="0" smtClean="0">
                <a:latin typeface="ＭＳ ゴシック"/>
                <a:ea typeface="ＭＳ ゴシック"/>
                <a:cs typeface="ＭＳ ゴシック"/>
              </a:rPr>
              <a:t>≈</a:t>
            </a:r>
            <a:r>
              <a:rPr lang="en-US" sz="2400" dirty="0" smtClean="0">
                <a:latin typeface="Arial"/>
                <a:cs typeface="Arial"/>
              </a:rPr>
              <a:t> </a:t>
            </a:r>
            <a:r>
              <a:rPr lang="en-US" sz="2400" dirty="0">
                <a:latin typeface="Arial"/>
                <a:cs typeface="Arial"/>
              </a:rPr>
              <a:t>GPU multiprocessor (SM )</a:t>
            </a:r>
          </a:p>
          <a:p>
            <a:r>
              <a:rPr lang="en-US" sz="2400" dirty="0" smtClean="0">
                <a:latin typeface="Arial"/>
                <a:cs typeface="Arial"/>
              </a:rPr>
              <a:t>Working </a:t>
            </a:r>
            <a:r>
              <a:rPr lang="en-US" sz="2400" dirty="0">
                <a:latin typeface="Arial"/>
                <a:cs typeface="Arial"/>
              </a:rPr>
              <a:t>unit: set of threads (32, a warp </a:t>
            </a:r>
            <a:r>
              <a:rPr lang="en-US" sz="2400" dirty="0" smtClean="0">
                <a:latin typeface="Arial"/>
                <a:cs typeface="Arial"/>
              </a:rPr>
              <a:t>)</a:t>
            </a:r>
          </a:p>
          <a:p>
            <a:r>
              <a:rPr lang="en-US" sz="2400" dirty="0" smtClean="0">
                <a:latin typeface="Arial"/>
                <a:cs typeface="Arial"/>
              </a:rPr>
              <a:t>Fast switching of threads (large register file)</a:t>
            </a:r>
          </a:p>
        </p:txBody>
      </p:sp>
    </p:spTree>
    <p:extLst>
      <p:ext uri="{BB962C8B-B14F-4D97-AF65-F5344CB8AC3E}">
        <p14:creationId xmlns:p14="http://schemas.microsoft.com/office/powerpoint/2010/main" val="229716390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From hardware to </a:t>
            </a:r>
            <a:r>
              <a:rPr lang="en-US" sz="2400" b="1" dirty="0" smtClean="0">
                <a:solidFill>
                  <a:srgbClr val="FF0000"/>
                </a:solidFill>
                <a:latin typeface="Arial"/>
                <a:cs typeface="Arial"/>
              </a:rPr>
              <a:t>software: GPU </a:t>
            </a:r>
            <a:r>
              <a:rPr lang="en-US" sz="2400" b="1" dirty="0">
                <a:solidFill>
                  <a:srgbClr val="FF0000"/>
                </a:solidFill>
                <a:latin typeface="Arial"/>
                <a:cs typeface="Arial"/>
              </a:rPr>
              <a:t>execution </a:t>
            </a:r>
            <a:r>
              <a:rPr lang="en-US" sz="2400" b="1" dirty="0" smtClean="0">
                <a:solidFill>
                  <a:srgbClr val="FF0000"/>
                </a:solidFill>
                <a:latin typeface="Arial"/>
                <a:cs typeface="Arial"/>
              </a:rPr>
              <a:t>model</a:t>
            </a:r>
            <a:endParaRPr lang="en-US" sz="2400" b="1" dirty="0">
              <a:solidFill>
                <a:srgbClr val="FF0000"/>
              </a:solidFill>
              <a:latin typeface="Arial"/>
              <a:cs typeface="Arial"/>
            </a:endParaRPr>
          </a:p>
        </p:txBody>
      </p:sp>
      <p:sp>
        <p:nvSpPr>
          <p:cNvPr id="13" name="Rectangle 12"/>
          <p:cNvSpPr/>
          <p:nvPr/>
        </p:nvSpPr>
        <p:spPr>
          <a:xfrm>
            <a:off x="283634" y="1122199"/>
            <a:ext cx="8940800" cy="2492990"/>
          </a:xfrm>
          <a:prstGeom prst="rect">
            <a:avLst/>
          </a:prstGeom>
        </p:spPr>
        <p:txBody>
          <a:bodyPr wrap="square">
            <a:spAutoFit/>
          </a:bodyPr>
          <a:lstStyle/>
          <a:p>
            <a:pPr marL="342900" indent="-342900">
              <a:buFont typeface="Wingdings" charset="2"/>
              <a:buChar char="§"/>
            </a:pPr>
            <a:r>
              <a:rPr lang="en-US" sz="2400" dirty="0">
                <a:latin typeface="Arial"/>
                <a:cs typeface="Arial"/>
              </a:rPr>
              <a:t>More about </a:t>
            </a:r>
            <a:r>
              <a:rPr lang="en-US" sz="2400" dirty="0" smtClean="0">
                <a:latin typeface="Arial"/>
                <a:cs typeface="Arial"/>
              </a:rPr>
              <a:t>SIMT</a:t>
            </a:r>
            <a:endParaRPr lang="en-US" sz="2400" i="1" dirty="0">
              <a:solidFill>
                <a:srgbClr val="008000"/>
              </a:solidFill>
              <a:latin typeface="Arial"/>
              <a:cs typeface="Arial"/>
            </a:endParaRPr>
          </a:p>
          <a:p>
            <a:pPr marL="457200" indent="-220663">
              <a:buFont typeface="Arial"/>
              <a:buChar char="•"/>
            </a:pPr>
            <a:r>
              <a:rPr lang="en-US" sz="2200" dirty="0" smtClean="0">
                <a:latin typeface="Arial"/>
                <a:cs typeface="Arial"/>
              </a:rPr>
              <a:t>similar to SIMD parallelism </a:t>
            </a:r>
            <a:r>
              <a:rPr lang="en-US" sz="2200" dirty="0">
                <a:latin typeface="Arial"/>
                <a:cs typeface="Arial"/>
              </a:rPr>
              <a:t>by broadcasting </a:t>
            </a:r>
            <a:r>
              <a:rPr lang="en-US" sz="2200" dirty="0" smtClean="0">
                <a:latin typeface="Arial"/>
                <a:cs typeface="Arial"/>
              </a:rPr>
              <a:t>same </a:t>
            </a:r>
            <a:r>
              <a:rPr lang="en-US" sz="2200" dirty="0">
                <a:latin typeface="Arial"/>
                <a:cs typeface="Arial"/>
              </a:rPr>
              <a:t>instruction to multiple </a:t>
            </a:r>
            <a:r>
              <a:rPr lang="en-US" sz="2200" dirty="0" smtClean="0">
                <a:latin typeface="Arial"/>
                <a:cs typeface="Arial"/>
              </a:rPr>
              <a:t>execution units</a:t>
            </a:r>
          </a:p>
          <a:p>
            <a:pPr marL="457200" indent="-220663">
              <a:buFont typeface="Arial"/>
              <a:buChar char="•"/>
            </a:pPr>
            <a:r>
              <a:rPr lang="en-US" sz="2200" dirty="0" smtClean="0">
                <a:latin typeface="Arial"/>
                <a:cs typeface="Arial"/>
              </a:rPr>
              <a:t>different from SIMD by allowing </a:t>
            </a:r>
            <a:r>
              <a:rPr lang="en-US" sz="2200" dirty="0">
                <a:latin typeface="Arial"/>
                <a:cs typeface="Arial"/>
              </a:rPr>
              <a:t>multiple threads in the same warp to </a:t>
            </a:r>
            <a:r>
              <a:rPr lang="en-US" sz="2200" dirty="0" smtClean="0">
                <a:latin typeface="Arial"/>
                <a:cs typeface="Arial"/>
              </a:rPr>
              <a:t>execute independently</a:t>
            </a:r>
          </a:p>
          <a:p>
            <a:pPr marL="457200" indent="-220663">
              <a:buFont typeface="Arial"/>
              <a:buChar char="•"/>
            </a:pPr>
            <a:r>
              <a:rPr lang="en-US" sz="2200" dirty="0" smtClean="0">
                <a:latin typeface="Arial"/>
                <a:cs typeface="Arial"/>
              </a:rPr>
              <a:t>enables to </a:t>
            </a:r>
            <a:r>
              <a:rPr lang="en-US" sz="2200" dirty="0">
                <a:latin typeface="Arial"/>
                <a:cs typeface="Arial"/>
              </a:rPr>
              <a:t>write thread-level parallel code for </a:t>
            </a:r>
            <a:r>
              <a:rPr lang="en-US" sz="2200" dirty="0" smtClean="0">
                <a:latin typeface="Arial"/>
                <a:cs typeface="Arial"/>
              </a:rPr>
              <a:t>independent </a:t>
            </a:r>
            <a:r>
              <a:rPr lang="en-US" sz="2200" dirty="0">
                <a:latin typeface="Arial"/>
                <a:cs typeface="Arial"/>
              </a:rPr>
              <a:t>scalar </a:t>
            </a:r>
            <a:r>
              <a:rPr lang="en-US" sz="2200" dirty="0" smtClean="0">
                <a:latin typeface="Arial"/>
                <a:cs typeface="Arial"/>
              </a:rPr>
              <a:t>threads as well as data</a:t>
            </a:r>
            <a:r>
              <a:rPr lang="en-US" sz="2200" dirty="0">
                <a:latin typeface="Arial"/>
                <a:cs typeface="Arial"/>
              </a:rPr>
              <a:t>-parallel code for coordinated </a:t>
            </a:r>
            <a:r>
              <a:rPr lang="en-US" sz="2200" dirty="0" smtClean="0">
                <a:latin typeface="Arial"/>
                <a:cs typeface="Arial"/>
              </a:rPr>
              <a:t>threads</a:t>
            </a:r>
            <a:endParaRPr lang="en-US" sz="2200" dirty="0">
              <a:latin typeface="Arial"/>
              <a:cs typeface="Arial"/>
            </a:endParaRPr>
          </a:p>
        </p:txBody>
      </p:sp>
      <p:pic>
        <p:nvPicPr>
          <p:cNvPr id="2" name="Picture 1"/>
          <p:cNvPicPr>
            <a:picLocks noChangeAspect="1"/>
          </p:cNvPicPr>
          <p:nvPr/>
        </p:nvPicPr>
        <p:blipFill>
          <a:blip r:embed="rId3"/>
          <a:stretch>
            <a:fillRect/>
          </a:stretch>
        </p:blipFill>
        <p:spPr>
          <a:xfrm>
            <a:off x="1011767" y="3615189"/>
            <a:ext cx="7460764" cy="2633211"/>
          </a:xfrm>
          <a:prstGeom prst="rect">
            <a:avLst/>
          </a:prstGeom>
        </p:spPr>
      </p:pic>
      <p:sp>
        <p:nvSpPr>
          <p:cNvPr id="6" name="Rectangle 5"/>
          <p:cNvSpPr/>
          <p:nvPr/>
        </p:nvSpPr>
        <p:spPr>
          <a:xfrm>
            <a:off x="0" y="737104"/>
            <a:ext cx="9144000" cy="461665"/>
          </a:xfrm>
          <a:prstGeom prst="rect">
            <a:avLst/>
          </a:prstGeom>
        </p:spPr>
        <p:txBody>
          <a:bodyPr wrap="square">
            <a:spAutoFit/>
          </a:bodyPr>
          <a:lstStyle/>
          <a:p>
            <a:pPr marL="342900" indent="-342900">
              <a:buFont typeface="Wingdings" charset="2"/>
              <a:buChar char="u"/>
            </a:pPr>
            <a:r>
              <a:rPr lang="en-US" sz="2400" dirty="0" smtClean="0">
                <a:latin typeface="Arial"/>
                <a:cs typeface="Arial"/>
              </a:rPr>
              <a:t>CUDA-enabled GPU execution</a:t>
            </a:r>
            <a:endParaRPr lang="en-US" sz="2400" dirty="0">
              <a:latin typeface="Arial"/>
              <a:cs typeface="Arial"/>
            </a:endParaRPr>
          </a:p>
        </p:txBody>
      </p:sp>
      <p:sp>
        <p:nvSpPr>
          <p:cNvPr id="3" name="TextBox 2"/>
          <p:cNvSpPr txBox="1"/>
          <p:nvPr/>
        </p:nvSpPr>
        <p:spPr>
          <a:xfrm>
            <a:off x="2743200" y="8229600"/>
            <a:ext cx="3982242" cy="369332"/>
          </a:xfrm>
          <a:prstGeom prst="rect">
            <a:avLst/>
          </a:prstGeom>
          <a:noFill/>
        </p:spPr>
        <p:txBody>
          <a:bodyPr wrap="none" rtlCol="0">
            <a:spAutoFit/>
          </a:bodyPr>
          <a:lstStyle/>
          <a:p>
            <a:r>
              <a:rPr lang="en-US" dirty="0" smtClean="0">
                <a:latin typeface="Arial"/>
                <a:cs typeface="Arial"/>
              </a:rPr>
              <a:t>SIMD: single </a:t>
            </a:r>
            <a:r>
              <a:rPr lang="en-US" dirty="0">
                <a:latin typeface="Arial"/>
                <a:cs typeface="Arial"/>
              </a:rPr>
              <a:t>instruction multiple data </a:t>
            </a:r>
            <a:endParaRPr lang="en-US" dirty="0"/>
          </a:p>
        </p:txBody>
      </p:sp>
    </p:spTree>
    <p:extLst>
      <p:ext uri="{BB962C8B-B14F-4D97-AF65-F5344CB8AC3E}">
        <p14:creationId xmlns:p14="http://schemas.microsoft.com/office/powerpoint/2010/main" val="356010624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4"/>
          <p:cNvSpPr>
            <a:spLocks noChangeArrowheads="1"/>
          </p:cNvSpPr>
          <p:nvPr/>
        </p:nvSpPr>
        <p:spPr bwMode="auto">
          <a:xfrm>
            <a:off x="-25400" y="194101"/>
            <a:ext cx="9144000" cy="540605"/>
          </a:xfrm>
          <a:prstGeom prst="rect">
            <a:avLst/>
          </a:prstGeom>
          <a:noFill/>
          <a:ln w="9525">
            <a:noFill/>
            <a:miter lim="800000"/>
            <a:headEnd/>
            <a:tailEnd/>
          </a:ln>
          <a:effectLst/>
        </p:spPr>
        <p:txBody>
          <a:bodyPr wrap="square">
            <a:spAutoFit/>
          </a:bodyPr>
          <a:lstStyle/>
          <a:p>
            <a:r>
              <a:rPr lang="en-US" sz="2800" b="1" dirty="0">
                <a:solidFill>
                  <a:srgbClr val="FF0000"/>
                </a:solidFill>
                <a:latin typeface="Times New Roman" pitchFamily="18" charset="0"/>
              </a:rPr>
              <a:t>Topics</a:t>
            </a:r>
          </a:p>
        </p:txBody>
      </p:sp>
      <p:sp>
        <p:nvSpPr>
          <p:cNvPr id="8" name="Rectangle 7"/>
          <p:cNvSpPr/>
          <p:nvPr/>
        </p:nvSpPr>
        <p:spPr>
          <a:xfrm>
            <a:off x="0" y="995095"/>
            <a:ext cx="4046982" cy="1800493"/>
          </a:xfrm>
          <a:prstGeom prst="rect">
            <a:avLst/>
          </a:prstGeom>
        </p:spPr>
        <p:txBody>
          <a:bodyPr wrap="square">
            <a:spAutoFit/>
          </a:bodyPr>
          <a:lstStyle/>
          <a:p>
            <a:pPr marL="519113" lvl="1" indent="-288925">
              <a:spcAft>
                <a:spcPts val="600"/>
              </a:spcAft>
              <a:buFont typeface="Wingdings" charset="2"/>
              <a:buChar char="§"/>
            </a:pPr>
            <a:r>
              <a:rPr lang="en-GB" sz="2400" dirty="0" smtClean="0">
                <a:solidFill>
                  <a:srgbClr val="FF0000"/>
                </a:solidFill>
              </a:rPr>
              <a:t>GPU computing overview</a:t>
            </a:r>
            <a:endParaRPr lang="en-GB" sz="2400" dirty="0">
              <a:solidFill>
                <a:srgbClr val="FF0000"/>
              </a:solidFill>
            </a:endParaRPr>
          </a:p>
          <a:p>
            <a:pPr marL="519113" lvl="1" indent="-288925">
              <a:spcAft>
                <a:spcPts val="600"/>
              </a:spcAft>
              <a:buFont typeface="Wingdings" charset="2"/>
              <a:buChar char="§"/>
            </a:pPr>
            <a:r>
              <a:rPr lang="en-GB" sz="2400" dirty="0" smtClean="0"/>
              <a:t>CUDA programming basics</a:t>
            </a:r>
          </a:p>
          <a:p>
            <a:pPr marL="519113" lvl="1" indent="-288925">
              <a:spcAft>
                <a:spcPts val="600"/>
              </a:spcAft>
              <a:buFont typeface="Wingdings" charset="2"/>
              <a:buChar char="§"/>
            </a:pPr>
            <a:r>
              <a:rPr lang="en-GB" sz="2400" dirty="0" smtClean="0"/>
              <a:t>CUDA optimization</a:t>
            </a:r>
          </a:p>
          <a:p>
            <a:pPr marL="519113" lvl="1" indent="-288925">
              <a:spcAft>
                <a:spcPts val="600"/>
              </a:spcAft>
              <a:buFont typeface="Wingdings" charset="2"/>
              <a:buChar char="§"/>
            </a:pPr>
            <a:r>
              <a:rPr lang="en-GB" sz="2400" dirty="0" smtClean="0"/>
              <a:t>CUDA libraries</a:t>
            </a:r>
            <a:endParaRPr lang="en-GB" sz="2400" dirty="0"/>
          </a:p>
        </p:txBody>
      </p:sp>
      <p:grpSp>
        <p:nvGrpSpPr>
          <p:cNvPr id="3" name="Group 2"/>
          <p:cNvGrpSpPr/>
          <p:nvPr/>
        </p:nvGrpSpPr>
        <p:grpSpPr>
          <a:xfrm>
            <a:off x="3822700" y="927100"/>
            <a:ext cx="5146803" cy="2757445"/>
            <a:chOff x="3822700" y="927100"/>
            <a:chExt cx="5146803" cy="2757445"/>
          </a:xfrm>
        </p:grpSpPr>
        <p:cxnSp>
          <p:nvCxnSpPr>
            <p:cNvPr id="29" name="Straight Connector 28"/>
            <p:cNvCxnSpPr/>
            <p:nvPr/>
          </p:nvCxnSpPr>
          <p:spPr>
            <a:xfrm>
              <a:off x="3822700" y="1269151"/>
              <a:ext cx="901700" cy="0"/>
            </a:xfrm>
            <a:prstGeom prst="line">
              <a:avLst/>
            </a:prstGeom>
            <a:noFill/>
            <a:ln w="15875" cap="flat" cmpd="sng" algn="ctr">
              <a:solidFill>
                <a:srgbClr val="717379"/>
              </a:solidFill>
              <a:prstDash val="sysDot"/>
            </a:ln>
            <a:effectLst/>
          </p:spPr>
        </p:cxnSp>
        <p:grpSp>
          <p:nvGrpSpPr>
            <p:cNvPr id="39" name="Group 38"/>
            <p:cNvGrpSpPr/>
            <p:nvPr/>
          </p:nvGrpSpPr>
          <p:grpSpPr>
            <a:xfrm>
              <a:off x="4724400" y="927100"/>
              <a:ext cx="4245103" cy="643895"/>
              <a:chOff x="4594097" y="3729507"/>
              <a:chExt cx="4245103" cy="643895"/>
            </a:xfrm>
          </p:grpSpPr>
          <p:cxnSp>
            <p:nvCxnSpPr>
              <p:cNvPr id="33" name="Straight Connector 32"/>
              <p:cNvCxnSpPr/>
              <p:nvPr/>
            </p:nvCxnSpPr>
            <p:spPr>
              <a:xfrm>
                <a:off x="4594097" y="4071558"/>
                <a:ext cx="274320" cy="0"/>
              </a:xfrm>
              <a:prstGeom prst="line">
                <a:avLst/>
              </a:prstGeom>
              <a:noFill/>
              <a:ln w="15875" cap="flat" cmpd="sng" algn="ctr">
                <a:solidFill>
                  <a:srgbClr val="717379"/>
                </a:solidFill>
                <a:prstDash val="sysDot"/>
              </a:ln>
              <a:effectLst/>
            </p:spPr>
          </p:cxnSp>
          <p:sp>
            <p:nvSpPr>
              <p:cNvPr id="36" name="Rectangle 35"/>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smtClean="0">
                    <a:solidFill>
                      <a:schemeClr val="bg1"/>
                    </a:solidFill>
                    <a:latin typeface="Trebuchet MS" pitchFamily="34" charset="0"/>
                    <a:ea typeface="MS PGothic" pitchFamily="34" charset="-128"/>
                    <a:cs typeface="Arial" charset="0"/>
                  </a:rPr>
                  <a:t>What and Why </a:t>
                </a:r>
                <a:r>
                  <a:rPr lang="en-US" sz="2000" kern="0" dirty="0">
                    <a:solidFill>
                      <a:schemeClr val="bg1"/>
                    </a:solidFill>
                    <a:latin typeface="Trebuchet MS" pitchFamily="34" charset="0"/>
                    <a:ea typeface="MS PGothic" pitchFamily="34" charset="-128"/>
                    <a:cs typeface="Arial" charset="0"/>
                  </a:rPr>
                  <a:t>GPUs?</a:t>
                </a:r>
              </a:p>
            </p:txBody>
          </p:sp>
        </p:grpSp>
        <p:grpSp>
          <p:nvGrpSpPr>
            <p:cNvPr id="46" name="Group 45"/>
            <p:cNvGrpSpPr/>
            <p:nvPr/>
          </p:nvGrpSpPr>
          <p:grpSpPr>
            <a:xfrm>
              <a:off x="4724400" y="1629491"/>
              <a:ext cx="4245103" cy="643895"/>
              <a:chOff x="4594097" y="3729507"/>
              <a:chExt cx="4245103" cy="643895"/>
            </a:xfrm>
          </p:grpSpPr>
          <p:cxnSp>
            <p:nvCxnSpPr>
              <p:cNvPr id="47" name="Straight Connector 46"/>
              <p:cNvCxnSpPr/>
              <p:nvPr/>
            </p:nvCxnSpPr>
            <p:spPr>
              <a:xfrm>
                <a:off x="4594097" y="4071558"/>
                <a:ext cx="274320" cy="0"/>
              </a:xfrm>
              <a:prstGeom prst="line">
                <a:avLst/>
              </a:prstGeom>
              <a:noFill/>
              <a:ln w="15875" cap="flat" cmpd="sng" algn="ctr">
                <a:solidFill>
                  <a:srgbClr val="717379"/>
                </a:solidFill>
                <a:prstDash val="sysDot"/>
              </a:ln>
              <a:effectLst/>
            </p:spPr>
          </p:cxnSp>
          <p:sp>
            <p:nvSpPr>
              <p:cNvPr id="48" name="Rectangle 47"/>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a:solidFill>
                      <a:schemeClr val="bg1"/>
                    </a:solidFill>
                    <a:latin typeface="Trebuchet MS" pitchFamily="34" charset="0"/>
                    <a:ea typeface="MS PGothic" pitchFamily="34" charset="-128"/>
                    <a:cs typeface="Arial" charset="0"/>
                  </a:rPr>
                  <a:t>GPU </a:t>
                </a:r>
                <a:r>
                  <a:rPr lang="en-US" sz="2000" kern="0" dirty="0" smtClean="0">
                    <a:solidFill>
                      <a:schemeClr val="bg1"/>
                    </a:solidFill>
                    <a:latin typeface="Trebuchet MS" pitchFamily="34" charset="0"/>
                    <a:ea typeface="MS PGothic" pitchFamily="34" charset="-128"/>
                    <a:cs typeface="Arial" charset="0"/>
                  </a:rPr>
                  <a:t>architectures </a:t>
                </a:r>
                <a:endParaRPr lang="en-US" sz="2000" kern="0" dirty="0">
                  <a:solidFill>
                    <a:schemeClr val="bg1"/>
                  </a:solidFill>
                  <a:latin typeface="Trebuchet MS" pitchFamily="34" charset="0"/>
                  <a:ea typeface="MS PGothic" pitchFamily="34" charset="-128"/>
                  <a:cs typeface="Arial" charset="0"/>
                </a:endParaRPr>
              </a:p>
            </p:txBody>
          </p:sp>
        </p:grpSp>
        <p:grpSp>
          <p:nvGrpSpPr>
            <p:cNvPr id="49" name="Group 48"/>
            <p:cNvGrpSpPr/>
            <p:nvPr/>
          </p:nvGrpSpPr>
          <p:grpSpPr>
            <a:xfrm>
              <a:off x="4724400" y="2329450"/>
              <a:ext cx="4245103" cy="643895"/>
              <a:chOff x="4594097" y="3729507"/>
              <a:chExt cx="4245103" cy="643895"/>
            </a:xfrm>
          </p:grpSpPr>
          <p:cxnSp>
            <p:nvCxnSpPr>
              <p:cNvPr id="50" name="Straight Connector 49"/>
              <p:cNvCxnSpPr/>
              <p:nvPr/>
            </p:nvCxnSpPr>
            <p:spPr>
              <a:xfrm>
                <a:off x="4594097" y="4071558"/>
                <a:ext cx="274320" cy="0"/>
              </a:xfrm>
              <a:prstGeom prst="line">
                <a:avLst/>
              </a:prstGeom>
              <a:noFill/>
              <a:ln w="15875" cap="flat" cmpd="sng" algn="ctr">
                <a:solidFill>
                  <a:srgbClr val="717379"/>
                </a:solidFill>
                <a:prstDash val="sysDot"/>
              </a:ln>
              <a:effectLst/>
            </p:spPr>
          </p:cxnSp>
          <p:sp>
            <p:nvSpPr>
              <p:cNvPr id="51" name="Rectangle 50"/>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a:solidFill>
                      <a:schemeClr val="bg1"/>
                    </a:solidFill>
                    <a:latin typeface="Arial" charset="0"/>
                  </a:rPr>
                  <a:t>From hardware to software: </a:t>
                </a:r>
                <a:r>
                  <a:rPr lang="en-US" b="1" kern="0" dirty="0" smtClean="0">
                    <a:solidFill>
                      <a:schemeClr val="bg1"/>
                    </a:solidFill>
                    <a:latin typeface="Arial" charset="0"/>
                  </a:rPr>
                  <a:t>CUDA-enabled GPU </a:t>
                </a:r>
                <a:r>
                  <a:rPr lang="en-US" b="1" kern="0" dirty="0">
                    <a:solidFill>
                      <a:schemeClr val="bg1"/>
                    </a:solidFill>
                    <a:latin typeface="Arial" charset="0"/>
                  </a:rPr>
                  <a:t>execution mode</a:t>
                </a:r>
                <a:endParaRPr lang="en-US" b="1" dirty="0">
                  <a:solidFill>
                    <a:schemeClr val="bg1"/>
                  </a:solidFill>
                </a:endParaRPr>
              </a:p>
            </p:txBody>
          </p:sp>
        </p:grpSp>
        <p:cxnSp>
          <p:nvCxnSpPr>
            <p:cNvPr id="52" name="Straight Connector 51"/>
            <p:cNvCxnSpPr/>
            <p:nvPr/>
          </p:nvCxnSpPr>
          <p:spPr>
            <a:xfrm>
              <a:off x="4724400" y="1269151"/>
              <a:ext cx="0" cy="2113550"/>
            </a:xfrm>
            <a:prstGeom prst="line">
              <a:avLst/>
            </a:prstGeom>
            <a:noFill/>
            <a:ln w="15875" cap="flat" cmpd="sng" algn="ctr">
              <a:solidFill>
                <a:srgbClr val="717379"/>
              </a:solidFill>
              <a:prstDash val="sysDot"/>
            </a:ln>
            <a:effectLst/>
          </p:spPr>
        </p:cxnSp>
        <p:grpSp>
          <p:nvGrpSpPr>
            <p:cNvPr id="16" name="Group 15"/>
            <p:cNvGrpSpPr/>
            <p:nvPr/>
          </p:nvGrpSpPr>
          <p:grpSpPr>
            <a:xfrm>
              <a:off x="4724400" y="3040650"/>
              <a:ext cx="4245103" cy="643895"/>
              <a:chOff x="4594097" y="3729507"/>
              <a:chExt cx="4245103" cy="643895"/>
            </a:xfrm>
          </p:grpSpPr>
          <p:cxnSp>
            <p:nvCxnSpPr>
              <p:cNvPr id="17" name="Straight Connector 16"/>
              <p:cNvCxnSpPr/>
              <p:nvPr/>
            </p:nvCxnSpPr>
            <p:spPr>
              <a:xfrm>
                <a:off x="4594097" y="4071558"/>
                <a:ext cx="274320" cy="0"/>
              </a:xfrm>
              <a:prstGeom prst="line">
                <a:avLst/>
              </a:prstGeom>
              <a:noFill/>
              <a:ln w="15875" cap="flat" cmpd="sng" algn="ctr">
                <a:solidFill>
                  <a:srgbClr val="717379"/>
                </a:solidFill>
                <a:prstDash val="sysDot"/>
              </a:ln>
              <a:effectLst/>
            </p:spPr>
          </p:cxnSp>
          <p:sp>
            <p:nvSpPr>
              <p:cNvPr id="18" name="Rectangle 17"/>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smtClean="0">
                    <a:solidFill>
                      <a:schemeClr val="accent6">
                        <a:lumMod val="75000"/>
                      </a:schemeClr>
                    </a:solidFill>
                    <a:latin typeface="Arial" charset="0"/>
                  </a:rPr>
                  <a:t>P0:Installing and running CUDA</a:t>
                </a:r>
                <a:endParaRPr lang="en-US" b="1" dirty="0">
                  <a:solidFill>
                    <a:schemeClr val="accent6">
                      <a:lumMod val="75000"/>
                    </a:schemeClr>
                  </a:solidFill>
                </a:endParaRPr>
              </a:p>
            </p:txBody>
          </p:sp>
        </p:grpSp>
      </p:grpSp>
    </p:spTree>
    <p:extLst>
      <p:ext uri="{BB962C8B-B14F-4D97-AF65-F5344CB8AC3E}">
        <p14:creationId xmlns:p14="http://schemas.microsoft.com/office/powerpoint/2010/main" val="427064420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Installing and running CUDA</a:t>
            </a:r>
            <a:endParaRPr lang="en-US" sz="2400" b="1" dirty="0">
              <a:solidFill>
                <a:srgbClr val="FF0000"/>
              </a:solidFill>
              <a:latin typeface="Arial"/>
              <a:cs typeface="Arial"/>
            </a:endParaRPr>
          </a:p>
        </p:txBody>
      </p:sp>
      <p:pic>
        <p:nvPicPr>
          <p:cNvPr id="6" name="Picture 5"/>
          <p:cNvPicPr>
            <a:picLocks noChangeAspect="1"/>
          </p:cNvPicPr>
          <p:nvPr/>
        </p:nvPicPr>
        <p:blipFill>
          <a:blip r:embed="rId3"/>
          <a:stretch>
            <a:fillRect/>
          </a:stretch>
        </p:blipFill>
        <p:spPr>
          <a:xfrm>
            <a:off x="4065851" y="1708392"/>
            <a:ext cx="4868718" cy="2647708"/>
          </a:xfrm>
          <a:prstGeom prst="rect">
            <a:avLst/>
          </a:prstGeom>
        </p:spPr>
      </p:pic>
      <p:sp>
        <p:nvSpPr>
          <p:cNvPr id="9" name="Rectangle 8"/>
          <p:cNvSpPr/>
          <p:nvPr/>
        </p:nvSpPr>
        <p:spPr>
          <a:xfrm>
            <a:off x="120166" y="1097850"/>
            <a:ext cx="8814402" cy="747518"/>
          </a:xfrm>
          <a:prstGeom prst="rect">
            <a:avLst/>
          </a:prstGeom>
          <a:noFill/>
          <a:ln w="28575">
            <a:noFill/>
            <a:miter lim="800000"/>
            <a:headEnd/>
            <a:tailEnd/>
          </a:ln>
        </p:spPr>
        <p:txBody>
          <a:bodyPr vert="horz" wrap="square" lIns="101882" tIns="50941" rIns="101882" bIns="50941" numCol="1" anchor="t" anchorCtr="0" compatLnSpc="1">
            <a:prstTxWarp prst="textNoShape">
              <a:avLst/>
            </a:prstTxWarp>
          </a:bodyPr>
          <a:lstStyle/>
          <a:p>
            <a:pPr marL="342900" indent="-342900" defTabSz="914400" fontAlgn="base">
              <a:lnSpc>
                <a:spcPct val="90000"/>
              </a:lnSpc>
              <a:spcBef>
                <a:spcPct val="60000"/>
              </a:spcBef>
              <a:spcAft>
                <a:spcPct val="0"/>
              </a:spcAft>
              <a:buClr>
                <a:schemeClr val="tx2"/>
              </a:buClr>
              <a:buFont typeface="Wingdings" charset="2"/>
              <a:buChar char="§"/>
            </a:pPr>
            <a:r>
              <a:rPr lang="en-US" sz="2000" kern="0" dirty="0">
                <a:solidFill>
                  <a:srgbClr val="000000"/>
                </a:solidFill>
                <a:latin typeface="Arial" charset="0"/>
              </a:rPr>
              <a:t>CUDA is supported on Windows, Linux and </a:t>
            </a:r>
            <a:r>
              <a:rPr lang="en-US" sz="2000" kern="0" dirty="0" err="1" smtClean="0">
                <a:solidFill>
                  <a:srgbClr val="000000"/>
                </a:solidFill>
                <a:latin typeface="Arial" charset="0"/>
              </a:rPr>
              <a:t>MacOSX</a:t>
            </a:r>
            <a:r>
              <a:rPr lang="en-US" sz="2000" kern="0" dirty="0" smtClean="0">
                <a:solidFill>
                  <a:srgbClr val="000000"/>
                </a:solidFill>
                <a:latin typeface="Arial" charset="0"/>
              </a:rPr>
              <a:t> (</a:t>
            </a:r>
            <a:r>
              <a:rPr lang="en-US" sz="2000" kern="0" dirty="0">
                <a:solidFill>
                  <a:srgbClr val="000000"/>
                </a:solidFill>
                <a:latin typeface="Arial" charset="0"/>
                <a:hlinkClick r:id="rId4"/>
              </a:rPr>
              <a:t>https://developer.nvidia.com/cuda-downloads</a:t>
            </a:r>
            <a:r>
              <a:rPr lang="en-US" sz="2000" kern="0" dirty="0" smtClean="0">
                <a:solidFill>
                  <a:srgbClr val="000000"/>
                </a:solidFill>
                <a:latin typeface="Arial" charset="0"/>
              </a:rPr>
              <a:t>)</a:t>
            </a:r>
            <a:endParaRPr lang="en-US" sz="2000" kern="0" dirty="0">
              <a:solidFill>
                <a:srgbClr val="000000"/>
              </a:solidFill>
              <a:latin typeface="Arial" charset="0"/>
            </a:endParaRPr>
          </a:p>
        </p:txBody>
      </p:sp>
      <p:sp>
        <p:nvSpPr>
          <p:cNvPr id="10" name="Rectangle 9"/>
          <p:cNvSpPr/>
          <p:nvPr/>
        </p:nvSpPr>
        <p:spPr>
          <a:xfrm>
            <a:off x="120166" y="1886192"/>
            <a:ext cx="4699000" cy="707886"/>
          </a:xfrm>
          <a:prstGeom prst="rect">
            <a:avLst/>
          </a:prstGeom>
        </p:spPr>
        <p:txBody>
          <a:bodyPr wrap="square">
            <a:spAutoFit/>
          </a:bodyPr>
          <a:lstStyle/>
          <a:p>
            <a:pPr marL="342900" indent="-342900">
              <a:buFont typeface="Wingdings" charset="2"/>
              <a:buChar char="§"/>
            </a:pPr>
            <a:r>
              <a:rPr lang="en-US" sz="2000" dirty="0">
                <a:latin typeface="Arial"/>
                <a:cs typeface="Arial"/>
              </a:rPr>
              <a:t>Driver</a:t>
            </a:r>
            <a:r>
              <a:rPr lang="en-US" sz="2000" dirty="0" smtClean="0">
                <a:latin typeface="Arial"/>
                <a:cs typeface="Arial"/>
              </a:rPr>
              <a:t>: Low</a:t>
            </a:r>
            <a:r>
              <a:rPr lang="en-US" sz="2000" dirty="0">
                <a:latin typeface="Arial"/>
                <a:cs typeface="Arial"/>
              </a:rPr>
              <a:t>-level software that controls the graphics card</a:t>
            </a:r>
            <a:r>
              <a:rPr lang="en-US" sz="2000" dirty="0" smtClean="0">
                <a:latin typeface="Arial"/>
                <a:cs typeface="Arial"/>
              </a:rPr>
              <a:t>.</a:t>
            </a:r>
            <a:endParaRPr lang="en-US" sz="2000" dirty="0">
              <a:latin typeface="Arial"/>
              <a:cs typeface="Arial"/>
            </a:endParaRPr>
          </a:p>
        </p:txBody>
      </p:sp>
      <p:sp>
        <p:nvSpPr>
          <p:cNvPr id="11" name="Rectangle 10"/>
          <p:cNvSpPr/>
          <p:nvPr/>
        </p:nvSpPr>
        <p:spPr>
          <a:xfrm>
            <a:off x="120166" y="2632731"/>
            <a:ext cx="3968632" cy="1323439"/>
          </a:xfrm>
          <a:prstGeom prst="rect">
            <a:avLst/>
          </a:prstGeom>
        </p:spPr>
        <p:txBody>
          <a:bodyPr wrap="square">
            <a:spAutoFit/>
          </a:bodyPr>
          <a:lstStyle/>
          <a:p>
            <a:pPr marL="342900" indent="-342900">
              <a:buFont typeface="Wingdings" charset="2"/>
              <a:buChar char="§"/>
            </a:pPr>
            <a:r>
              <a:rPr lang="en-US" sz="2000" dirty="0" smtClean="0">
                <a:latin typeface="Arial"/>
                <a:cs typeface="Arial"/>
              </a:rPr>
              <a:t>Toolkit</a:t>
            </a:r>
            <a:endParaRPr lang="en-US" sz="2000" dirty="0">
              <a:latin typeface="Arial"/>
              <a:cs typeface="Arial"/>
            </a:endParaRPr>
          </a:p>
          <a:p>
            <a:pPr marL="342900" indent="-228600">
              <a:buFont typeface="Arial"/>
              <a:buChar char="•"/>
              <a:tabLst>
                <a:tab pos="520700" algn="l"/>
              </a:tabLst>
            </a:pPr>
            <a:r>
              <a:rPr lang="en-US" sz="2000" dirty="0" err="1" smtClean="0">
                <a:latin typeface="Arial"/>
                <a:cs typeface="Arial"/>
              </a:rPr>
              <a:t>Nvcc</a:t>
            </a:r>
            <a:r>
              <a:rPr lang="en-US" sz="2000" dirty="0" smtClean="0">
                <a:latin typeface="Arial"/>
                <a:cs typeface="Arial"/>
              </a:rPr>
              <a:t> compiler for CUDA</a:t>
            </a:r>
            <a:endParaRPr lang="en-US" sz="2000" dirty="0">
              <a:latin typeface="Arial"/>
              <a:cs typeface="Arial"/>
            </a:endParaRPr>
          </a:p>
          <a:p>
            <a:pPr marL="342900" indent="-228600">
              <a:buFont typeface="Arial"/>
              <a:buChar char="•"/>
              <a:tabLst>
                <a:tab pos="520700" algn="l"/>
              </a:tabLst>
            </a:pPr>
            <a:r>
              <a:rPr lang="en-US" sz="2000" dirty="0" err="1" smtClean="0">
                <a:latin typeface="Arial"/>
                <a:cs typeface="Arial"/>
              </a:rPr>
              <a:t>NsightIDE</a:t>
            </a:r>
            <a:r>
              <a:rPr lang="en-US" sz="2000" dirty="0" smtClean="0">
                <a:latin typeface="Arial"/>
                <a:cs typeface="Arial"/>
              </a:rPr>
              <a:t> tool for </a:t>
            </a:r>
            <a:r>
              <a:rPr lang="en-US" sz="2000" dirty="0">
                <a:latin typeface="Arial"/>
                <a:cs typeface="Arial"/>
              </a:rPr>
              <a:t>Profiling </a:t>
            </a:r>
            <a:endParaRPr lang="en-US" sz="2000" dirty="0" smtClean="0">
              <a:latin typeface="Arial"/>
              <a:cs typeface="Arial"/>
            </a:endParaRPr>
          </a:p>
          <a:p>
            <a:pPr marL="342900" indent="-228600">
              <a:buFont typeface="Arial"/>
              <a:buChar char="•"/>
              <a:tabLst>
                <a:tab pos="520700" algn="l"/>
              </a:tabLst>
            </a:pPr>
            <a:r>
              <a:rPr lang="en-US" sz="2000" dirty="0" smtClean="0">
                <a:latin typeface="Arial"/>
                <a:cs typeface="Arial"/>
              </a:rPr>
              <a:t>Several </a:t>
            </a:r>
            <a:r>
              <a:rPr lang="en-US" sz="2000" dirty="0">
                <a:latin typeface="Arial"/>
                <a:cs typeface="Arial"/>
              </a:rPr>
              <a:t>libraries</a:t>
            </a:r>
          </a:p>
        </p:txBody>
      </p:sp>
      <p:sp>
        <p:nvSpPr>
          <p:cNvPr id="14" name="Rectangle 3"/>
          <p:cNvSpPr txBox="1">
            <a:spLocks noChangeArrowheads="1"/>
          </p:cNvSpPr>
          <p:nvPr/>
        </p:nvSpPr>
        <p:spPr bwMode="auto">
          <a:xfrm>
            <a:off x="82668" y="4487298"/>
            <a:ext cx="8991600" cy="1323439"/>
          </a:xfrm>
          <a:prstGeom prst="rect">
            <a:avLst/>
          </a:prstGeom>
        </p:spPr>
        <p:txBody>
          <a:bodyPr wrap="square">
            <a:spAutoFit/>
          </a:bodyPr>
          <a:lstStyle>
            <a:defPPr>
              <a:defRPr lang="en-US"/>
            </a:defPPr>
            <a:lvl1pPr marL="342900" indent="-342900">
              <a:buFont typeface="Wingdings" charset="2"/>
              <a:buChar char="u"/>
              <a:defRPr sz="2000">
                <a:latin typeface="Arial"/>
                <a:cs typeface="Arial"/>
              </a:defRPr>
            </a:lvl1pPr>
          </a:lstStyle>
          <a:p>
            <a:r>
              <a:rPr lang="en-US" dirty="0"/>
              <a:t>Running CUDA C program</a:t>
            </a:r>
          </a:p>
          <a:p>
            <a:pPr marL="635000" indent="-406400">
              <a:buFont typeface="+mj-lt"/>
              <a:buAutoNum type="arabicPeriod"/>
            </a:pPr>
            <a:r>
              <a:rPr lang="en-US" dirty="0" smtClean="0"/>
              <a:t>Create </a:t>
            </a:r>
            <a:r>
              <a:rPr lang="en-US" dirty="0"/>
              <a:t>a source code file with the name extension of .cu.</a:t>
            </a:r>
          </a:p>
          <a:p>
            <a:pPr marL="635000" indent="-406400">
              <a:buFont typeface="+mj-lt"/>
              <a:buAutoNum type="arabicPeriod"/>
            </a:pPr>
            <a:r>
              <a:rPr lang="en-US" dirty="0" smtClean="0"/>
              <a:t>Compile </a:t>
            </a:r>
            <a:r>
              <a:rPr lang="en-US" dirty="0"/>
              <a:t>the program using the CUDA compiler.</a:t>
            </a:r>
          </a:p>
          <a:p>
            <a:pPr marL="635000" indent="-406400">
              <a:buFont typeface="+mj-lt"/>
              <a:buAutoNum type="arabicPeriod"/>
            </a:pPr>
            <a:r>
              <a:rPr lang="en-US" dirty="0" smtClean="0"/>
              <a:t>Run </a:t>
            </a:r>
            <a:r>
              <a:rPr lang="en-US" dirty="0"/>
              <a:t>the executable file from the command line.</a:t>
            </a:r>
          </a:p>
        </p:txBody>
      </p:sp>
      <p:sp>
        <p:nvSpPr>
          <p:cNvPr id="15" name="Rectangle 3"/>
          <p:cNvSpPr txBox="1">
            <a:spLocks noChangeArrowheads="1"/>
          </p:cNvSpPr>
          <p:nvPr/>
        </p:nvSpPr>
        <p:spPr bwMode="auto">
          <a:xfrm>
            <a:off x="0" y="739744"/>
            <a:ext cx="7194668" cy="400110"/>
          </a:xfrm>
          <a:prstGeom prst="rect">
            <a:avLst/>
          </a:prstGeom>
        </p:spPr>
        <p:txBody>
          <a:bodyPr wrap="square">
            <a:spAutoFit/>
          </a:bodyPr>
          <a:lstStyle>
            <a:defPPr>
              <a:defRPr lang="en-US"/>
            </a:defPPr>
            <a:lvl1pPr marL="342900" indent="-342900">
              <a:buFont typeface="Wingdings" charset="2"/>
              <a:buChar char="u"/>
              <a:defRPr sz="2000">
                <a:latin typeface="Arial"/>
                <a:cs typeface="Arial"/>
              </a:defRPr>
            </a:lvl1pPr>
          </a:lstStyle>
          <a:p>
            <a:r>
              <a:rPr lang="en-US" dirty="0" smtClean="0"/>
              <a:t>Installing CUDA</a:t>
            </a:r>
            <a:endParaRPr lang="en-US" dirty="0"/>
          </a:p>
        </p:txBody>
      </p:sp>
    </p:spTree>
    <p:extLst>
      <p:ext uri="{BB962C8B-B14F-4D97-AF65-F5344CB8AC3E}">
        <p14:creationId xmlns:p14="http://schemas.microsoft.com/office/powerpoint/2010/main" val="6871882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Installing and running CUDA</a:t>
            </a:r>
            <a:endParaRPr lang="en-US" sz="2400" b="1" dirty="0">
              <a:solidFill>
                <a:srgbClr val="FF0000"/>
              </a:solidFill>
              <a:latin typeface="Arial"/>
              <a:cs typeface="Arial"/>
            </a:endParaRPr>
          </a:p>
        </p:txBody>
      </p:sp>
      <p:sp>
        <p:nvSpPr>
          <p:cNvPr id="13" name="Rectangle 12"/>
          <p:cNvSpPr/>
          <p:nvPr/>
        </p:nvSpPr>
        <p:spPr>
          <a:xfrm>
            <a:off x="14721" y="747117"/>
            <a:ext cx="4365298" cy="346249"/>
          </a:xfrm>
          <a:prstGeom prst="rect">
            <a:avLst/>
          </a:prstGeom>
        </p:spPr>
        <p:txBody>
          <a:bodyPr wrap="none">
            <a:spAutoFit/>
          </a:bodyPr>
          <a:lstStyle/>
          <a:p>
            <a:pPr defTabSz="914400" fontAlgn="base">
              <a:lnSpc>
                <a:spcPct val="90000"/>
              </a:lnSpc>
              <a:spcBef>
                <a:spcPct val="60000"/>
              </a:spcBef>
              <a:spcAft>
                <a:spcPct val="0"/>
              </a:spcAft>
              <a:buClr>
                <a:schemeClr val="tx2"/>
              </a:buClr>
              <a:defRPr/>
            </a:pPr>
            <a:r>
              <a:rPr lang="en-US" kern="0" dirty="0">
                <a:solidFill>
                  <a:srgbClr val="000000"/>
                </a:solidFill>
                <a:latin typeface="Arial" charset="0"/>
              </a:rPr>
              <a:t>/*Code </a:t>
            </a:r>
            <a:r>
              <a:rPr lang="en-US" kern="0" dirty="0" smtClean="0">
                <a:solidFill>
                  <a:srgbClr val="000000"/>
                </a:solidFill>
                <a:latin typeface="Arial" charset="0"/>
              </a:rPr>
              <a:t>example: </a:t>
            </a:r>
            <a:r>
              <a:rPr lang="en-US" dirty="0" smtClean="0"/>
              <a:t>hello world from </a:t>
            </a:r>
            <a:r>
              <a:rPr lang="en-US" kern="0" dirty="0" smtClean="0">
                <a:solidFill>
                  <a:srgbClr val="000000"/>
                </a:solidFill>
                <a:latin typeface="Arial" charset="0"/>
              </a:rPr>
              <a:t>GPU*/</a:t>
            </a:r>
            <a:endParaRPr lang="en-US" kern="0" dirty="0">
              <a:solidFill>
                <a:srgbClr val="000000"/>
              </a:solidFill>
              <a:latin typeface="Arial" charset="0"/>
            </a:endParaRPr>
          </a:p>
        </p:txBody>
      </p:sp>
      <p:sp>
        <p:nvSpPr>
          <p:cNvPr id="27" name="Rectangle 26"/>
          <p:cNvSpPr/>
          <p:nvPr/>
        </p:nvSpPr>
        <p:spPr>
          <a:xfrm>
            <a:off x="76200" y="1597046"/>
            <a:ext cx="2659702" cy="374461"/>
          </a:xfrm>
          <a:prstGeom prst="rect">
            <a:avLst/>
          </a:prstGeom>
        </p:spPr>
        <p:txBody>
          <a:bodyPr wrap="none">
            <a:spAutoFit/>
          </a:bodyPr>
          <a:lstStyle/>
          <a:p>
            <a:pPr marL="292100" indent="-292100" defTabSz="914400" fontAlgn="base">
              <a:lnSpc>
                <a:spcPct val="90000"/>
              </a:lnSpc>
              <a:spcBef>
                <a:spcPct val="60000"/>
              </a:spcBef>
              <a:spcAft>
                <a:spcPct val="0"/>
              </a:spcAft>
              <a:buClr>
                <a:schemeClr val="tx2"/>
              </a:buClr>
              <a:buFont typeface="Symbol" pitchFamily="18" charset="2"/>
              <a:buChar char="·"/>
              <a:defRPr/>
            </a:pPr>
            <a:r>
              <a:rPr lang="en-US" sz="2000" kern="0" dirty="0" smtClean="0">
                <a:solidFill>
                  <a:srgbClr val="000000"/>
                </a:solidFill>
                <a:latin typeface="Arial" charset="0"/>
              </a:rPr>
              <a:t>Compiling the code</a:t>
            </a:r>
            <a:endParaRPr lang="en-US" sz="2000" kern="0" dirty="0">
              <a:solidFill>
                <a:srgbClr val="000000"/>
              </a:solidFill>
              <a:latin typeface="Arial" charset="0"/>
            </a:endParaRPr>
          </a:p>
        </p:txBody>
      </p:sp>
      <p:grpSp>
        <p:nvGrpSpPr>
          <p:cNvPr id="2" name="Group 1"/>
          <p:cNvGrpSpPr/>
          <p:nvPr/>
        </p:nvGrpSpPr>
        <p:grpSpPr>
          <a:xfrm>
            <a:off x="336416" y="1990595"/>
            <a:ext cx="8439066" cy="1024706"/>
            <a:chOff x="336416" y="1836888"/>
            <a:chExt cx="8439066" cy="1024706"/>
          </a:xfrm>
        </p:grpSpPr>
        <p:sp>
          <p:nvSpPr>
            <p:cNvPr id="29" name="Rectangle 28"/>
            <p:cNvSpPr/>
            <p:nvPr/>
          </p:nvSpPr>
          <p:spPr>
            <a:xfrm>
              <a:off x="336416" y="1836888"/>
              <a:ext cx="8439066" cy="400110"/>
            </a:xfrm>
            <a:prstGeom prst="rect">
              <a:avLst/>
            </a:prstGeom>
          </p:spPr>
          <p:txBody>
            <a:bodyPr wrap="square">
              <a:spAutoFit/>
            </a:bodyPr>
            <a:lstStyle/>
            <a:p>
              <a:r>
                <a:rPr lang="en-US" sz="2000" dirty="0" err="1">
                  <a:solidFill>
                    <a:srgbClr val="3366FF"/>
                  </a:solidFill>
                </a:rPr>
                <a:t>nvcc</a:t>
              </a:r>
              <a:r>
                <a:rPr lang="en-US" sz="2000" dirty="0">
                  <a:solidFill>
                    <a:srgbClr val="3366FF"/>
                  </a:solidFill>
                </a:rPr>
                <a:t> –o &lt;exe&gt; &lt;</a:t>
              </a:r>
              <a:r>
                <a:rPr lang="en-US" sz="2000" dirty="0" err="1">
                  <a:solidFill>
                    <a:srgbClr val="3366FF"/>
                  </a:solidFill>
                </a:rPr>
                <a:t>source_file</a:t>
              </a:r>
              <a:r>
                <a:rPr lang="en-US" sz="2000" dirty="0">
                  <a:solidFill>
                    <a:srgbClr val="3366FF"/>
                  </a:solidFill>
                </a:rPr>
                <a:t>&gt; </a:t>
              </a:r>
              <a:r>
                <a:rPr lang="en-US" sz="2000" dirty="0">
                  <a:solidFill>
                    <a:schemeClr val="accent5">
                      <a:lumMod val="50000"/>
                    </a:schemeClr>
                  </a:solidFill>
                </a:rPr>
                <a:t>-I</a:t>
              </a:r>
              <a:r>
                <a:rPr lang="en-US" sz="2000" dirty="0" smtClean="0">
                  <a:solidFill>
                    <a:schemeClr val="accent5">
                      <a:lumMod val="50000"/>
                    </a:schemeClr>
                  </a:solidFill>
                </a:rPr>
                <a:t>/</a:t>
              </a:r>
              <a:r>
                <a:rPr lang="en-US" sz="2000" dirty="0" err="1" smtClean="0">
                  <a:solidFill>
                    <a:schemeClr val="accent5">
                      <a:lumMod val="50000"/>
                    </a:schemeClr>
                  </a:solidFill>
                </a:rPr>
                <a:t>cudaIncludePath</a:t>
              </a:r>
              <a:r>
                <a:rPr lang="en-US" sz="2000" dirty="0" smtClean="0">
                  <a:solidFill>
                    <a:schemeClr val="accent5">
                      <a:lumMod val="50000"/>
                    </a:schemeClr>
                  </a:solidFill>
                </a:rPr>
                <a:t> </a:t>
              </a:r>
              <a:r>
                <a:rPr lang="en-US" sz="2000" dirty="0" smtClean="0">
                  <a:solidFill>
                    <a:srgbClr val="008000"/>
                  </a:solidFill>
                </a:rPr>
                <a:t>–</a:t>
              </a:r>
              <a:r>
                <a:rPr lang="en-US" sz="2000" dirty="0">
                  <a:solidFill>
                    <a:srgbClr val="008000"/>
                  </a:solidFill>
                </a:rPr>
                <a:t>L</a:t>
              </a:r>
              <a:r>
                <a:rPr lang="en-US" sz="2000" dirty="0" smtClean="0">
                  <a:solidFill>
                    <a:srgbClr val="008000"/>
                  </a:solidFill>
                </a:rPr>
                <a:t>/</a:t>
              </a:r>
              <a:r>
                <a:rPr lang="en-US" sz="2000" dirty="0" err="1" smtClean="0">
                  <a:solidFill>
                    <a:srgbClr val="008000"/>
                  </a:solidFill>
                </a:rPr>
                <a:t>CudaLibPath</a:t>
              </a:r>
              <a:r>
                <a:rPr lang="en-US" sz="2000" dirty="0" smtClean="0">
                  <a:solidFill>
                    <a:srgbClr val="008000"/>
                  </a:solidFill>
                </a:rPr>
                <a:t> </a:t>
              </a:r>
              <a:r>
                <a:rPr lang="en-US" sz="2000" dirty="0">
                  <a:solidFill>
                    <a:srgbClr val="3366FF"/>
                  </a:solidFill>
                </a:rPr>
                <a:t>–</a:t>
              </a:r>
              <a:r>
                <a:rPr lang="en-US" sz="2000" dirty="0" err="1">
                  <a:solidFill>
                    <a:srgbClr val="3366FF"/>
                  </a:solidFill>
                </a:rPr>
                <a:t>lcuda</a:t>
              </a:r>
              <a:r>
                <a:rPr lang="en-US" sz="2000" dirty="0">
                  <a:solidFill>
                    <a:srgbClr val="3366FF"/>
                  </a:solidFill>
                </a:rPr>
                <a:t> –</a:t>
              </a:r>
              <a:r>
                <a:rPr lang="en-US" sz="2000" dirty="0" err="1">
                  <a:solidFill>
                    <a:srgbClr val="3366FF"/>
                  </a:solidFill>
                </a:rPr>
                <a:t>lcudart</a:t>
              </a:r>
              <a:endParaRPr lang="en-US" sz="2000" dirty="0">
                <a:solidFill>
                  <a:srgbClr val="3366FF"/>
                </a:solidFill>
              </a:endParaRPr>
            </a:p>
          </p:txBody>
        </p:sp>
        <p:sp>
          <p:nvSpPr>
            <p:cNvPr id="30" name="Rectangle 29"/>
            <p:cNvSpPr/>
            <p:nvPr/>
          </p:nvSpPr>
          <p:spPr>
            <a:xfrm>
              <a:off x="3601597" y="2215263"/>
              <a:ext cx="1830410" cy="646331"/>
            </a:xfrm>
            <a:prstGeom prst="rect">
              <a:avLst/>
            </a:prstGeom>
          </p:spPr>
          <p:txBody>
            <a:bodyPr wrap="square">
              <a:spAutoFit/>
            </a:bodyPr>
            <a:lstStyle/>
            <a:p>
              <a:r>
                <a:rPr lang="en-US" dirty="0" smtClean="0"/>
                <a:t>directories for #include files</a:t>
              </a:r>
              <a:endParaRPr lang="en-US" dirty="0"/>
            </a:p>
          </p:txBody>
        </p:sp>
        <p:sp>
          <p:nvSpPr>
            <p:cNvPr id="31" name="Rectangle 30"/>
            <p:cNvSpPr/>
            <p:nvPr/>
          </p:nvSpPr>
          <p:spPr>
            <a:xfrm>
              <a:off x="5598172" y="2215263"/>
              <a:ext cx="1558996" cy="646331"/>
            </a:xfrm>
            <a:prstGeom prst="rect">
              <a:avLst/>
            </a:prstGeom>
          </p:spPr>
          <p:txBody>
            <a:bodyPr wrap="square">
              <a:spAutoFit/>
            </a:bodyPr>
            <a:lstStyle/>
            <a:p>
              <a:r>
                <a:rPr lang="en-US" dirty="0" smtClean="0"/>
                <a:t>directories for libraries</a:t>
              </a:r>
              <a:endParaRPr lang="en-US" dirty="0"/>
            </a:p>
          </p:txBody>
        </p:sp>
        <p:sp>
          <p:nvSpPr>
            <p:cNvPr id="32" name="Rectangle 31"/>
            <p:cNvSpPr/>
            <p:nvPr/>
          </p:nvSpPr>
          <p:spPr>
            <a:xfrm>
              <a:off x="7440201" y="2215263"/>
              <a:ext cx="1335281" cy="646331"/>
            </a:xfrm>
            <a:prstGeom prst="rect">
              <a:avLst/>
            </a:prstGeom>
          </p:spPr>
          <p:txBody>
            <a:bodyPr wrap="square">
              <a:spAutoFit/>
            </a:bodyPr>
            <a:lstStyle/>
            <a:p>
              <a:r>
                <a:rPr lang="en-US" dirty="0"/>
                <a:t>libraries to be linked</a:t>
              </a:r>
            </a:p>
          </p:txBody>
        </p:sp>
      </p:grpSp>
      <p:sp>
        <p:nvSpPr>
          <p:cNvPr id="33" name="Rectangle 32"/>
          <p:cNvSpPr/>
          <p:nvPr/>
        </p:nvSpPr>
        <p:spPr>
          <a:xfrm>
            <a:off x="76200" y="3427656"/>
            <a:ext cx="3531736" cy="374461"/>
          </a:xfrm>
          <a:prstGeom prst="rect">
            <a:avLst/>
          </a:prstGeom>
        </p:spPr>
        <p:txBody>
          <a:bodyPr wrap="none">
            <a:spAutoFit/>
          </a:bodyPr>
          <a:lstStyle/>
          <a:p>
            <a:pPr marL="177800" indent="-177800" defTabSz="914400" fontAlgn="base">
              <a:lnSpc>
                <a:spcPct val="90000"/>
              </a:lnSpc>
              <a:spcBef>
                <a:spcPct val="60000"/>
              </a:spcBef>
              <a:spcAft>
                <a:spcPct val="0"/>
              </a:spcAft>
              <a:buClr>
                <a:schemeClr val="tx2"/>
              </a:buClr>
              <a:buFont typeface="Symbol" pitchFamily="18" charset="2"/>
              <a:buChar char="·"/>
            </a:pPr>
            <a:r>
              <a:rPr lang="en-US" sz="2000" kern="0" dirty="0">
                <a:solidFill>
                  <a:srgbClr val="000000"/>
                </a:solidFill>
                <a:latin typeface="Arial" charset="0"/>
              </a:rPr>
              <a:t>Executing a CUDA Program</a:t>
            </a:r>
          </a:p>
        </p:txBody>
      </p:sp>
      <p:sp>
        <p:nvSpPr>
          <p:cNvPr id="34" name="Rectangle 33"/>
          <p:cNvSpPr/>
          <p:nvPr/>
        </p:nvSpPr>
        <p:spPr>
          <a:xfrm>
            <a:off x="3797406" y="3427656"/>
            <a:ext cx="3082071" cy="3416320"/>
          </a:xfrm>
          <a:prstGeom prst="rect">
            <a:avLst/>
          </a:prstGeom>
        </p:spPr>
        <p:txBody>
          <a:bodyPr wrap="square">
            <a:spAutoFit/>
          </a:bodyPr>
          <a:lstStyle/>
          <a:p>
            <a:r>
              <a:rPr lang="en-US" dirty="0"/>
              <a:t>$ .</a:t>
            </a:r>
            <a:r>
              <a:rPr lang="en-US" dirty="0" smtClean="0"/>
              <a:t>/</a:t>
            </a:r>
            <a:r>
              <a:rPr lang="en-US" dirty="0" err="1" smtClean="0"/>
              <a:t>a.out</a:t>
            </a:r>
            <a:endParaRPr lang="en-US" dirty="0"/>
          </a:p>
          <a:p>
            <a:r>
              <a:rPr lang="en-US" dirty="0"/>
              <a:t>Hello World from CPU!</a:t>
            </a:r>
          </a:p>
          <a:p>
            <a:r>
              <a:rPr lang="en-US" dirty="0"/>
              <a:t>Hello World from GPU!</a:t>
            </a:r>
          </a:p>
          <a:p>
            <a:r>
              <a:rPr lang="en-US" dirty="0"/>
              <a:t>Hello World from GPU!</a:t>
            </a:r>
          </a:p>
          <a:p>
            <a:r>
              <a:rPr lang="en-US" dirty="0"/>
              <a:t>Hello World from GPU!</a:t>
            </a:r>
          </a:p>
          <a:p>
            <a:r>
              <a:rPr lang="en-US" dirty="0"/>
              <a:t>Hello World from GPU!</a:t>
            </a:r>
          </a:p>
          <a:p>
            <a:r>
              <a:rPr lang="en-US" dirty="0"/>
              <a:t>Hello World from GPU!</a:t>
            </a:r>
          </a:p>
          <a:p>
            <a:r>
              <a:rPr lang="en-US" dirty="0"/>
              <a:t>Hello World from GPU!</a:t>
            </a:r>
          </a:p>
          <a:p>
            <a:r>
              <a:rPr lang="en-US" dirty="0"/>
              <a:t>Hello World from GPU!</a:t>
            </a:r>
          </a:p>
          <a:p>
            <a:r>
              <a:rPr lang="en-US" dirty="0"/>
              <a:t>Hello World from GPU!</a:t>
            </a:r>
          </a:p>
          <a:p>
            <a:r>
              <a:rPr lang="en-US" dirty="0"/>
              <a:t>Hello World from GPU!</a:t>
            </a:r>
          </a:p>
          <a:p>
            <a:r>
              <a:rPr lang="en-US" dirty="0"/>
              <a:t>Hello World from GPU!</a:t>
            </a:r>
          </a:p>
        </p:txBody>
      </p:sp>
      <p:sp>
        <p:nvSpPr>
          <p:cNvPr id="35" name="Rectangle 34"/>
          <p:cNvSpPr/>
          <p:nvPr/>
        </p:nvSpPr>
        <p:spPr>
          <a:xfrm>
            <a:off x="78221" y="1104671"/>
            <a:ext cx="6583854" cy="374461"/>
          </a:xfrm>
          <a:prstGeom prst="rect">
            <a:avLst/>
          </a:prstGeom>
        </p:spPr>
        <p:txBody>
          <a:bodyPr wrap="none">
            <a:spAutoFit/>
          </a:bodyPr>
          <a:lstStyle/>
          <a:p>
            <a:pPr marL="292100" indent="-292100" defTabSz="914400" fontAlgn="base">
              <a:lnSpc>
                <a:spcPct val="90000"/>
              </a:lnSpc>
              <a:spcBef>
                <a:spcPct val="60000"/>
              </a:spcBef>
              <a:spcAft>
                <a:spcPct val="0"/>
              </a:spcAft>
              <a:buClr>
                <a:schemeClr val="tx2"/>
              </a:buClr>
              <a:buFont typeface="Symbol" pitchFamily="18" charset="2"/>
              <a:buChar char="·"/>
              <a:defRPr/>
            </a:pPr>
            <a:r>
              <a:rPr lang="en-US" sz="2000" kern="0" dirty="0" smtClean="0">
                <a:solidFill>
                  <a:srgbClr val="000000"/>
                </a:solidFill>
                <a:latin typeface="Arial" charset="0"/>
              </a:rPr>
              <a:t>Get the CUDA source </a:t>
            </a:r>
            <a:r>
              <a:rPr lang="en-US" sz="2000" kern="0" dirty="0">
                <a:solidFill>
                  <a:srgbClr val="000000"/>
                </a:solidFill>
                <a:latin typeface="Arial" charset="0"/>
              </a:rPr>
              <a:t>Code: P0-0_hellofromGPU.cu</a:t>
            </a:r>
          </a:p>
        </p:txBody>
      </p:sp>
    </p:spTree>
    <p:extLst>
      <p:ext uri="{BB962C8B-B14F-4D97-AF65-F5344CB8AC3E}">
        <p14:creationId xmlns:p14="http://schemas.microsoft.com/office/powerpoint/2010/main" val="109370256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4"/>
          <p:cNvSpPr>
            <a:spLocks noChangeArrowheads="1"/>
          </p:cNvSpPr>
          <p:nvPr/>
        </p:nvSpPr>
        <p:spPr bwMode="auto">
          <a:xfrm>
            <a:off x="-25400" y="194101"/>
            <a:ext cx="9144000" cy="540605"/>
          </a:xfrm>
          <a:prstGeom prst="rect">
            <a:avLst/>
          </a:prstGeom>
          <a:noFill/>
          <a:ln w="9525">
            <a:noFill/>
            <a:miter lim="800000"/>
            <a:headEnd/>
            <a:tailEnd/>
          </a:ln>
          <a:effectLst/>
        </p:spPr>
        <p:txBody>
          <a:bodyPr wrap="square">
            <a:spAutoFit/>
          </a:bodyPr>
          <a:lstStyle/>
          <a:p>
            <a:r>
              <a:rPr lang="en-US" sz="2800" b="1" dirty="0">
                <a:solidFill>
                  <a:srgbClr val="FF0000"/>
                </a:solidFill>
                <a:latin typeface="Times New Roman" pitchFamily="18" charset="0"/>
              </a:rPr>
              <a:t>Topics</a:t>
            </a:r>
          </a:p>
        </p:txBody>
      </p:sp>
      <p:sp>
        <p:nvSpPr>
          <p:cNvPr id="8" name="Rectangle 7"/>
          <p:cNvSpPr/>
          <p:nvPr/>
        </p:nvSpPr>
        <p:spPr>
          <a:xfrm>
            <a:off x="0" y="995095"/>
            <a:ext cx="4046982" cy="1800493"/>
          </a:xfrm>
          <a:prstGeom prst="rect">
            <a:avLst/>
          </a:prstGeom>
        </p:spPr>
        <p:txBody>
          <a:bodyPr wrap="square">
            <a:spAutoFit/>
          </a:bodyPr>
          <a:lstStyle/>
          <a:p>
            <a:pPr marL="519113" lvl="1" indent="-288925">
              <a:spcAft>
                <a:spcPts val="600"/>
              </a:spcAft>
              <a:buFont typeface="Wingdings" charset="2"/>
              <a:buChar char="§"/>
            </a:pPr>
            <a:r>
              <a:rPr lang="en-GB" sz="2400" dirty="0" smtClean="0">
                <a:solidFill>
                  <a:srgbClr val="FF0000"/>
                </a:solidFill>
              </a:rPr>
              <a:t>GPU computing overview</a:t>
            </a:r>
            <a:endParaRPr lang="en-GB" sz="2400" dirty="0">
              <a:solidFill>
                <a:srgbClr val="FF0000"/>
              </a:solidFill>
            </a:endParaRPr>
          </a:p>
          <a:p>
            <a:pPr marL="519113" lvl="1" indent="-288925">
              <a:spcAft>
                <a:spcPts val="600"/>
              </a:spcAft>
              <a:buFont typeface="Wingdings" charset="2"/>
              <a:buChar char="§"/>
            </a:pPr>
            <a:r>
              <a:rPr lang="en-GB" sz="2400" dirty="0" smtClean="0"/>
              <a:t>CUDA programming basics</a:t>
            </a:r>
          </a:p>
          <a:p>
            <a:pPr marL="519113" lvl="1" indent="-288925">
              <a:spcAft>
                <a:spcPts val="600"/>
              </a:spcAft>
              <a:buFont typeface="Wingdings" charset="2"/>
              <a:buChar char="§"/>
            </a:pPr>
            <a:r>
              <a:rPr lang="en-GB" sz="2400" dirty="0" smtClean="0"/>
              <a:t>CUDA optimization</a:t>
            </a:r>
          </a:p>
          <a:p>
            <a:pPr marL="519113" lvl="1" indent="-288925">
              <a:spcAft>
                <a:spcPts val="600"/>
              </a:spcAft>
              <a:buFont typeface="Wingdings" charset="2"/>
              <a:buChar char="§"/>
            </a:pPr>
            <a:r>
              <a:rPr lang="en-GB" sz="2400" dirty="0" smtClean="0"/>
              <a:t>CUDA libraries</a:t>
            </a:r>
            <a:endParaRPr lang="en-GB" sz="2400" dirty="0"/>
          </a:p>
        </p:txBody>
      </p:sp>
      <p:grpSp>
        <p:nvGrpSpPr>
          <p:cNvPr id="3" name="Group 2"/>
          <p:cNvGrpSpPr/>
          <p:nvPr/>
        </p:nvGrpSpPr>
        <p:grpSpPr>
          <a:xfrm>
            <a:off x="3822700" y="927100"/>
            <a:ext cx="5146803" cy="2757445"/>
            <a:chOff x="3822700" y="927100"/>
            <a:chExt cx="5146803" cy="2757445"/>
          </a:xfrm>
        </p:grpSpPr>
        <p:cxnSp>
          <p:nvCxnSpPr>
            <p:cNvPr id="29" name="Straight Connector 28"/>
            <p:cNvCxnSpPr/>
            <p:nvPr/>
          </p:nvCxnSpPr>
          <p:spPr>
            <a:xfrm>
              <a:off x="3822700" y="1269151"/>
              <a:ext cx="901700" cy="0"/>
            </a:xfrm>
            <a:prstGeom prst="line">
              <a:avLst/>
            </a:prstGeom>
            <a:noFill/>
            <a:ln w="15875" cap="flat" cmpd="sng" algn="ctr">
              <a:solidFill>
                <a:srgbClr val="717379"/>
              </a:solidFill>
              <a:prstDash val="sysDot"/>
            </a:ln>
            <a:effectLst/>
          </p:spPr>
        </p:cxnSp>
        <p:grpSp>
          <p:nvGrpSpPr>
            <p:cNvPr id="39" name="Group 38"/>
            <p:cNvGrpSpPr/>
            <p:nvPr/>
          </p:nvGrpSpPr>
          <p:grpSpPr>
            <a:xfrm>
              <a:off x="4724400" y="927100"/>
              <a:ext cx="4245103" cy="643895"/>
              <a:chOff x="4594097" y="3729507"/>
              <a:chExt cx="4245103" cy="643895"/>
            </a:xfrm>
          </p:grpSpPr>
          <p:cxnSp>
            <p:nvCxnSpPr>
              <p:cNvPr id="33" name="Straight Connector 32"/>
              <p:cNvCxnSpPr/>
              <p:nvPr/>
            </p:nvCxnSpPr>
            <p:spPr>
              <a:xfrm>
                <a:off x="4594097" y="4071558"/>
                <a:ext cx="274320" cy="0"/>
              </a:xfrm>
              <a:prstGeom prst="line">
                <a:avLst/>
              </a:prstGeom>
              <a:noFill/>
              <a:ln w="15875" cap="flat" cmpd="sng" algn="ctr">
                <a:solidFill>
                  <a:srgbClr val="717379"/>
                </a:solidFill>
                <a:prstDash val="sysDot"/>
              </a:ln>
              <a:effectLst/>
            </p:spPr>
          </p:cxnSp>
          <p:sp>
            <p:nvSpPr>
              <p:cNvPr id="36" name="Rectangle 35"/>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smtClean="0">
                    <a:solidFill>
                      <a:schemeClr val="bg1"/>
                    </a:solidFill>
                    <a:latin typeface="Trebuchet MS" pitchFamily="34" charset="0"/>
                    <a:ea typeface="MS PGothic" pitchFamily="34" charset="-128"/>
                    <a:cs typeface="Arial" charset="0"/>
                  </a:rPr>
                  <a:t>What and Why </a:t>
                </a:r>
                <a:r>
                  <a:rPr lang="en-US" sz="2000" kern="0" dirty="0">
                    <a:solidFill>
                      <a:schemeClr val="bg1"/>
                    </a:solidFill>
                    <a:latin typeface="Trebuchet MS" pitchFamily="34" charset="0"/>
                    <a:ea typeface="MS PGothic" pitchFamily="34" charset="-128"/>
                    <a:cs typeface="Arial" charset="0"/>
                  </a:rPr>
                  <a:t>GPUs?</a:t>
                </a:r>
              </a:p>
            </p:txBody>
          </p:sp>
        </p:grpSp>
        <p:grpSp>
          <p:nvGrpSpPr>
            <p:cNvPr id="46" name="Group 45"/>
            <p:cNvGrpSpPr/>
            <p:nvPr/>
          </p:nvGrpSpPr>
          <p:grpSpPr>
            <a:xfrm>
              <a:off x="4724400" y="1629491"/>
              <a:ext cx="4245103" cy="643895"/>
              <a:chOff x="4594097" y="3729507"/>
              <a:chExt cx="4245103" cy="643895"/>
            </a:xfrm>
          </p:grpSpPr>
          <p:cxnSp>
            <p:nvCxnSpPr>
              <p:cNvPr id="47" name="Straight Connector 46"/>
              <p:cNvCxnSpPr/>
              <p:nvPr/>
            </p:nvCxnSpPr>
            <p:spPr>
              <a:xfrm>
                <a:off x="4594097" y="4071558"/>
                <a:ext cx="274320" cy="0"/>
              </a:xfrm>
              <a:prstGeom prst="line">
                <a:avLst/>
              </a:prstGeom>
              <a:noFill/>
              <a:ln w="15875" cap="flat" cmpd="sng" algn="ctr">
                <a:solidFill>
                  <a:srgbClr val="717379"/>
                </a:solidFill>
                <a:prstDash val="sysDot"/>
              </a:ln>
              <a:effectLst/>
            </p:spPr>
          </p:cxnSp>
          <p:sp>
            <p:nvSpPr>
              <p:cNvPr id="48" name="Rectangle 47"/>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a:solidFill>
                      <a:schemeClr val="bg1"/>
                    </a:solidFill>
                    <a:latin typeface="Trebuchet MS" pitchFamily="34" charset="0"/>
                    <a:ea typeface="MS PGothic" pitchFamily="34" charset="-128"/>
                    <a:cs typeface="Arial" charset="0"/>
                  </a:rPr>
                  <a:t>GPU </a:t>
                </a:r>
                <a:r>
                  <a:rPr lang="en-US" sz="2000" kern="0" dirty="0" smtClean="0">
                    <a:solidFill>
                      <a:schemeClr val="bg1"/>
                    </a:solidFill>
                    <a:latin typeface="Trebuchet MS" pitchFamily="34" charset="0"/>
                    <a:ea typeface="MS PGothic" pitchFamily="34" charset="-128"/>
                    <a:cs typeface="Arial" charset="0"/>
                  </a:rPr>
                  <a:t>architectures </a:t>
                </a:r>
                <a:endParaRPr lang="en-US" sz="2000" kern="0" dirty="0">
                  <a:solidFill>
                    <a:schemeClr val="bg1"/>
                  </a:solidFill>
                  <a:latin typeface="Trebuchet MS" pitchFamily="34" charset="0"/>
                  <a:ea typeface="MS PGothic" pitchFamily="34" charset="-128"/>
                  <a:cs typeface="Arial" charset="0"/>
                </a:endParaRPr>
              </a:p>
            </p:txBody>
          </p:sp>
        </p:grpSp>
        <p:grpSp>
          <p:nvGrpSpPr>
            <p:cNvPr id="49" name="Group 48"/>
            <p:cNvGrpSpPr/>
            <p:nvPr/>
          </p:nvGrpSpPr>
          <p:grpSpPr>
            <a:xfrm>
              <a:off x="4724400" y="2329450"/>
              <a:ext cx="4245103" cy="643895"/>
              <a:chOff x="4594097" y="3729507"/>
              <a:chExt cx="4245103" cy="643895"/>
            </a:xfrm>
          </p:grpSpPr>
          <p:cxnSp>
            <p:nvCxnSpPr>
              <p:cNvPr id="50" name="Straight Connector 49"/>
              <p:cNvCxnSpPr/>
              <p:nvPr/>
            </p:nvCxnSpPr>
            <p:spPr>
              <a:xfrm>
                <a:off x="4594097" y="4071558"/>
                <a:ext cx="274320" cy="0"/>
              </a:xfrm>
              <a:prstGeom prst="line">
                <a:avLst/>
              </a:prstGeom>
              <a:noFill/>
              <a:ln w="15875" cap="flat" cmpd="sng" algn="ctr">
                <a:solidFill>
                  <a:srgbClr val="717379"/>
                </a:solidFill>
                <a:prstDash val="sysDot"/>
              </a:ln>
              <a:effectLst/>
            </p:spPr>
          </p:cxnSp>
          <p:sp>
            <p:nvSpPr>
              <p:cNvPr id="51" name="Rectangle 50"/>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a:solidFill>
                      <a:schemeClr val="accent6">
                        <a:lumMod val="75000"/>
                      </a:schemeClr>
                    </a:solidFill>
                    <a:latin typeface="Arial" charset="0"/>
                  </a:rPr>
                  <a:t>From hardware to software: </a:t>
                </a:r>
                <a:r>
                  <a:rPr lang="en-US" b="1" kern="0" dirty="0" smtClean="0">
                    <a:solidFill>
                      <a:schemeClr val="accent6">
                        <a:lumMod val="75000"/>
                      </a:schemeClr>
                    </a:solidFill>
                    <a:latin typeface="Arial" charset="0"/>
                  </a:rPr>
                  <a:t>CUDA-enabled GPU </a:t>
                </a:r>
                <a:r>
                  <a:rPr lang="en-US" b="1" kern="0" dirty="0">
                    <a:solidFill>
                      <a:schemeClr val="accent6">
                        <a:lumMod val="75000"/>
                      </a:schemeClr>
                    </a:solidFill>
                    <a:latin typeface="Arial" charset="0"/>
                  </a:rPr>
                  <a:t>execution mode</a:t>
                </a:r>
                <a:endParaRPr lang="en-US" b="1" dirty="0">
                  <a:solidFill>
                    <a:schemeClr val="accent6">
                      <a:lumMod val="75000"/>
                    </a:schemeClr>
                  </a:solidFill>
                </a:endParaRPr>
              </a:p>
            </p:txBody>
          </p:sp>
        </p:grpSp>
        <p:cxnSp>
          <p:nvCxnSpPr>
            <p:cNvPr id="52" name="Straight Connector 51"/>
            <p:cNvCxnSpPr/>
            <p:nvPr/>
          </p:nvCxnSpPr>
          <p:spPr>
            <a:xfrm>
              <a:off x="4724400" y="1269151"/>
              <a:ext cx="0" cy="2113550"/>
            </a:xfrm>
            <a:prstGeom prst="line">
              <a:avLst/>
            </a:prstGeom>
            <a:noFill/>
            <a:ln w="15875" cap="flat" cmpd="sng" algn="ctr">
              <a:solidFill>
                <a:srgbClr val="717379"/>
              </a:solidFill>
              <a:prstDash val="sysDot"/>
            </a:ln>
            <a:effectLst/>
          </p:spPr>
        </p:cxnSp>
        <p:grpSp>
          <p:nvGrpSpPr>
            <p:cNvPr id="16" name="Group 15"/>
            <p:cNvGrpSpPr/>
            <p:nvPr/>
          </p:nvGrpSpPr>
          <p:grpSpPr>
            <a:xfrm>
              <a:off x="4724400" y="3040650"/>
              <a:ext cx="4245103" cy="643895"/>
              <a:chOff x="4594097" y="3729507"/>
              <a:chExt cx="4245103" cy="643895"/>
            </a:xfrm>
          </p:grpSpPr>
          <p:cxnSp>
            <p:nvCxnSpPr>
              <p:cNvPr id="17" name="Straight Connector 16"/>
              <p:cNvCxnSpPr/>
              <p:nvPr/>
            </p:nvCxnSpPr>
            <p:spPr>
              <a:xfrm>
                <a:off x="4594097" y="4071558"/>
                <a:ext cx="274320" cy="0"/>
              </a:xfrm>
              <a:prstGeom prst="line">
                <a:avLst/>
              </a:prstGeom>
              <a:noFill/>
              <a:ln w="15875" cap="flat" cmpd="sng" algn="ctr">
                <a:solidFill>
                  <a:srgbClr val="717379"/>
                </a:solidFill>
                <a:prstDash val="sysDot"/>
              </a:ln>
              <a:effectLst/>
            </p:spPr>
          </p:cxnSp>
          <p:sp>
            <p:nvSpPr>
              <p:cNvPr id="18" name="Rectangle 17"/>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smtClean="0">
                    <a:solidFill>
                      <a:schemeClr val="accent6">
                        <a:lumMod val="75000"/>
                      </a:schemeClr>
                    </a:solidFill>
                    <a:latin typeface="Arial" charset="0"/>
                  </a:rPr>
                  <a:t>Installing and running CUDA</a:t>
                </a:r>
                <a:endParaRPr lang="en-US" b="1" dirty="0">
                  <a:solidFill>
                    <a:schemeClr val="accent6">
                      <a:lumMod val="75000"/>
                    </a:schemeClr>
                  </a:solidFill>
                </a:endParaRPr>
              </a:p>
            </p:txBody>
          </p:sp>
        </p:grpSp>
      </p:grpSp>
    </p:spTree>
    <p:extLst>
      <p:ext uri="{BB962C8B-B14F-4D97-AF65-F5344CB8AC3E}">
        <p14:creationId xmlns:p14="http://schemas.microsoft.com/office/powerpoint/2010/main" val="427064420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Installing and running CUDA</a:t>
            </a:r>
            <a:endParaRPr lang="en-US" sz="2400" b="1" dirty="0">
              <a:solidFill>
                <a:srgbClr val="FF0000"/>
              </a:solidFill>
              <a:latin typeface="Arial"/>
              <a:cs typeface="Arial"/>
            </a:endParaRPr>
          </a:p>
        </p:txBody>
      </p:sp>
      <p:sp>
        <p:nvSpPr>
          <p:cNvPr id="13" name="Rectangle 12"/>
          <p:cNvSpPr/>
          <p:nvPr/>
        </p:nvSpPr>
        <p:spPr>
          <a:xfrm>
            <a:off x="14721" y="747117"/>
            <a:ext cx="4467890" cy="346249"/>
          </a:xfrm>
          <a:prstGeom prst="rect">
            <a:avLst/>
          </a:prstGeom>
        </p:spPr>
        <p:txBody>
          <a:bodyPr wrap="none">
            <a:spAutoFit/>
          </a:bodyPr>
          <a:lstStyle/>
          <a:p>
            <a:pPr defTabSz="914400" fontAlgn="base">
              <a:lnSpc>
                <a:spcPct val="90000"/>
              </a:lnSpc>
              <a:spcBef>
                <a:spcPct val="60000"/>
              </a:spcBef>
              <a:spcAft>
                <a:spcPct val="0"/>
              </a:spcAft>
              <a:buClr>
                <a:schemeClr val="tx2"/>
              </a:buClr>
              <a:defRPr/>
            </a:pPr>
            <a:r>
              <a:rPr lang="en-US" kern="0" dirty="0">
                <a:solidFill>
                  <a:srgbClr val="000000"/>
                </a:solidFill>
                <a:latin typeface="Arial" charset="0"/>
              </a:rPr>
              <a:t>/*Code </a:t>
            </a:r>
            <a:r>
              <a:rPr lang="en-US" kern="0" dirty="0" smtClean="0">
                <a:solidFill>
                  <a:srgbClr val="000000"/>
                </a:solidFill>
                <a:latin typeface="Arial" charset="0"/>
              </a:rPr>
              <a:t>example: </a:t>
            </a:r>
            <a:r>
              <a:rPr lang="en-US" dirty="0" smtClean="0"/>
              <a:t>scalar addition on </a:t>
            </a:r>
            <a:r>
              <a:rPr lang="en-US" kern="0" dirty="0" smtClean="0">
                <a:solidFill>
                  <a:srgbClr val="000000"/>
                </a:solidFill>
                <a:latin typeface="Arial" charset="0"/>
              </a:rPr>
              <a:t>GPU*/</a:t>
            </a:r>
            <a:endParaRPr lang="en-US" kern="0" dirty="0">
              <a:solidFill>
                <a:srgbClr val="000000"/>
              </a:solidFill>
              <a:latin typeface="Arial" charset="0"/>
            </a:endParaRPr>
          </a:p>
        </p:txBody>
      </p:sp>
      <p:sp>
        <p:nvSpPr>
          <p:cNvPr id="27" name="Rectangle 26"/>
          <p:cNvSpPr/>
          <p:nvPr/>
        </p:nvSpPr>
        <p:spPr>
          <a:xfrm>
            <a:off x="76200" y="1597046"/>
            <a:ext cx="2659702" cy="374461"/>
          </a:xfrm>
          <a:prstGeom prst="rect">
            <a:avLst/>
          </a:prstGeom>
        </p:spPr>
        <p:txBody>
          <a:bodyPr wrap="none">
            <a:spAutoFit/>
          </a:bodyPr>
          <a:lstStyle/>
          <a:p>
            <a:pPr marL="292100" indent="-292100" defTabSz="914400" fontAlgn="base">
              <a:lnSpc>
                <a:spcPct val="90000"/>
              </a:lnSpc>
              <a:spcBef>
                <a:spcPct val="60000"/>
              </a:spcBef>
              <a:spcAft>
                <a:spcPct val="0"/>
              </a:spcAft>
              <a:buClr>
                <a:schemeClr val="tx2"/>
              </a:buClr>
              <a:buFont typeface="Symbol" pitchFamily="18" charset="2"/>
              <a:buChar char="·"/>
              <a:defRPr/>
            </a:pPr>
            <a:r>
              <a:rPr lang="en-US" sz="2000" kern="0" dirty="0" smtClean="0">
                <a:solidFill>
                  <a:srgbClr val="000000"/>
                </a:solidFill>
                <a:latin typeface="Arial" charset="0"/>
              </a:rPr>
              <a:t>Compiling the code</a:t>
            </a:r>
            <a:endParaRPr lang="en-US" sz="2000" kern="0" dirty="0">
              <a:solidFill>
                <a:srgbClr val="000000"/>
              </a:solidFill>
              <a:latin typeface="Arial" charset="0"/>
            </a:endParaRPr>
          </a:p>
        </p:txBody>
      </p:sp>
      <p:grpSp>
        <p:nvGrpSpPr>
          <p:cNvPr id="2" name="Group 1"/>
          <p:cNvGrpSpPr/>
          <p:nvPr/>
        </p:nvGrpSpPr>
        <p:grpSpPr>
          <a:xfrm>
            <a:off x="336416" y="1990595"/>
            <a:ext cx="8439066" cy="1024706"/>
            <a:chOff x="336416" y="1836888"/>
            <a:chExt cx="8439066" cy="1024706"/>
          </a:xfrm>
        </p:grpSpPr>
        <p:sp>
          <p:nvSpPr>
            <p:cNvPr id="29" name="Rectangle 28"/>
            <p:cNvSpPr/>
            <p:nvPr/>
          </p:nvSpPr>
          <p:spPr>
            <a:xfrm>
              <a:off x="336416" y="1836888"/>
              <a:ext cx="8439066" cy="400110"/>
            </a:xfrm>
            <a:prstGeom prst="rect">
              <a:avLst/>
            </a:prstGeom>
          </p:spPr>
          <p:txBody>
            <a:bodyPr wrap="square">
              <a:spAutoFit/>
            </a:bodyPr>
            <a:lstStyle/>
            <a:p>
              <a:r>
                <a:rPr lang="en-US" sz="2000" dirty="0" err="1">
                  <a:solidFill>
                    <a:srgbClr val="3366FF"/>
                  </a:solidFill>
                </a:rPr>
                <a:t>nvcc</a:t>
              </a:r>
              <a:r>
                <a:rPr lang="en-US" sz="2000" dirty="0">
                  <a:solidFill>
                    <a:srgbClr val="3366FF"/>
                  </a:solidFill>
                </a:rPr>
                <a:t> –o &lt;exe&gt; &lt;</a:t>
              </a:r>
              <a:r>
                <a:rPr lang="en-US" sz="2000" dirty="0" err="1">
                  <a:solidFill>
                    <a:srgbClr val="3366FF"/>
                  </a:solidFill>
                </a:rPr>
                <a:t>source_file</a:t>
              </a:r>
              <a:r>
                <a:rPr lang="en-US" sz="2000" dirty="0">
                  <a:solidFill>
                    <a:srgbClr val="3366FF"/>
                  </a:solidFill>
                </a:rPr>
                <a:t>&gt; </a:t>
              </a:r>
              <a:r>
                <a:rPr lang="en-US" sz="2000" dirty="0">
                  <a:solidFill>
                    <a:schemeClr val="accent5">
                      <a:lumMod val="50000"/>
                    </a:schemeClr>
                  </a:solidFill>
                </a:rPr>
                <a:t>-I</a:t>
              </a:r>
              <a:r>
                <a:rPr lang="en-US" sz="2000" dirty="0" smtClean="0">
                  <a:solidFill>
                    <a:schemeClr val="accent5">
                      <a:lumMod val="50000"/>
                    </a:schemeClr>
                  </a:solidFill>
                </a:rPr>
                <a:t>/</a:t>
              </a:r>
              <a:r>
                <a:rPr lang="en-US" sz="2000" dirty="0" err="1" smtClean="0">
                  <a:solidFill>
                    <a:schemeClr val="accent5">
                      <a:lumMod val="50000"/>
                    </a:schemeClr>
                  </a:solidFill>
                </a:rPr>
                <a:t>cudaIncludePath</a:t>
              </a:r>
              <a:r>
                <a:rPr lang="en-US" sz="2000" dirty="0" smtClean="0">
                  <a:solidFill>
                    <a:schemeClr val="accent5">
                      <a:lumMod val="50000"/>
                    </a:schemeClr>
                  </a:solidFill>
                </a:rPr>
                <a:t> </a:t>
              </a:r>
              <a:r>
                <a:rPr lang="en-US" sz="2000" dirty="0" smtClean="0">
                  <a:solidFill>
                    <a:srgbClr val="008000"/>
                  </a:solidFill>
                </a:rPr>
                <a:t>–</a:t>
              </a:r>
              <a:r>
                <a:rPr lang="en-US" sz="2000" dirty="0">
                  <a:solidFill>
                    <a:srgbClr val="008000"/>
                  </a:solidFill>
                </a:rPr>
                <a:t>L</a:t>
              </a:r>
              <a:r>
                <a:rPr lang="en-US" sz="2000" dirty="0" smtClean="0">
                  <a:solidFill>
                    <a:srgbClr val="008000"/>
                  </a:solidFill>
                </a:rPr>
                <a:t>/</a:t>
              </a:r>
              <a:r>
                <a:rPr lang="en-US" sz="2000" dirty="0" err="1" smtClean="0">
                  <a:solidFill>
                    <a:srgbClr val="008000"/>
                  </a:solidFill>
                </a:rPr>
                <a:t>CudaLibPath</a:t>
              </a:r>
              <a:r>
                <a:rPr lang="en-US" sz="2000" dirty="0" smtClean="0">
                  <a:solidFill>
                    <a:srgbClr val="008000"/>
                  </a:solidFill>
                </a:rPr>
                <a:t> </a:t>
              </a:r>
              <a:r>
                <a:rPr lang="en-US" sz="2000" dirty="0">
                  <a:solidFill>
                    <a:srgbClr val="3366FF"/>
                  </a:solidFill>
                </a:rPr>
                <a:t>–</a:t>
              </a:r>
              <a:r>
                <a:rPr lang="en-US" sz="2000" dirty="0" err="1">
                  <a:solidFill>
                    <a:srgbClr val="3366FF"/>
                  </a:solidFill>
                </a:rPr>
                <a:t>lcuda</a:t>
              </a:r>
              <a:r>
                <a:rPr lang="en-US" sz="2000" dirty="0">
                  <a:solidFill>
                    <a:srgbClr val="3366FF"/>
                  </a:solidFill>
                </a:rPr>
                <a:t> –</a:t>
              </a:r>
              <a:r>
                <a:rPr lang="en-US" sz="2000" dirty="0" err="1">
                  <a:solidFill>
                    <a:srgbClr val="3366FF"/>
                  </a:solidFill>
                </a:rPr>
                <a:t>lcudart</a:t>
              </a:r>
              <a:endParaRPr lang="en-US" sz="2000" dirty="0">
                <a:solidFill>
                  <a:srgbClr val="3366FF"/>
                </a:solidFill>
              </a:endParaRPr>
            </a:p>
          </p:txBody>
        </p:sp>
        <p:sp>
          <p:nvSpPr>
            <p:cNvPr id="30" name="Rectangle 29"/>
            <p:cNvSpPr/>
            <p:nvPr/>
          </p:nvSpPr>
          <p:spPr>
            <a:xfrm>
              <a:off x="3601597" y="2215263"/>
              <a:ext cx="1830410" cy="646331"/>
            </a:xfrm>
            <a:prstGeom prst="rect">
              <a:avLst/>
            </a:prstGeom>
          </p:spPr>
          <p:txBody>
            <a:bodyPr wrap="square">
              <a:spAutoFit/>
            </a:bodyPr>
            <a:lstStyle/>
            <a:p>
              <a:r>
                <a:rPr lang="en-US" dirty="0" smtClean="0"/>
                <a:t>directories for #include files</a:t>
              </a:r>
              <a:endParaRPr lang="en-US" dirty="0"/>
            </a:p>
          </p:txBody>
        </p:sp>
        <p:sp>
          <p:nvSpPr>
            <p:cNvPr id="31" name="Rectangle 30"/>
            <p:cNvSpPr/>
            <p:nvPr/>
          </p:nvSpPr>
          <p:spPr>
            <a:xfrm>
              <a:off x="5598172" y="2215263"/>
              <a:ext cx="1558996" cy="646331"/>
            </a:xfrm>
            <a:prstGeom prst="rect">
              <a:avLst/>
            </a:prstGeom>
          </p:spPr>
          <p:txBody>
            <a:bodyPr wrap="square">
              <a:spAutoFit/>
            </a:bodyPr>
            <a:lstStyle/>
            <a:p>
              <a:r>
                <a:rPr lang="en-US" dirty="0" smtClean="0"/>
                <a:t>directories for libraries</a:t>
              </a:r>
              <a:endParaRPr lang="en-US" dirty="0"/>
            </a:p>
          </p:txBody>
        </p:sp>
        <p:sp>
          <p:nvSpPr>
            <p:cNvPr id="32" name="Rectangle 31"/>
            <p:cNvSpPr/>
            <p:nvPr/>
          </p:nvSpPr>
          <p:spPr>
            <a:xfrm>
              <a:off x="7440201" y="2215263"/>
              <a:ext cx="1335281" cy="646331"/>
            </a:xfrm>
            <a:prstGeom prst="rect">
              <a:avLst/>
            </a:prstGeom>
          </p:spPr>
          <p:txBody>
            <a:bodyPr wrap="square">
              <a:spAutoFit/>
            </a:bodyPr>
            <a:lstStyle/>
            <a:p>
              <a:r>
                <a:rPr lang="en-US" dirty="0"/>
                <a:t>libraries to be linked</a:t>
              </a:r>
            </a:p>
          </p:txBody>
        </p:sp>
      </p:grpSp>
      <p:sp>
        <p:nvSpPr>
          <p:cNvPr id="33" name="Rectangle 32"/>
          <p:cNvSpPr/>
          <p:nvPr/>
        </p:nvSpPr>
        <p:spPr>
          <a:xfrm>
            <a:off x="76200" y="3427656"/>
            <a:ext cx="3531736" cy="374461"/>
          </a:xfrm>
          <a:prstGeom prst="rect">
            <a:avLst/>
          </a:prstGeom>
        </p:spPr>
        <p:txBody>
          <a:bodyPr wrap="none">
            <a:spAutoFit/>
          </a:bodyPr>
          <a:lstStyle/>
          <a:p>
            <a:pPr marL="177800" indent="-177800" defTabSz="914400" fontAlgn="base">
              <a:lnSpc>
                <a:spcPct val="90000"/>
              </a:lnSpc>
              <a:spcBef>
                <a:spcPct val="60000"/>
              </a:spcBef>
              <a:spcAft>
                <a:spcPct val="0"/>
              </a:spcAft>
              <a:buClr>
                <a:schemeClr val="tx2"/>
              </a:buClr>
              <a:buFont typeface="Symbol" pitchFamily="18" charset="2"/>
              <a:buChar char="·"/>
            </a:pPr>
            <a:r>
              <a:rPr lang="en-US" sz="2000" kern="0" dirty="0">
                <a:solidFill>
                  <a:srgbClr val="000000"/>
                </a:solidFill>
                <a:latin typeface="Arial" charset="0"/>
              </a:rPr>
              <a:t>Executing a CUDA Program</a:t>
            </a:r>
          </a:p>
        </p:txBody>
      </p:sp>
      <p:sp>
        <p:nvSpPr>
          <p:cNvPr id="34" name="Rectangle 33"/>
          <p:cNvSpPr/>
          <p:nvPr/>
        </p:nvSpPr>
        <p:spPr>
          <a:xfrm>
            <a:off x="2256370" y="4325123"/>
            <a:ext cx="3082071" cy="646331"/>
          </a:xfrm>
          <a:prstGeom prst="rect">
            <a:avLst/>
          </a:prstGeom>
        </p:spPr>
        <p:txBody>
          <a:bodyPr wrap="square">
            <a:spAutoFit/>
          </a:bodyPr>
          <a:lstStyle/>
          <a:p>
            <a:r>
              <a:rPr lang="en-US" dirty="0"/>
              <a:t>$ .</a:t>
            </a:r>
            <a:r>
              <a:rPr lang="en-US" dirty="0" smtClean="0"/>
              <a:t>/</a:t>
            </a:r>
            <a:r>
              <a:rPr lang="en-US" dirty="0" err="1" smtClean="0"/>
              <a:t>a.out</a:t>
            </a:r>
            <a:endParaRPr lang="en-US" dirty="0"/>
          </a:p>
          <a:p>
            <a:r>
              <a:rPr lang="en-US" dirty="0" smtClean="0"/>
              <a:t>7</a:t>
            </a:r>
            <a:endParaRPr lang="en-US" dirty="0"/>
          </a:p>
        </p:txBody>
      </p:sp>
      <p:sp>
        <p:nvSpPr>
          <p:cNvPr id="35" name="Rectangle 34"/>
          <p:cNvSpPr/>
          <p:nvPr/>
        </p:nvSpPr>
        <p:spPr>
          <a:xfrm>
            <a:off x="78221" y="1104671"/>
            <a:ext cx="5968301" cy="374461"/>
          </a:xfrm>
          <a:prstGeom prst="rect">
            <a:avLst/>
          </a:prstGeom>
        </p:spPr>
        <p:txBody>
          <a:bodyPr wrap="none">
            <a:spAutoFit/>
          </a:bodyPr>
          <a:lstStyle/>
          <a:p>
            <a:pPr marL="292100" indent="-292100" defTabSz="914400" fontAlgn="base">
              <a:lnSpc>
                <a:spcPct val="90000"/>
              </a:lnSpc>
              <a:spcBef>
                <a:spcPct val="60000"/>
              </a:spcBef>
              <a:spcAft>
                <a:spcPct val="0"/>
              </a:spcAft>
              <a:buClr>
                <a:schemeClr val="tx2"/>
              </a:buClr>
              <a:buFont typeface="Symbol" pitchFamily="18" charset="2"/>
              <a:buChar char="·"/>
              <a:defRPr/>
            </a:pPr>
            <a:r>
              <a:rPr lang="en-US" sz="2000" kern="0" dirty="0" smtClean="0">
                <a:solidFill>
                  <a:srgbClr val="000000"/>
                </a:solidFill>
                <a:latin typeface="Arial" charset="0"/>
              </a:rPr>
              <a:t>Get the CUDA source </a:t>
            </a:r>
            <a:r>
              <a:rPr lang="en-US" sz="2000" kern="0" dirty="0">
                <a:solidFill>
                  <a:srgbClr val="000000"/>
                </a:solidFill>
                <a:latin typeface="Arial" charset="0"/>
              </a:rPr>
              <a:t>Code: P0</a:t>
            </a:r>
            <a:r>
              <a:rPr lang="en-US" sz="2000" kern="0" dirty="0" smtClean="0">
                <a:solidFill>
                  <a:srgbClr val="000000"/>
                </a:solidFill>
                <a:latin typeface="Arial" charset="0"/>
              </a:rPr>
              <a:t>-1_ScalarAdd.cu</a:t>
            </a:r>
            <a:endParaRPr lang="en-US" sz="2000" kern="0" dirty="0">
              <a:solidFill>
                <a:srgbClr val="000000"/>
              </a:solidFill>
              <a:latin typeface="Arial" charset="0"/>
            </a:endParaRPr>
          </a:p>
        </p:txBody>
      </p:sp>
    </p:spTree>
    <p:extLst>
      <p:ext uri="{BB962C8B-B14F-4D97-AF65-F5344CB8AC3E}">
        <p14:creationId xmlns:p14="http://schemas.microsoft.com/office/powerpoint/2010/main" val="187479435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Installing and running CUDA</a:t>
            </a:r>
            <a:endParaRPr lang="en-US" sz="2400" b="1" dirty="0">
              <a:solidFill>
                <a:srgbClr val="FF0000"/>
              </a:solidFill>
              <a:latin typeface="Arial"/>
              <a:cs typeface="Arial"/>
            </a:endParaRPr>
          </a:p>
        </p:txBody>
      </p:sp>
      <p:sp>
        <p:nvSpPr>
          <p:cNvPr id="13" name="Rectangle 12"/>
          <p:cNvSpPr/>
          <p:nvPr/>
        </p:nvSpPr>
        <p:spPr>
          <a:xfrm>
            <a:off x="14721" y="747117"/>
            <a:ext cx="4249881" cy="346249"/>
          </a:xfrm>
          <a:prstGeom prst="rect">
            <a:avLst/>
          </a:prstGeom>
        </p:spPr>
        <p:txBody>
          <a:bodyPr wrap="none">
            <a:spAutoFit/>
          </a:bodyPr>
          <a:lstStyle/>
          <a:p>
            <a:pPr defTabSz="914400" fontAlgn="base">
              <a:lnSpc>
                <a:spcPct val="90000"/>
              </a:lnSpc>
              <a:spcBef>
                <a:spcPct val="60000"/>
              </a:spcBef>
              <a:spcAft>
                <a:spcPct val="0"/>
              </a:spcAft>
              <a:buClr>
                <a:schemeClr val="tx2"/>
              </a:buClr>
              <a:defRPr/>
            </a:pPr>
            <a:r>
              <a:rPr lang="en-US" kern="0" dirty="0">
                <a:solidFill>
                  <a:srgbClr val="000000"/>
                </a:solidFill>
                <a:latin typeface="Arial" charset="0"/>
              </a:rPr>
              <a:t>/</a:t>
            </a:r>
            <a:r>
              <a:rPr lang="en-US" kern="0" dirty="0" smtClean="0">
                <a:solidFill>
                  <a:srgbClr val="000000"/>
                </a:solidFill>
                <a:latin typeface="Arial" charset="0"/>
              </a:rPr>
              <a:t>*Example-1-2: </a:t>
            </a:r>
            <a:r>
              <a:rPr lang="en-US" dirty="0" smtClean="0"/>
              <a:t>Vector Addition by </a:t>
            </a:r>
            <a:r>
              <a:rPr lang="en-US" kern="0" dirty="0" smtClean="0">
                <a:solidFill>
                  <a:srgbClr val="000000"/>
                </a:solidFill>
                <a:latin typeface="Arial" charset="0"/>
              </a:rPr>
              <a:t>GPU*/</a:t>
            </a:r>
            <a:endParaRPr lang="en-US" kern="0" dirty="0">
              <a:solidFill>
                <a:srgbClr val="000000"/>
              </a:solidFill>
              <a:latin typeface="Arial" charset="0"/>
            </a:endParaRPr>
          </a:p>
        </p:txBody>
      </p:sp>
      <p:grpSp>
        <p:nvGrpSpPr>
          <p:cNvPr id="15" name="Group 14"/>
          <p:cNvGrpSpPr/>
          <p:nvPr/>
        </p:nvGrpSpPr>
        <p:grpSpPr>
          <a:xfrm>
            <a:off x="1193777" y="1341261"/>
            <a:ext cx="6337945" cy="1727200"/>
            <a:chOff x="1255256" y="1923805"/>
            <a:chExt cx="6337945" cy="1727200"/>
          </a:xfrm>
        </p:grpSpPr>
        <p:pic>
          <p:nvPicPr>
            <p:cNvPr id="16" name="Picture 15"/>
            <p:cNvPicPr>
              <a:picLocks noChangeAspect="1"/>
            </p:cNvPicPr>
            <p:nvPr/>
          </p:nvPicPr>
          <p:blipFill>
            <a:blip r:embed="rId3"/>
            <a:stretch>
              <a:fillRect/>
            </a:stretch>
          </p:blipFill>
          <p:spPr>
            <a:xfrm>
              <a:off x="1255256" y="1923805"/>
              <a:ext cx="1197801" cy="1692398"/>
            </a:xfrm>
            <a:prstGeom prst="rect">
              <a:avLst/>
            </a:prstGeom>
          </p:spPr>
        </p:pic>
        <p:pic>
          <p:nvPicPr>
            <p:cNvPr id="17" name="Picture 16"/>
            <p:cNvPicPr>
              <a:picLocks noChangeAspect="1"/>
            </p:cNvPicPr>
            <p:nvPr/>
          </p:nvPicPr>
          <p:blipFill>
            <a:blip r:embed="rId4"/>
            <a:stretch>
              <a:fillRect/>
            </a:stretch>
          </p:blipFill>
          <p:spPr>
            <a:xfrm>
              <a:off x="2453057" y="1923805"/>
              <a:ext cx="1354471" cy="1727200"/>
            </a:xfrm>
            <a:prstGeom prst="rect">
              <a:avLst/>
            </a:prstGeom>
          </p:spPr>
        </p:pic>
        <p:pic>
          <p:nvPicPr>
            <p:cNvPr id="18" name="Picture 17"/>
            <p:cNvPicPr>
              <a:picLocks noChangeAspect="1"/>
            </p:cNvPicPr>
            <p:nvPr/>
          </p:nvPicPr>
          <p:blipFill>
            <a:blip r:embed="rId5"/>
            <a:stretch>
              <a:fillRect/>
            </a:stretch>
          </p:blipFill>
          <p:spPr>
            <a:xfrm>
              <a:off x="4726421" y="1923805"/>
              <a:ext cx="2866780" cy="1692398"/>
            </a:xfrm>
            <a:prstGeom prst="rect">
              <a:avLst/>
            </a:prstGeom>
          </p:spPr>
        </p:pic>
        <p:sp>
          <p:nvSpPr>
            <p:cNvPr id="19" name="Right Arrow 18"/>
            <p:cNvSpPr/>
            <p:nvPr/>
          </p:nvSpPr>
          <p:spPr>
            <a:xfrm>
              <a:off x="4088235" y="2540000"/>
              <a:ext cx="534565" cy="495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p:cNvSpPr/>
          <p:nvPr/>
        </p:nvSpPr>
        <p:spPr>
          <a:xfrm>
            <a:off x="14721" y="4425420"/>
            <a:ext cx="2954655" cy="374461"/>
          </a:xfrm>
          <a:prstGeom prst="rect">
            <a:avLst/>
          </a:prstGeom>
        </p:spPr>
        <p:txBody>
          <a:bodyPr wrap="none">
            <a:spAutoFit/>
          </a:bodyPr>
          <a:lstStyle/>
          <a:p>
            <a:pPr marL="292100" indent="-292100" defTabSz="914400" fontAlgn="base">
              <a:lnSpc>
                <a:spcPct val="90000"/>
              </a:lnSpc>
              <a:spcBef>
                <a:spcPct val="60000"/>
              </a:spcBef>
              <a:spcAft>
                <a:spcPct val="0"/>
              </a:spcAft>
              <a:buClr>
                <a:schemeClr val="tx2"/>
              </a:buClr>
              <a:buFont typeface="Symbol" pitchFamily="18" charset="2"/>
              <a:buChar char="·"/>
              <a:defRPr/>
            </a:pPr>
            <a:r>
              <a:rPr lang="en-US" sz="2000" b="1" kern="0" dirty="0">
                <a:solidFill>
                  <a:srgbClr val="000000"/>
                </a:solidFill>
                <a:latin typeface="Arial" charset="0"/>
              </a:rPr>
              <a:t>Compiling </a:t>
            </a:r>
            <a:r>
              <a:rPr lang="en-US" sz="2000" b="1" kern="0" dirty="0" smtClean="0">
                <a:solidFill>
                  <a:srgbClr val="000000"/>
                </a:solidFill>
                <a:latin typeface="Arial" charset="0"/>
              </a:rPr>
              <a:t>the </a:t>
            </a:r>
            <a:r>
              <a:rPr lang="en-US" sz="2000" b="1" kern="0" dirty="0">
                <a:solidFill>
                  <a:srgbClr val="000000"/>
                </a:solidFill>
                <a:latin typeface="Arial" charset="0"/>
              </a:rPr>
              <a:t>Code</a:t>
            </a:r>
          </a:p>
        </p:txBody>
      </p:sp>
      <p:grpSp>
        <p:nvGrpSpPr>
          <p:cNvPr id="21" name="Group 20"/>
          <p:cNvGrpSpPr/>
          <p:nvPr/>
        </p:nvGrpSpPr>
        <p:grpSpPr>
          <a:xfrm>
            <a:off x="306593" y="4813299"/>
            <a:ext cx="8686800" cy="961206"/>
            <a:chOff x="0" y="4846935"/>
            <a:chExt cx="8686800" cy="961206"/>
          </a:xfrm>
        </p:grpSpPr>
        <p:sp>
          <p:nvSpPr>
            <p:cNvPr id="22" name="Rectangle 21"/>
            <p:cNvSpPr/>
            <p:nvPr/>
          </p:nvSpPr>
          <p:spPr>
            <a:xfrm>
              <a:off x="0" y="4846935"/>
              <a:ext cx="8686800" cy="400110"/>
            </a:xfrm>
            <a:prstGeom prst="rect">
              <a:avLst/>
            </a:prstGeom>
          </p:spPr>
          <p:txBody>
            <a:bodyPr wrap="square">
              <a:spAutoFit/>
            </a:bodyPr>
            <a:lstStyle/>
            <a:p>
              <a:r>
                <a:rPr lang="en-US" sz="2000" b="1" dirty="0" err="1">
                  <a:solidFill>
                    <a:srgbClr val="3366FF"/>
                  </a:solidFill>
                </a:rPr>
                <a:t>nvcc</a:t>
              </a:r>
              <a:r>
                <a:rPr lang="en-US" sz="2000" b="1" dirty="0">
                  <a:solidFill>
                    <a:srgbClr val="3366FF"/>
                  </a:solidFill>
                </a:rPr>
                <a:t> –o &lt;exe&gt; &lt;</a:t>
              </a:r>
              <a:r>
                <a:rPr lang="en-US" sz="2000" b="1" dirty="0" err="1">
                  <a:solidFill>
                    <a:srgbClr val="3366FF"/>
                  </a:solidFill>
                </a:rPr>
                <a:t>source_file</a:t>
              </a:r>
              <a:r>
                <a:rPr lang="en-US" sz="2000" b="1" dirty="0">
                  <a:solidFill>
                    <a:srgbClr val="3366FF"/>
                  </a:solidFill>
                </a:rPr>
                <a:t>&gt; </a:t>
              </a:r>
              <a:r>
                <a:rPr lang="en-US" sz="2000" b="1" dirty="0">
                  <a:solidFill>
                    <a:schemeClr val="accent5">
                      <a:lumMod val="50000"/>
                    </a:schemeClr>
                  </a:solidFill>
                </a:rPr>
                <a:t>-I</a:t>
              </a:r>
              <a:r>
                <a:rPr lang="en-US" sz="2000" b="1" dirty="0" smtClean="0">
                  <a:solidFill>
                    <a:schemeClr val="accent5">
                      <a:lumMod val="50000"/>
                    </a:schemeClr>
                  </a:solidFill>
                </a:rPr>
                <a:t>/</a:t>
              </a:r>
              <a:r>
                <a:rPr lang="en-US" sz="2000" b="1" dirty="0" err="1" smtClean="0">
                  <a:solidFill>
                    <a:schemeClr val="accent5">
                      <a:lumMod val="50000"/>
                    </a:schemeClr>
                  </a:solidFill>
                </a:rPr>
                <a:t>cudaIncludePath</a:t>
              </a:r>
              <a:r>
                <a:rPr lang="en-US" sz="2000" b="1" dirty="0" smtClean="0">
                  <a:solidFill>
                    <a:schemeClr val="accent5">
                      <a:lumMod val="50000"/>
                    </a:schemeClr>
                  </a:solidFill>
                </a:rPr>
                <a:t> </a:t>
              </a:r>
              <a:r>
                <a:rPr lang="en-US" sz="2000" b="1" dirty="0" smtClean="0">
                  <a:solidFill>
                    <a:srgbClr val="008000"/>
                  </a:solidFill>
                </a:rPr>
                <a:t>–</a:t>
              </a:r>
              <a:r>
                <a:rPr lang="en-US" sz="2000" b="1" dirty="0">
                  <a:solidFill>
                    <a:srgbClr val="008000"/>
                  </a:solidFill>
                </a:rPr>
                <a:t>L</a:t>
              </a:r>
              <a:r>
                <a:rPr lang="en-US" sz="2000" b="1" dirty="0" smtClean="0">
                  <a:solidFill>
                    <a:srgbClr val="008000"/>
                  </a:solidFill>
                </a:rPr>
                <a:t>/</a:t>
              </a:r>
              <a:r>
                <a:rPr lang="en-US" sz="2000" b="1" dirty="0" err="1" smtClean="0">
                  <a:solidFill>
                    <a:srgbClr val="008000"/>
                  </a:solidFill>
                </a:rPr>
                <a:t>CudaLibPath</a:t>
              </a:r>
              <a:r>
                <a:rPr lang="en-US" sz="2000" b="1" dirty="0" smtClean="0">
                  <a:solidFill>
                    <a:srgbClr val="008000"/>
                  </a:solidFill>
                </a:rPr>
                <a:t> </a:t>
              </a:r>
              <a:r>
                <a:rPr lang="en-US" sz="2000" b="1" dirty="0">
                  <a:solidFill>
                    <a:srgbClr val="3366FF"/>
                  </a:solidFill>
                </a:rPr>
                <a:t>–</a:t>
              </a:r>
              <a:r>
                <a:rPr lang="en-US" sz="2000" b="1" dirty="0" err="1">
                  <a:solidFill>
                    <a:srgbClr val="3366FF"/>
                  </a:solidFill>
                </a:rPr>
                <a:t>lcuda</a:t>
              </a:r>
              <a:r>
                <a:rPr lang="en-US" sz="2000" b="1" dirty="0">
                  <a:solidFill>
                    <a:srgbClr val="3366FF"/>
                  </a:solidFill>
                </a:rPr>
                <a:t> –</a:t>
              </a:r>
              <a:r>
                <a:rPr lang="en-US" sz="2000" b="1" dirty="0" err="1">
                  <a:solidFill>
                    <a:srgbClr val="3366FF"/>
                  </a:solidFill>
                </a:rPr>
                <a:t>lcudart</a:t>
              </a:r>
              <a:endParaRPr lang="en-US" sz="2000" b="1" dirty="0">
                <a:solidFill>
                  <a:srgbClr val="3366FF"/>
                </a:solidFill>
              </a:endParaRPr>
            </a:p>
          </p:txBody>
        </p:sp>
        <p:sp>
          <p:nvSpPr>
            <p:cNvPr id="23" name="Rectangle 22"/>
            <p:cNvSpPr/>
            <p:nvPr/>
          </p:nvSpPr>
          <p:spPr>
            <a:xfrm>
              <a:off x="3320956" y="5136410"/>
              <a:ext cx="1861676" cy="646331"/>
            </a:xfrm>
            <a:prstGeom prst="rect">
              <a:avLst/>
            </a:prstGeom>
          </p:spPr>
          <p:txBody>
            <a:bodyPr wrap="square">
              <a:spAutoFit/>
            </a:bodyPr>
            <a:lstStyle/>
            <a:p>
              <a:r>
                <a:rPr lang="en-US" dirty="0" smtClean="0"/>
                <a:t>directories for #include files</a:t>
              </a:r>
              <a:endParaRPr lang="en-US" dirty="0"/>
            </a:p>
          </p:txBody>
        </p:sp>
        <p:sp>
          <p:nvSpPr>
            <p:cNvPr id="24" name="Rectangle 23"/>
            <p:cNvSpPr/>
            <p:nvPr/>
          </p:nvSpPr>
          <p:spPr>
            <a:xfrm>
              <a:off x="5326235" y="5161810"/>
              <a:ext cx="1585626" cy="646331"/>
            </a:xfrm>
            <a:prstGeom prst="rect">
              <a:avLst/>
            </a:prstGeom>
          </p:spPr>
          <p:txBody>
            <a:bodyPr wrap="square">
              <a:spAutoFit/>
            </a:bodyPr>
            <a:lstStyle/>
            <a:p>
              <a:r>
                <a:rPr lang="en-US" dirty="0" smtClean="0"/>
                <a:t>directories for libraries</a:t>
              </a:r>
              <a:endParaRPr lang="en-US" dirty="0"/>
            </a:p>
          </p:txBody>
        </p:sp>
        <p:sp>
          <p:nvSpPr>
            <p:cNvPr id="25" name="Rectangle 24"/>
            <p:cNvSpPr/>
            <p:nvPr/>
          </p:nvSpPr>
          <p:spPr>
            <a:xfrm>
              <a:off x="7225129" y="5127411"/>
              <a:ext cx="1358090" cy="646331"/>
            </a:xfrm>
            <a:prstGeom prst="rect">
              <a:avLst/>
            </a:prstGeom>
          </p:spPr>
          <p:txBody>
            <a:bodyPr wrap="square">
              <a:spAutoFit/>
            </a:bodyPr>
            <a:lstStyle/>
            <a:p>
              <a:r>
                <a:rPr lang="en-US" dirty="0"/>
                <a:t>libraries to be linked</a:t>
              </a:r>
            </a:p>
          </p:txBody>
        </p:sp>
      </p:grpSp>
      <p:sp>
        <p:nvSpPr>
          <p:cNvPr id="26" name="Rectangle 25"/>
          <p:cNvSpPr/>
          <p:nvPr/>
        </p:nvSpPr>
        <p:spPr>
          <a:xfrm>
            <a:off x="14721" y="3628834"/>
            <a:ext cx="5750292" cy="374461"/>
          </a:xfrm>
          <a:prstGeom prst="rect">
            <a:avLst/>
          </a:prstGeom>
        </p:spPr>
        <p:txBody>
          <a:bodyPr wrap="none">
            <a:spAutoFit/>
          </a:bodyPr>
          <a:lstStyle/>
          <a:p>
            <a:pPr marL="292100" indent="-292100" defTabSz="914400" fontAlgn="base">
              <a:lnSpc>
                <a:spcPct val="90000"/>
              </a:lnSpc>
              <a:spcBef>
                <a:spcPct val="60000"/>
              </a:spcBef>
              <a:spcAft>
                <a:spcPct val="0"/>
              </a:spcAft>
              <a:buClr>
                <a:schemeClr val="tx2"/>
              </a:buClr>
              <a:buFont typeface="Symbol" pitchFamily="18" charset="2"/>
              <a:buChar char="·"/>
              <a:defRPr/>
            </a:pPr>
            <a:r>
              <a:rPr lang="en-US" sz="2000" kern="0" dirty="0">
                <a:solidFill>
                  <a:srgbClr val="000000"/>
                </a:solidFill>
                <a:latin typeface="Arial" charset="0"/>
              </a:rPr>
              <a:t>Get the CUDA source Code: </a:t>
            </a:r>
            <a:r>
              <a:rPr lang="en-US" sz="2000" dirty="0"/>
              <a:t>P0</a:t>
            </a:r>
            <a:r>
              <a:rPr lang="en-US" sz="2000" dirty="0" smtClean="0"/>
              <a:t>-2_vectorAdd.cu</a:t>
            </a:r>
            <a:endParaRPr lang="en-US" sz="2000" kern="0" dirty="0">
              <a:solidFill>
                <a:srgbClr val="000000"/>
              </a:solidFill>
              <a:latin typeface="Arial" charset="0"/>
            </a:endParaRPr>
          </a:p>
        </p:txBody>
      </p:sp>
    </p:spTree>
    <p:extLst>
      <p:ext uri="{BB962C8B-B14F-4D97-AF65-F5344CB8AC3E}">
        <p14:creationId xmlns:p14="http://schemas.microsoft.com/office/powerpoint/2010/main" val="145115470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Installing and running CUDA</a:t>
            </a:r>
            <a:endParaRPr lang="en-US" sz="2400" b="1" dirty="0">
              <a:solidFill>
                <a:srgbClr val="FF0000"/>
              </a:solidFill>
              <a:latin typeface="Arial"/>
              <a:cs typeface="Arial"/>
            </a:endParaRPr>
          </a:p>
        </p:txBody>
      </p:sp>
      <p:sp>
        <p:nvSpPr>
          <p:cNvPr id="13" name="Rectangle 12"/>
          <p:cNvSpPr/>
          <p:nvPr/>
        </p:nvSpPr>
        <p:spPr>
          <a:xfrm>
            <a:off x="14721" y="747117"/>
            <a:ext cx="4249881" cy="346249"/>
          </a:xfrm>
          <a:prstGeom prst="rect">
            <a:avLst/>
          </a:prstGeom>
        </p:spPr>
        <p:txBody>
          <a:bodyPr wrap="none">
            <a:spAutoFit/>
          </a:bodyPr>
          <a:lstStyle/>
          <a:p>
            <a:pPr defTabSz="914400" fontAlgn="base">
              <a:lnSpc>
                <a:spcPct val="90000"/>
              </a:lnSpc>
              <a:spcBef>
                <a:spcPct val="60000"/>
              </a:spcBef>
              <a:spcAft>
                <a:spcPct val="0"/>
              </a:spcAft>
              <a:buClr>
                <a:schemeClr val="tx2"/>
              </a:buClr>
              <a:defRPr/>
            </a:pPr>
            <a:r>
              <a:rPr lang="en-US" kern="0" dirty="0">
                <a:solidFill>
                  <a:srgbClr val="000000"/>
                </a:solidFill>
                <a:latin typeface="Arial" charset="0"/>
              </a:rPr>
              <a:t>/</a:t>
            </a:r>
            <a:r>
              <a:rPr lang="en-US" kern="0" dirty="0" smtClean="0">
                <a:solidFill>
                  <a:srgbClr val="000000"/>
                </a:solidFill>
                <a:latin typeface="Arial" charset="0"/>
              </a:rPr>
              <a:t>*Example-1-2: </a:t>
            </a:r>
            <a:r>
              <a:rPr lang="en-US" dirty="0" smtClean="0"/>
              <a:t>Vector Addition by </a:t>
            </a:r>
            <a:r>
              <a:rPr lang="en-US" kern="0" dirty="0" smtClean="0">
                <a:solidFill>
                  <a:srgbClr val="000000"/>
                </a:solidFill>
                <a:latin typeface="Arial" charset="0"/>
              </a:rPr>
              <a:t>GPU*/</a:t>
            </a:r>
            <a:endParaRPr lang="en-US" kern="0" dirty="0">
              <a:solidFill>
                <a:srgbClr val="000000"/>
              </a:solidFill>
              <a:latin typeface="Arial" charset="0"/>
            </a:endParaRPr>
          </a:p>
        </p:txBody>
      </p:sp>
      <p:sp>
        <p:nvSpPr>
          <p:cNvPr id="27" name="Rectangle 26"/>
          <p:cNvSpPr/>
          <p:nvPr/>
        </p:nvSpPr>
        <p:spPr>
          <a:xfrm>
            <a:off x="127000" y="1151467"/>
            <a:ext cx="1569660" cy="374461"/>
          </a:xfrm>
          <a:prstGeom prst="rect">
            <a:avLst/>
          </a:prstGeom>
        </p:spPr>
        <p:txBody>
          <a:bodyPr wrap="none">
            <a:spAutoFit/>
          </a:bodyPr>
          <a:lstStyle/>
          <a:p>
            <a:pPr marL="177800" indent="-177800" defTabSz="914400" fontAlgn="base">
              <a:lnSpc>
                <a:spcPct val="90000"/>
              </a:lnSpc>
              <a:spcBef>
                <a:spcPct val="60000"/>
              </a:spcBef>
              <a:spcAft>
                <a:spcPct val="0"/>
              </a:spcAft>
              <a:buClr>
                <a:schemeClr val="tx2"/>
              </a:buClr>
              <a:buFont typeface="Symbol" pitchFamily="18" charset="2"/>
              <a:buChar char="·"/>
            </a:pPr>
            <a:r>
              <a:rPr lang="en-US" sz="2000" b="1" kern="0" dirty="0" smtClean="0">
                <a:solidFill>
                  <a:srgbClr val="000000"/>
                </a:solidFill>
                <a:latin typeface="Arial" charset="0"/>
              </a:rPr>
              <a:t>Executing</a:t>
            </a:r>
            <a:endParaRPr lang="en-US" sz="2000" b="1" kern="0" dirty="0">
              <a:solidFill>
                <a:srgbClr val="000000"/>
              </a:solidFill>
              <a:latin typeface="Arial" charset="0"/>
            </a:endParaRPr>
          </a:p>
        </p:txBody>
      </p:sp>
      <p:sp>
        <p:nvSpPr>
          <p:cNvPr id="28" name="Rectangle 27"/>
          <p:cNvSpPr/>
          <p:nvPr/>
        </p:nvSpPr>
        <p:spPr>
          <a:xfrm>
            <a:off x="850899" y="1499737"/>
            <a:ext cx="6997701" cy="4708981"/>
          </a:xfrm>
          <a:prstGeom prst="rect">
            <a:avLst/>
          </a:prstGeom>
        </p:spPr>
        <p:txBody>
          <a:bodyPr wrap="square">
            <a:spAutoFit/>
          </a:bodyPr>
          <a:lstStyle/>
          <a:p>
            <a:r>
              <a:rPr lang="en-US" sz="2000" dirty="0">
                <a:latin typeface="Arial"/>
                <a:cs typeface="Arial"/>
              </a:rPr>
              <a:t>~</a:t>
            </a:r>
            <a:r>
              <a:rPr lang="en-US" sz="2000" dirty="0" smtClean="0">
                <a:latin typeface="Arial"/>
                <a:cs typeface="Arial"/>
              </a:rPr>
              <a:t>/NVIDIA_CUDA</a:t>
            </a:r>
            <a:r>
              <a:rPr lang="en-US" sz="2000" dirty="0">
                <a:latin typeface="Arial"/>
                <a:cs typeface="Arial"/>
              </a:rPr>
              <a:t>-</a:t>
            </a:r>
            <a:r>
              <a:rPr lang="en-US" sz="2000" dirty="0" err="1">
                <a:latin typeface="Arial"/>
                <a:cs typeface="Arial"/>
              </a:rPr>
              <a:t>version_Samples</a:t>
            </a:r>
            <a:r>
              <a:rPr lang="en-US" sz="2000" dirty="0">
                <a:latin typeface="Arial"/>
                <a:cs typeface="Arial"/>
              </a:rPr>
              <a:t>/0_Simple/</a:t>
            </a:r>
            <a:r>
              <a:rPr lang="en-US" sz="2000" dirty="0" smtClean="0">
                <a:latin typeface="Arial"/>
                <a:cs typeface="Arial"/>
              </a:rPr>
              <a:t>$ </a:t>
            </a:r>
            <a:r>
              <a:rPr lang="en-US" sz="2000" dirty="0">
                <a:latin typeface="Arial"/>
                <a:cs typeface="Arial"/>
              </a:rPr>
              <a:t>./</a:t>
            </a:r>
            <a:r>
              <a:rPr lang="en-US" sz="2000" dirty="0" err="1">
                <a:latin typeface="Arial"/>
                <a:cs typeface="Arial"/>
              </a:rPr>
              <a:t>vectorAdd</a:t>
            </a:r>
            <a:endParaRPr lang="en-US" sz="2000" dirty="0">
              <a:latin typeface="Arial"/>
              <a:cs typeface="Arial"/>
            </a:endParaRPr>
          </a:p>
          <a:p>
            <a:r>
              <a:rPr lang="en-US" sz="2000" dirty="0">
                <a:latin typeface="Arial"/>
                <a:cs typeface="Arial"/>
              </a:rPr>
              <a:t>[Vector addition of 50000 elements]</a:t>
            </a:r>
          </a:p>
          <a:p>
            <a:r>
              <a:rPr lang="en-US" sz="2000" dirty="0">
                <a:latin typeface="Arial"/>
                <a:cs typeface="Arial"/>
              </a:rPr>
              <a:t>Copy input data from the host memory to the CUDA device</a:t>
            </a:r>
          </a:p>
          <a:p>
            <a:r>
              <a:rPr lang="en-US" sz="2000" dirty="0">
                <a:latin typeface="Arial"/>
                <a:cs typeface="Arial"/>
              </a:rPr>
              <a:t>CUDA kernel launch with 196 blocks of 256 threads</a:t>
            </a:r>
          </a:p>
          <a:p>
            <a:r>
              <a:rPr lang="en-US" sz="2000" dirty="0">
                <a:latin typeface="Arial"/>
                <a:cs typeface="Arial"/>
              </a:rPr>
              <a:t>Copy output data from the CUDA device to the host </a:t>
            </a:r>
            <a:r>
              <a:rPr lang="en-US" sz="2000" dirty="0" smtClean="0">
                <a:latin typeface="Arial"/>
                <a:cs typeface="Arial"/>
              </a:rPr>
              <a:t>memory</a:t>
            </a:r>
          </a:p>
          <a:p>
            <a:r>
              <a:rPr lang="en-US" sz="2000" dirty="0" smtClean="0">
                <a:latin typeface="Arial"/>
                <a:cs typeface="Arial"/>
              </a:rPr>
              <a:t>“      a     +         b      =     c        ”</a:t>
            </a:r>
            <a:endParaRPr lang="en-US" sz="2000" dirty="0">
              <a:latin typeface="Arial"/>
              <a:cs typeface="Arial"/>
            </a:endParaRPr>
          </a:p>
          <a:p>
            <a:r>
              <a:rPr lang="nb-NO" sz="2000" dirty="0">
                <a:latin typeface="Arial"/>
                <a:cs typeface="Arial"/>
              </a:rPr>
              <a:t>0.84019 + 0.39438 = 1.23457</a:t>
            </a:r>
          </a:p>
          <a:p>
            <a:r>
              <a:rPr lang="is-IS" sz="2000" dirty="0">
                <a:latin typeface="Arial"/>
                <a:cs typeface="Arial"/>
              </a:rPr>
              <a:t>0.78310 + 0.79844 = 1.58154</a:t>
            </a:r>
          </a:p>
          <a:p>
            <a:r>
              <a:rPr lang="is-IS" sz="2000" dirty="0">
                <a:latin typeface="Arial"/>
                <a:cs typeface="Arial"/>
              </a:rPr>
              <a:t>0.91165 + 0.19755 = 1.10920</a:t>
            </a:r>
          </a:p>
          <a:p>
            <a:r>
              <a:rPr lang="is-IS" sz="2000" dirty="0">
                <a:latin typeface="Arial"/>
                <a:cs typeface="Arial"/>
              </a:rPr>
              <a:t>0.33522 + 0.76823 = 1.10345</a:t>
            </a:r>
          </a:p>
          <a:p>
            <a:r>
              <a:rPr lang="is-IS" sz="2000" dirty="0" smtClean="0">
                <a:latin typeface="Arial"/>
                <a:cs typeface="Arial"/>
              </a:rPr>
              <a:t>...............................................</a:t>
            </a:r>
          </a:p>
          <a:p>
            <a:r>
              <a:rPr lang="nb-NO" sz="2000" dirty="0">
                <a:latin typeface="Arial"/>
                <a:cs typeface="Arial"/>
              </a:rPr>
              <a:t>0.78900 + 0.84517 = 1.63417</a:t>
            </a:r>
          </a:p>
          <a:p>
            <a:r>
              <a:rPr lang="cs-CZ" sz="2000" dirty="0">
                <a:latin typeface="Arial"/>
                <a:cs typeface="Arial"/>
              </a:rPr>
              <a:t>0.66494 + 0.30764 = </a:t>
            </a:r>
            <a:r>
              <a:rPr lang="cs-CZ" sz="2000" dirty="0" smtClean="0">
                <a:latin typeface="Arial"/>
                <a:cs typeface="Arial"/>
              </a:rPr>
              <a:t>0.97258</a:t>
            </a:r>
            <a:endParaRPr lang="cs-CZ" sz="2000" dirty="0">
              <a:latin typeface="Arial"/>
              <a:cs typeface="Arial"/>
            </a:endParaRPr>
          </a:p>
          <a:p>
            <a:r>
              <a:rPr lang="cs-CZ" sz="2000" dirty="0">
                <a:latin typeface="Arial"/>
                <a:cs typeface="Arial"/>
              </a:rPr>
              <a:t>Test PASSED</a:t>
            </a:r>
          </a:p>
          <a:p>
            <a:r>
              <a:rPr lang="cs-CZ" sz="2000" dirty="0">
                <a:latin typeface="Arial"/>
                <a:cs typeface="Arial"/>
              </a:rPr>
              <a:t>Done</a:t>
            </a:r>
            <a:endParaRPr lang="en-US" sz="2000" dirty="0">
              <a:latin typeface="Arial"/>
              <a:cs typeface="Arial"/>
            </a:endParaRPr>
          </a:p>
        </p:txBody>
      </p:sp>
      <p:grpSp>
        <p:nvGrpSpPr>
          <p:cNvPr id="29" name="Group 28"/>
          <p:cNvGrpSpPr/>
          <p:nvPr/>
        </p:nvGrpSpPr>
        <p:grpSpPr>
          <a:xfrm>
            <a:off x="4413250" y="3454400"/>
            <a:ext cx="2411182" cy="2032000"/>
            <a:chOff x="4362450" y="3454400"/>
            <a:chExt cx="2411182" cy="2032000"/>
          </a:xfrm>
        </p:grpSpPr>
        <p:sp>
          <p:nvSpPr>
            <p:cNvPr id="30" name="Rectangle 29"/>
            <p:cNvSpPr/>
            <p:nvPr/>
          </p:nvSpPr>
          <p:spPr>
            <a:xfrm>
              <a:off x="4578350" y="4188288"/>
              <a:ext cx="2195282" cy="461665"/>
            </a:xfrm>
            <a:prstGeom prst="rect">
              <a:avLst/>
            </a:prstGeom>
          </p:spPr>
          <p:txBody>
            <a:bodyPr wrap="none">
              <a:spAutoFit/>
            </a:bodyPr>
            <a:lstStyle/>
            <a:p>
              <a:r>
                <a:rPr lang="en-US" sz="2400" dirty="0"/>
                <a:t>50000 elements</a:t>
              </a:r>
            </a:p>
          </p:txBody>
        </p:sp>
        <p:sp>
          <p:nvSpPr>
            <p:cNvPr id="31" name="Right Brace 30"/>
            <p:cNvSpPr/>
            <p:nvPr/>
          </p:nvSpPr>
          <p:spPr>
            <a:xfrm>
              <a:off x="4362450" y="3454400"/>
              <a:ext cx="215900" cy="2032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80843842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4"/>
          <p:cNvSpPr>
            <a:spLocks noChangeArrowheads="1"/>
          </p:cNvSpPr>
          <p:nvPr/>
        </p:nvSpPr>
        <p:spPr bwMode="auto">
          <a:xfrm>
            <a:off x="-25400" y="194101"/>
            <a:ext cx="9144000" cy="523220"/>
          </a:xfrm>
          <a:prstGeom prst="rect">
            <a:avLst/>
          </a:prstGeom>
          <a:noFill/>
          <a:ln w="9525">
            <a:noFill/>
            <a:miter lim="800000"/>
            <a:headEnd/>
            <a:tailEnd/>
          </a:ln>
          <a:effectLst/>
        </p:spPr>
        <p:txBody>
          <a:bodyPr wrap="square">
            <a:spAutoFit/>
          </a:bodyPr>
          <a:lstStyle/>
          <a:p>
            <a:r>
              <a:rPr lang="en-US" sz="2800" b="1" dirty="0">
                <a:solidFill>
                  <a:srgbClr val="FF0000"/>
                </a:solidFill>
                <a:latin typeface="Times New Roman" pitchFamily="18" charset="0"/>
              </a:rPr>
              <a:t>GPU computing </a:t>
            </a:r>
            <a:r>
              <a:rPr lang="en-US" sz="2800" b="1" dirty="0" smtClean="0">
                <a:solidFill>
                  <a:srgbClr val="FF0000"/>
                </a:solidFill>
                <a:latin typeface="Times New Roman" pitchFamily="18" charset="0"/>
              </a:rPr>
              <a:t>overview: summary</a:t>
            </a:r>
            <a:endParaRPr lang="en-US" sz="2800" b="1" dirty="0">
              <a:solidFill>
                <a:srgbClr val="FF0000"/>
              </a:solidFill>
              <a:latin typeface="Times New Roman" pitchFamily="18" charset="0"/>
            </a:endParaRPr>
          </a:p>
        </p:txBody>
      </p:sp>
      <p:grpSp>
        <p:nvGrpSpPr>
          <p:cNvPr id="3" name="Group 2"/>
          <p:cNvGrpSpPr/>
          <p:nvPr/>
        </p:nvGrpSpPr>
        <p:grpSpPr>
          <a:xfrm>
            <a:off x="1765300" y="894663"/>
            <a:ext cx="4245103" cy="2757445"/>
            <a:chOff x="4724400" y="927100"/>
            <a:chExt cx="4245103" cy="2757445"/>
          </a:xfrm>
        </p:grpSpPr>
        <p:grpSp>
          <p:nvGrpSpPr>
            <p:cNvPr id="39" name="Group 38"/>
            <p:cNvGrpSpPr/>
            <p:nvPr/>
          </p:nvGrpSpPr>
          <p:grpSpPr>
            <a:xfrm>
              <a:off x="4724400" y="927100"/>
              <a:ext cx="4245103" cy="643895"/>
              <a:chOff x="4594097" y="3729507"/>
              <a:chExt cx="4245103" cy="643895"/>
            </a:xfrm>
          </p:grpSpPr>
          <p:cxnSp>
            <p:nvCxnSpPr>
              <p:cNvPr id="33" name="Straight Connector 32"/>
              <p:cNvCxnSpPr/>
              <p:nvPr/>
            </p:nvCxnSpPr>
            <p:spPr>
              <a:xfrm>
                <a:off x="4594097" y="4071558"/>
                <a:ext cx="274320" cy="0"/>
              </a:xfrm>
              <a:prstGeom prst="line">
                <a:avLst/>
              </a:prstGeom>
              <a:noFill/>
              <a:ln w="15875" cap="flat" cmpd="sng" algn="ctr">
                <a:solidFill>
                  <a:srgbClr val="717379"/>
                </a:solidFill>
                <a:prstDash val="sysDot"/>
              </a:ln>
              <a:effectLst/>
            </p:spPr>
          </p:cxnSp>
          <p:sp>
            <p:nvSpPr>
              <p:cNvPr id="36" name="Rectangle 35"/>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smtClean="0">
                    <a:solidFill>
                      <a:schemeClr val="bg1"/>
                    </a:solidFill>
                    <a:latin typeface="Trebuchet MS" pitchFamily="34" charset="0"/>
                    <a:ea typeface="MS PGothic" pitchFamily="34" charset="-128"/>
                    <a:cs typeface="Arial" charset="0"/>
                  </a:rPr>
                  <a:t>What and Why </a:t>
                </a:r>
                <a:r>
                  <a:rPr lang="en-US" sz="2000" kern="0" dirty="0">
                    <a:solidFill>
                      <a:schemeClr val="bg1"/>
                    </a:solidFill>
                    <a:latin typeface="Trebuchet MS" pitchFamily="34" charset="0"/>
                    <a:ea typeface="MS PGothic" pitchFamily="34" charset="-128"/>
                    <a:cs typeface="Arial" charset="0"/>
                  </a:rPr>
                  <a:t>GPUs?</a:t>
                </a:r>
              </a:p>
            </p:txBody>
          </p:sp>
        </p:grpSp>
        <p:grpSp>
          <p:nvGrpSpPr>
            <p:cNvPr id="46" name="Group 45"/>
            <p:cNvGrpSpPr/>
            <p:nvPr/>
          </p:nvGrpSpPr>
          <p:grpSpPr>
            <a:xfrm>
              <a:off x="4724400" y="1629491"/>
              <a:ext cx="4245103" cy="643895"/>
              <a:chOff x="4594097" y="3729507"/>
              <a:chExt cx="4245103" cy="643895"/>
            </a:xfrm>
          </p:grpSpPr>
          <p:cxnSp>
            <p:nvCxnSpPr>
              <p:cNvPr id="47" name="Straight Connector 46"/>
              <p:cNvCxnSpPr/>
              <p:nvPr/>
            </p:nvCxnSpPr>
            <p:spPr>
              <a:xfrm>
                <a:off x="4594097" y="4071558"/>
                <a:ext cx="274320" cy="0"/>
              </a:xfrm>
              <a:prstGeom prst="line">
                <a:avLst/>
              </a:prstGeom>
              <a:noFill/>
              <a:ln w="15875" cap="flat" cmpd="sng" algn="ctr">
                <a:solidFill>
                  <a:srgbClr val="717379"/>
                </a:solidFill>
                <a:prstDash val="sysDot"/>
              </a:ln>
              <a:effectLst/>
            </p:spPr>
          </p:cxnSp>
          <p:sp>
            <p:nvSpPr>
              <p:cNvPr id="48" name="Rectangle 47"/>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a:solidFill>
                      <a:schemeClr val="bg1"/>
                    </a:solidFill>
                    <a:latin typeface="Trebuchet MS" pitchFamily="34" charset="0"/>
                    <a:ea typeface="MS PGothic" pitchFamily="34" charset="-128"/>
                    <a:cs typeface="Arial" charset="0"/>
                  </a:rPr>
                  <a:t>GPU </a:t>
                </a:r>
                <a:r>
                  <a:rPr lang="en-US" sz="2000" kern="0" dirty="0" smtClean="0">
                    <a:solidFill>
                      <a:schemeClr val="bg1"/>
                    </a:solidFill>
                    <a:latin typeface="Trebuchet MS" pitchFamily="34" charset="0"/>
                    <a:ea typeface="MS PGothic" pitchFamily="34" charset="-128"/>
                    <a:cs typeface="Arial" charset="0"/>
                  </a:rPr>
                  <a:t>architectures </a:t>
                </a:r>
                <a:endParaRPr lang="en-US" sz="2000" kern="0" dirty="0">
                  <a:solidFill>
                    <a:schemeClr val="bg1"/>
                  </a:solidFill>
                  <a:latin typeface="Trebuchet MS" pitchFamily="34" charset="0"/>
                  <a:ea typeface="MS PGothic" pitchFamily="34" charset="-128"/>
                  <a:cs typeface="Arial" charset="0"/>
                </a:endParaRPr>
              </a:p>
            </p:txBody>
          </p:sp>
        </p:grpSp>
        <p:grpSp>
          <p:nvGrpSpPr>
            <p:cNvPr id="49" name="Group 48"/>
            <p:cNvGrpSpPr/>
            <p:nvPr/>
          </p:nvGrpSpPr>
          <p:grpSpPr>
            <a:xfrm>
              <a:off x="4724400" y="2329450"/>
              <a:ext cx="4245103" cy="643895"/>
              <a:chOff x="4594097" y="3729507"/>
              <a:chExt cx="4245103" cy="643895"/>
            </a:xfrm>
          </p:grpSpPr>
          <p:cxnSp>
            <p:nvCxnSpPr>
              <p:cNvPr id="50" name="Straight Connector 49"/>
              <p:cNvCxnSpPr/>
              <p:nvPr/>
            </p:nvCxnSpPr>
            <p:spPr>
              <a:xfrm>
                <a:off x="4594097" y="4071558"/>
                <a:ext cx="274320" cy="0"/>
              </a:xfrm>
              <a:prstGeom prst="line">
                <a:avLst/>
              </a:prstGeom>
              <a:noFill/>
              <a:ln w="15875" cap="flat" cmpd="sng" algn="ctr">
                <a:solidFill>
                  <a:srgbClr val="717379"/>
                </a:solidFill>
                <a:prstDash val="sysDot"/>
              </a:ln>
              <a:effectLst/>
            </p:spPr>
          </p:cxnSp>
          <p:sp>
            <p:nvSpPr>
              <p:cNvPr id="51" name="Rectangle 50"/>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a:solidFill>
                      <a:schemeClr val="bg1"/>
                    </a:solidFill>
                    <a:latin typeface="Arial" charset="0"/>
                  </a:rPr>
                  <a:t>From hardware to software: </a:t>
                </a:r>
                <a:r>
                  <a:rPr lang="en-US" b="1" kern="0" dirty="0" smtClean="0">
                    <a:solidFill>
                      <a:schemeClr val="bg1"/>
                    </a:solidFill>
                    <a:latin typeface="Arial" charset="0"/>
                  </a:rPr>
                  <a:t>CUDA-enabled GPU </a:t>
                </a:r>
                <a:r>
                  <a:rPr lang="en-US" b="1" kern="0" dirty="0">
                    <a:solidFill>
                      <a:schemeClr val="bg1"/>
                    </a:solidFill>
                    <a:latin typeface="Arial" charset="0"/>
                  </a:rPr>
                  <a:t>execution mode</a:t>
                </a:r>
                <a:endParaRPr lang="en-US" b="1" dirty="0">
                  <a:solidFill>
                    <a:schemeClr val="bg1"/>
                  </a:solidFill>
                </a:endParaRPr>
              </a:p>
            </p:txBody>
          </p:sp>
        </p:grpSp>
        <p:cxnSp>
          <p:nvCxnSpPr>
            <p:cNvPr id="52" name="Straight Connector 51"/>
            <p:cNvCxnSpPr/>
            <p:nvPr/>
          </p:nvCxnSpPr>
          <p:spPr>
            <a:xfrm>
              <a:off x="4724400" y="1269151"/>
              <a:ext cx="0" cy="2113550"/>
            </a:xfrm>
            <a:prstGeom prst="line">
              <a:avLst/>
            </a:prstGeom>
            <a:noFill/>
            <a:ln w="15875" cap="flat" cmpd="sng" algn="ctr">
              <a:solidFill>
                <a:srgbClr val="717379"/>
              </a:solidFill>
              <a:prstDash val="sysDot"/>
            </a:ln>
            <a:effectLst/>
          </p:spPr>
        </p:cxnSp>
        <p:grpSp>
          <p:nvGrpSpPr>
            <p:cNvPr id="16" name="Group 15"/>
            <p:cNvGrpSpPr/>
            <p:nvPr/>
          </p:nvGrpSpPr>
          <p:grpSpPr>
            <a:xfrm>
              <a:off x="4724400" y="3040650"/>
              <a:ext cx="4245103" cy="643895"/>
              <a:chOff x="4594097" y="3729507"/>
              <a:chExt cx="4245103" cy="643895"/>
            </a:xfrm>
          </p:grpSpPr>
          <p:cxnSp>
            <p:nvCxnSpPr>
              <p:cNvPr id="17" name="Straight Connector 16"/>
              <p:cNvCxnSpPr/>
              <p:nvPr/>
            </p:nvCxnSpPr>
            <p:spPr>
              <a:xfrm>
                <a:off x="4594097" y="4071558"/>
                <a:ext cx="274320" cy="0"/>
              </a:xfrm>
              <a:prstGeom prst="line">
                <a:avLst/>
              </a:prstGeom>
              <a:noFill/>
              <a:ln w="15875" cap="flat" cmpd="sng" algn="ctr">
                <a:solidFill>
                  <a:srgbClr val="717379"/>
                </a:solidFill>
                <a:prstDash val="sysDot"/>
              </a:ln>
              <a:effectLst/>
            </p:spPr>
          </p:cxnSp>
          <p:sp>
            <p:nvSpPr>
              <p:cNvPr id="18" name="Rectangle 17"/>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smtClean="0">
                    <a:solidFill>
                      <a:schemeClr val="accent6">
                        <a:lumMod val="75000"/>
                      </a:schemeClr>
                    </a:solidFill>
                    <a:latin typeface="Arial" charset="0"/>
                  </a:rPr>
                  <a:t>Installing and running CUDA</a:t>
                </a:r>
                <a:endParaRPr lang="en-US" b="1" dirty="0">
                  <a:solidFill>
                    <a:schemeClr val="accent6">
                      <a:lumMod val="75000"/>
                    </a:schemeClr>
                  </a:solidFill>
                </a:endParaRPr>
              </a:p>
            </p:txBody>
          </p:sp>
        </p:grpSp>
      </p:grpSp>
      <p:sp>
        <p:nvSpPr>
          <p:cNvPr id="2" name="Rectangle 1"/>
          <p:cNvSpPr/>
          <p:nvPr/>
        </p:nvSpPr>
        <p:spPr>
          <a:xfrm>
            <a:off x="1928736" y="5080000"/>
            <a:ext cx="3852512" cy="369332"/>
          </a:xfrm>
          <a:prstGeom prst="rect">
            <a:avLst/>
          </a:prstGeom>
        </p:spPr>
        <p:txBody>
          <a:bodyPr wrap="none">
            <a:spAutoFit/>
          </a:bodyPr>
          <a:lstStyle/>
          <a:p>
            <a:r>
              <a:rPr lang="en-US" b="1" kern="0" dirty="0" smtClean="0">
                <a:solidFill>
                  <a:schemeClr val="accent6">
                    <a:lumMod val="75000"/>
                  </a:schemeClr>
                </a:solidFill>
                <a:latin typeface="Arial" charset="0"/>
              </a:rPr>
              <a:t>How to write a CUDA C program?</a:t>
            </a:r>
            <a:endParaRPr lang="en-US" b="1" dirty="0">
              <a:solidFill>
                <a:schemeClr val="accent6">
                  <a:lumMod val="75000"/>
                </a:schemeClr>
              </a:solidFill>
            </a:endParaRPr>
          </a:p>
        </p:txBody>
      </p:sp>
    </p:spTree>
    <p:extLst>
      <p:ext uri="{BB962C8B-B14F-4D97-AF65-F5344CB8AC3E}">
        <p14:creationId xmlns:p14="http://schemas.microsoft.com/office/powerpoint/2010/main" val="283373155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4"/>
          <p:cNvSpPr>
            <a:spLocks noChangeArrowheads="1"/>
          </p:cNvSpPr>
          <p:nvPr/>
        </p:nvSpPr>
        <p:spPr bwMode="auto">
          <a:xfrm>
            <a:off x="-25400" y="194101"/>
            <a:ext cx="9144000" cy="540605"/>
          </a:xfrm>
          <a:prstGeom prst="rect">
            <a:avLst/>
          </a:prstGeom>
          <a:noFill/>
          <a:ln w="9525">
            <a:noFill/>
            <a:miter lim="800000"/>
            <a:headEnd/>
            <a:tailEnd/>
          </a:ln>
          <a:effectLst/>
        </p:spPr>
        <p:txBody>
          <a:bodyPr wrap="square">
            <a:spAutoFit/>
          </a:bodyPr>
          <a:lstStyle/>
          <a:p>
            <a:r>
              <a:rPr lang="en-US" sz="2800" b="1" dirty="0">
                <a:solidFill>
                  <a:srgbClr val="FF0000"/>
                </a:solidFill>
                <a:latin typeface="Times New Roman" pitchFamily="18" charset="0"/>
              </a:rPr>
              <a:t>Topics</a:t>
            </a:r>
          </a:p>
        </p:txBody>
      </p:sp>
      <p:sp>
        <p:nvSpPr>
          <p:cNvPr id="8" name="Rectangle 7"/>
          <p:cNvSpPr/>
          <p:nvPr/>
        </p:nvSpPr>
        <p:spPr>
          <a:xfrm>
            <a:off x="0" y="995095"/>
            <a:ext cx="4046982" cy="1800493"/>
          </a:xfrm>
          <a:prstGeom prst="rect">
            <a:avLst/>
          </a:prstGeom>
        </p:spPr>
        <p:txBody>
          <a:bodyPr wrap="square">
            <a:spAutoFit/>
          </a:bodyPr>
          <a:lstStyle/>
          <a:p>
            <a:pPr marL="519113" lvl="1" indent="-288925">
              <a:spcAft>
                <a:spcPts val="600"/>
              </a:spcAft>
              <a:buFont typeface="Wingdings" charset="2"/>
              <a:buChar char="§"/>
            </a:pPr>
            <a:r>
              <a:rPr lang="en-GB" sz="2400" dirty="0" smtClean="0">
                <a:solidFill>
                  <a:srgbClr val="000000"/>
                </a:solidFill>
              </a:rPr>
              <a:t>GPU computing overview</a:t>
            </a:r>
            <a:endParaRPr lang="en-GB" sz="2400" dirty="0">
              <a:solidFill>
                <a:srgbClr val="000000"/>
              </a:solidFill>
            </a:endParaRPr>
          </a:p>
          <a:p>
            <a:pPr marL="519113" lvl="1" indent="-288925">
              <a:spcAft>
                <a:spcPts val="600"/>
              </a:spcAft>
              <a:buFont typeface="Wingdings" charset="2"/>
              <a:buChar char="§"/>
            </a:pPr>
            <a:r>
              <a:rPr lang="en-GB" sz="2400" dirty="0" smtClean="0">
                <a:solidFill>
                  <a:srgbClr val="FF0000"/>
                </a:solidFill>
              </a:rPr>
              <a:t>CUDA programming basics</a:t>
            </a:r>
          </a:p>
          <a:p>
            <a:pPr marL="519113" lvl="1" indent="-288925">
              <a:spcAft>
                <a:spcPts val="600"/>
              </a:spcAft>
              <a:buFont typeface="Wingdings" charset="2"/>
              <a:buChar char="§"/>
            </a:pPr>
            <a:r>
              <a:rPr lang="en-GB" sz="2400" dirty="0" smtClean="0"/>
              <a:t>CUDA optimization</a:t>
            </a:r>
          </a:p>
          <a:p>
            <a:pPr marL="519113" lvl="1" indent="-288925">
              <a:spcAft>
                <a:spcPts val="600"/>
              </a:spcAft>
              <a:buFont typeface="Wingdings" charset="2"/>
              <a:buChar char="§"/>
            </a:pPr>
            <a:r>
              <a:rPr lang="en-GB" sz="2400" dirty="0" smtClean="0"/>
              <a:t>CUDA libraries</a:t>
            </a:r>
            <a:endParaRPr lang="en-GB" sz="2400" dirty="0"/>
          </a:p>
        </p:txBody>
      </p:sp>
      <p:grpSp>
        <p:nvGrpSpPr>
          <p:cNvPr id="55" name="Group 54"/>
          <p:cNvGrpSpPr/>
          <p:nvPr/>
        </p:nvGrpSpPr>
        <p:grpSpPr>
          <a:xfrm>
            <a:off x="3933697" y="1357127"/>
            <a:ext cx="5146803" cy="2046245"/>
            <a:chOff x="3898900" y="927100"/>
            <a:chExt cx="5146803" cy="2046245"/>
          </a:xfrm>
        </p:grpSpPr>
        <p:cxnSp>
          <p:nvCxnSpPr>
            <p:cNvPr id="29" name="Straight Connector 28"/>
            <p:cNvCxnSpPr/>
            <p:nvPr/>
          </p:nvCxnSpPr>
          <p:spPr>
            <a:xfrm>
              <a:off x="3898900" y="1269151"/>
              <a:ext cx="901700" cy="0"/>
            </a:xfrm>
            <a:prstGeom prst="line">
              <a:avLst/>
            </a:prstGeom>
            <a:noFill/>
            <a:ln w="15875" cap="flat" cmpd="sng" algn="ctr">
              <a:solidFill>
                <a:srgbClr val="717379"/>
              </a:solidFill>
              <a:prstDash val="sysDot"/>
            </a:ln>
            <a:effectLst/>
          </p:spPr>
        </p:cxnSp>
        <p:grpSp>
          <p:nvGrpSpPr>
            <p:cNvPr id="39" name="Group 38"/>
            <p:cNvGrpSpPr/>
            <p:nvPr/>
          </p:nvGrpSpPr>
          <p:grpSpPr>
            <a:xfrm>
              <a:off x="4800600" y="927100"/>
              <a:ext cx="4245103" cy="643895"/>
              <a:chOff x="4594097" y="3729507"/>
              <a:chExt cx="4245103" cy="643895"/>
            </a:xfrm>
          </p:grpSpPr>
          <p:cxnSp>
            <p:nvCxnSpPr>
              <p:cNvPr id="33" name="Straight Connector 32"/>
              <p:cNvCxnSpPr/>
              <p:nvPr/>
            </p:nvCxnSpPr>
            <p:spPr>
              <a:xfrm>
                <a:off x="4594097" y="4071558"/>
                <a:ext cx="274320" cy="0"/>
              </a:xfrm>
              <a:prstGeom prst="line">
                <a:avLst/>
              </a:prstGeom>
              <a:noFill/>
              <a:ln w="15875" cap="flat" cmpd="sng" algn="ctr">
                <a:solidFill>
                  <a:srgbClr val="717379"/>
                </a:solidFill>
                <a:prstDash val="sysDot"/>
              </a:ln>
              <a:effectLst/>
            </p:spPr>
          </p:cxnSp>
          <p:sp>
            <p:nvSpPr>
              <p:cNvPr id="36" name="Rectangle 35"/>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smtClean="0">
                    <a:solidFill>
                      <a:srgbClr val="E46C0A"/>
                    </a:solidFill>
                    <a:latin typeface="Trebuchet MS" pitchFamily="34" charset="0"/>
                    <a:ea typeface="MS PGothic" pitchFamily="34" charset="-128"/>
                    <a:cs typeface="Arial" charset="0"/>
                  </a:rPr>
                  <a:t>CUDA </a:t>
                </a:r>
                <a:r>
                  <a:rPr lang="en-US" sz="2000" kern="0" dirty="0">
                    <a:solidFill>
                      <a:srgbClr val="E46C0A"/>
                    </a:solidFill>
                    <a:latin typeface="Trebuchet MS" pitchFamily="34" charset="0"/>
                    <a:ea typeface="MS PGothic" pitchFamily="34" charset="-128"/>
                    <a:cs typeface="Arial" charset="0"/>
                  </a:rPr>
                  <a:t>program Skeleton</a:t>
                </a:r>
              </a:p>
            </p:txBody>
          </p:sp>
        </p:grpSp>
        <p:grpSp>
          <p:nvGrpSpPr>
            <p:cNvPr id="46" name="Group 45"/>
            <p:cNvGrpSpPr/>
            <p:nvPr/>
          </p:nvGrpSpPr>
          <p:grpSpPr>
            <a:xfrm>
              <a:off x="4800600" y="1629491"/>
              <a:ext cx="4245103" cy="643895"/>
              <a:chOff x="4594097" y="3729507"/>
              <a:chExt cx="4245103" cy="643895"/>
            </a:xfrm>
          </p:grpSpPr>
          <p:cxnSp>
            <p:nvCxnSpPr>
              <p:cNvPr id="47" name="Straight Connector 46"/>
              <p:cNvCxnSpPr/>
              <p:nvPr/>
            </p:nvCxnSpPr>
            <p:spPr>
              <a:xfrm>
                <a:off x="4594097" y="4071558"/>
                <a:ext cx="274320" cy="0"/>
              </a:xfrm>
              <a:prstGeom prst="line">
                <a:avLst/>
              </a:prstGeom>
              <a:noFill/>
              <a:ln w="15875" cap="flat" cmpd="sng" algn="ctr">
                <a:solidFill>
                  <a:srgbClr val="717379"/>
                </a:solidFill>
                <a:prstDash val="sysDot"/>
              </a:ln>
              <a:effectLst/>
            </p:spPr>
          </p:cxnSp>
          <p:sp>
            <p:nvSpPr>
              <p:cNvPr id="48" name="Rectangle 47"/>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smtClean="0">
                    <a:solidFill>
                      <a:schemeClr val="bg1"/>
                    </a:solidFill>
                    <a:latin typeface="Trebuchet MS" pitchFamily="34" charset="0"/>
                    <a:ea typeface="MS PGothic" pitchFamily="34" charset="-128"/>
                    <a:cs typeface="Arial" charset="0"/>
                  </a:rPr>
                  <a:t>Thread hierarchy</a:t>
                </a:r>
                <a:endParaRPr lang="en-US" sz="2000" kern="0" dirty="0">
                  <a:solidFill>
                    <a:schemeClr val="bg1"/>
                  </a:solidFill>
                  <a:latin typeface="Trebuchet MS" pitchFamily="34" charset="0"/>
                  <a:ea typeface="MS PGothic" pitchFamily="34" charset="-128"/>
                  <a:cs typeface="Arial" charset="0"/>
                </a:endParaRPr>
              </a:p>
            </p:txBody>
          </p:sp>
        </p:grpSp>
        <p:grpSp>
          <p:nvGrpSpPr>
            <p:cNvPr id="49" name="Group 48"/>
            <p:cNvGrpSpPr/>
            <p:nvPr/>
          </p:nvGrpSpPr>
          <p:grpSpPr>
            <a:xfrm>
              <a:off x="4800600" y="2329450"/>
              <a:ext cx="4245103" cy="643895"/>
              <a:chOff x="4594097" y="3729507"/>
              <a:chExt cx="4245103" cy="643895"/>
            </a:xfrm>
          </p:grpSpPr>
          <p:cxnSp>
            <p:nvCxnSpPr>
              <p:cNvPr id="50" name="Straight Connector 49"/>
              <p:cNvCxnSpPr/>
              <p:nvPr/>
            </p:nvCxnSpPr>
            <p:spPr>
              <a:xfrm>
                <a:off x="4594097" y="4071558"/>
                <a:ext cx="274320" cy="0"/>
              </a:xfrm>
              <a:prstGeom prst="line">
                <a:avLst/>
              </a:prstGeom>
              <a:noFill/>
              <a:ln w="15875" cap="flat" cmpd="sng" algn="ctr">
                <a:solidFill>
                  <a:srgbClr val="717379"/>
                </a:solidFill>
                <a:prstDash val="sysDot"/>
              </a:ln>
              <a:effectLst/>
            </p:spPr>
          </p:cxnSp>
          <p:sp>
            <p:nvSpPr>
              <p:cNvPr id="51" name="Rectangle 50"/>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smtClean="0">
                    <a:solidFill>
                      <a:srgbClr val="FFFFFF"/>
                    </a:solidFill>
                    <a:latin typeface="Arial" charset="0"/>
                  </a:rPr>
                  <a:t>Memory hierarchy</a:t>
                </a:r>
                <a:endParaRPr lang="en-US" b="1" dirty="0">
                  <a:solidFill>
                    <a:srgbClr val="FFFFFF"/>
                  </a:solidFill>
                </a:endParaRPr>
              </a:p>
            </p:txBody>
          </p:sp>
        </p:grpSp>
        <p:cxnSp>
          <p:nvCxnSpPr>
            <p:cNvPr id="52" name="Straight Connector 51"/>
            <p:cNvCxnSpPr/>
            <p:nvPr/>
          </p:nvCxnSpPr>
          <p:spPr>
            <a:xfrm>
              <a:off x="4800600" y="1269151"/>
              <a:ext cx="0" cy="1402350"/>
            </a:xfrm>
            <a:prstGeom prst="line">
              <a:avLst/>
            </a:prstGeom>
            <a:noFill/>
            <a:ln w="15875" cap="flat" cmpd="sng" algn="ctr">
              <a:solidFill>
                <a:srgbClr val="717379"/>
              </a:solidFill>
              <a:prstDash val="sysDot"/>
            </a:ln>
            <a:effectLst/>
          </p:spPr>
        </p:cxnSp>
      </p:grpSp>
    </p:spTree>
    <p:extLst>
      <p:ext uri="{BB962C8B-B14F-4D97-AF65-F5344CB8AC3E}">
        <p14:creationId xmlns:p14="http://schemas.microsoft.com/office/powerpoint/2010/main" val="229787383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CUDA program Skeleton</a:t>
            </a:r>
          </a:p>
        </p:txBody>
      </p:sp>
      <p:sp>
        <p:nvSpPr>
          <p:cNvPr id="7" name="Rectangle 6"/>
          <p:cNvSpPr/>
          <p:nvPr/>
        </p:nvSpPr>
        <p:spPr>
          <a:xfrm>
            <a:off x="154636" y="1368170"/>
            <a:ext cx="8919632" cy="5170645"/>
          </a:xfrm>
          <a:prstGeom prst="rect">
            <a:avLst/>
          </a:prstGeom>
        </p:spPr>
        <p:txBody>
          <a:bodyPr wrap="square">
            <a:spAutoFit/>
          </a:bodyPr>
          <a:lstStyle/>
          <a:p>
            <a:r>
              <a:rPr lang="en-US" sz="2200" dirty="0" smtClean="0"/>
              <a:t>#</a:t>
            </a:r>
            <a:r>
              <a:rPr lang="en-US" sz="2200" dirty="0"/>
              <a:t>include &lt;</a:t>
            </a:r>
            <a:r>
              <a:rPr lang="en-US" sz="2200" dirty="0" err="1"/>
              <a:t>stdio.h</a:t>
            </a:r>
            <a:r>
              <a:rPr lang="en-US" sz="2200" dirty="0"/>
              <a:t>&gt;</a:t>
            </a:r>
          </a:p>
          <a:p>
            <a:r>
              <a:rPr lang="en-US" sz="2200" dirty="0" smtClean="0"/>
              <a:t>/*A </a:t>
            </a:r>
            <a:r>
              <a:rPr lang="en-US" sz="2200" dirty="0"/>
              <a:t>simple introduction to programming in CUDA. This program prints "</a:t>
            </a:r>
            <a:r>
              <a:rPr lang="en-US" sz="2200" dirty="0" smtClean="0"/>
              <a:t>Hello </a:t>
            </a:r>
            <a:r>
              <a:rPr lang="en-US" sz="2200" dirty="0"/>
              <a:t>World from GPU! from 10 CUDA threads running on the GPU</a:t>
            </a:r>
            <a:r>
              <a:rPr lang="en-US" sz="2200" dirty="0" smtClean="0"/>
              <a:t>. </a:t>
            </a:r>
            <a:r>
              <a:rPr lang="en-US" sz="2200" dirty="0"/>
              <a:t>*</a:t>
            </a:r>
            <a:r>
              <a:rPr lang="en-US" sz="2200" dirty="0" smtClean="0"/>
              <a:t>/</a:t>
            </a:r>
            <a:endParaRPr lang="en-US" sz="2200" dirty="0"/>
          </a:p>
          <a:p>
            <a:r>
              <a:rPr lang="en-US" sz="2200" dirty="0" smtClean="0">
                <a:solidFill>
                  <a:srgbClr val="008000"/>
                </a:solidFill>
              </a:rPr>
              <a:t>__global__ </a:t>
            </a:r>
            <a:r>
              <a:rPr lang="en-US" sz="2200" dirty="0">
                <a:solidFill>
                  <a:srgbClr val="008000"/>
                </a:solidFill>
              </a:rPr>
              <a:t>void </a:t>
            </a:r>
            <a:r>
              <a:rPr lang="en-US" sz="2200" dirty="0" err="1">
                <a:solidFill>
                  <a:srgbClr val="008000"/>
                </a:solidFill>
              </a:rPr>
              <a:t>helloFromGPU</a:t>
            </a:r>
            <a:r>
              <a:rPr lang="en-US" sz="2200" dirty="0">
                <a:solidFill>
                  <a:srgbClr val="008000"/>
                </a:solidFill>
              </a:rPr>
              <a:t>()</a:t>
            </a:r>
          </a:p>
          <a:p>
            <a:r>
              <a:rPr lang="en-US" sz="2200" dirty="0">
                <a:solidFill>
                  <a:srgbClr val="008000"/>
                </a:solidFill>
              </a:rPr>
              <a:t>{</a:t>
            </a:r>
          </a:p>
          <a:p>
            <a:r>
              <a:rPr lang="en-US" sz="2200" dirty="0">
                <a:solidFill>
                  <a:srgbClr val="008000"/>
                </a:solidFill>
              </a:rPr>
              <a:t>    </a:t>
            </a:r>
            <a:r>
              <a:rPr lang="en-US" sz="2200" dirty="0" err="1">
                <a:solidFill>
                  <a:srgbClr val="008000"/>
                </a:solidFill>
              </a:rPr>
              <a:t>printf</a:t>
            </a:r>
            <a:r>
              <a:rPr lang="en-US" sz="2200" dirty="0">
                <a:solidFill>
                  <a:srgbClr val="008000"/>
                </a:solidFill>
              </a:rPr>
              <a:t>("Hello World from GPU!\n");</a:t>
            </a:r>
          </a:p>
          <a:p>
            <a:r>
              <a:rPr lang="en-US" sz="2200" dirty="0" smtClean="0">
                <a:solidFill>
                  <a:srgbClr val="008000"/>
                </a:solidFill>
              </a:rPr>
              <a:t>}</a:t>
            </a:r>
          </a:p>
          <a:p>
            <a:endParaRPr lang="en-US" sz="2200" dirty="0"/>
          </a:p>
          <a:p>
            <a:r>
              <a:rPr lang="en-US" sz="2200" dirty="0" err="1" smtClean="0"/>
              <a:t>int</a:t>
            </a:r>
            <a:r>
              <a:rPr lang="en-US" sz="2200" dirty="0" smtClean="0"/>
              <a:t> </a:t>
            </a:r>
            <a:r>
              <a:rPr lang="en-US" sz="2200" dirty="0"/>
              <a:t>main(</a:t>
            </a:r>
            <a:r>
              <a:rPr lang="en-US" sz="2200" dirty="0" err="1"/>
              <a:t>int</a:t>
            </a:r>
            <a:r>
              <a:rPr lang="en-US" sz="2200" dirty="0"/>
              <a:t> </a:t>
            </a:r>
            <a:r>
              <a:rPr lang="en-US" sz="2200" dirty="0" err="1"/>
              <a:t>argc</a:t>
            </a:r>
            <a:r>
              <a:rPr lang="en-US" sz="2200" dirty="0"/>
              <a:t>, char **</a:t>
            </a:r>
            <a:r>
              <a:rPr lang="en-US" sz="2200" dirty="0" err="1"/>
              <a:t>argv</a:t>
            </a:r>
            <a:r>
              <a:rPr lang="en-US" sz="2200" dirty="0"/>
              <a:t>)</a:t>
            </a:r>
          </a:p>
          <a:p>
            <a:r>
              <a:rPr lang="en-US" sz="2200" dirty="0"/>
              <a:t>{</a:t>
            </a:r>
          </a:p>
          <a:p>
            <a:r>
              <a:rPr lang="en-US" sz="2200" dirty="0"/>
              <a:t>    </a:t>
            </a:r>
            <a:r>
              <a:rPr lang="en-US" sz="2200" dirty="0" err="1"/>
              <a:t>printf</a:t>
            </a:r>
            <a:r>
              <a:rPr lang="en-US" sz="2200" dirty="0"/>
              <a:t>("Hello World from CPU!\n");</a:t>
            </a:r>
          </a:p>
          <a:p>
            <a:r>
              <a:rPr lang="en-US" sz="2200" dirty="0" smtClean="0"/>
              <a:t>    </a:t>
            </a:r>
            <a:r>
              <a:rPr lang="en-US" sz="2200" dirty="0" err="1">
                <a:solidFill>
                  <a:srgbClr val="008000"/>
                </a:solidFill>
              </a:rPr>
              <a:t>helloFromGPU</a:t>
            </a:r>
            <a:r>
              <a:rPr lang="en-US" sz="2200" dirty="0">
                <a:solidFill>
                  <a:srgbClr val="008000"/>
                </a:solidFill>
              </a:rPr>
              <a:t>&lt;&lt;&lt;1, 10&gt;&gt;&gt;();</a:t>
            </a:r>
          </a:p>
          <a:p>
            <a:r>
              <a:rPr lang="en-US" sz="2200" dirty="0">
                <a:solidFill>
                  <a:srgbClr val="008000"/>
                </a:solidFill>
              </a:rPr>
              <a:t>    </a:t>
            </a:r>
            <a:r>
              <a:rPr lang="en-US" sz="2200" dirty="0"/>
              <a:t>CHECK(</a:t>
            </a:r>
            <a:r>
              <a:rPr lang="en-US" sz="2200" dirty="0" err="1"/>
              <a:t>cudaDeviceReset</a:t>
            </a:r>
            <a:r>
              <a:rPr lang="en-US" sz="2200" dirty="0"/>
              <a:t>());</a:t>
            </a:r>
          </a:p>
          <a:p>
            <a:r>
              <a:rPr lang="en-US" sz="2200" dirty="0"/>
              <a:t>    return 0;</a:t>
            </a:r>
          </a:p>
          <a:p>
            <a:r>
              <a:rPr lang="en-US" sz="2200" dirty="0"/>
              <a:t>}</a:t>
            </a:r>
          </a:p>
        </p:txBody>
      </p:sp>
      <p:sp>
        <p:nvSpPr>
          <p:cNvPr id="8" name="Rectangle 7"/>
          <p:cNvSpPr/>
          <p:nvPr/>
        </p:nvSpPr>
        <p:spPr>
          <a:xfrm>
            <a:off x="4284133" y="3833796"/>
            <a:ext cx="4324171" cy="461665"/>
          </a:xfrm>
          <a:prstGeom prst="rect">
            <a:avLst/>
          </a:prstGeom>
        </p:spPr>
        <p:txBody>
          <a:bodyPr wrap="none">
            <a:spAutoFit/>
          </a:bodyPr>
          <a:lstStyle/>
          <a:p>
            <a:r>
              <a:rPr lang="en-US" sz="2400" dirty="0">
                <a:solidFill>
                  <a:srgbClr val="FF0000"/>
                </a:solidFill>
                <a:latin typeface="Arial"/>
                <a:cs typeface="Arial"/>
              </a:rPr>
              <a:t>Two new syntactic elements…</a:t>
            </a:r>
          </a:p>
        </p:txBody>
      </p:sp>
      <p:sp>
        <p:nvSpPr>
          <p:cNvPr id="11" name="Oval 10"/>
          <p:cNvSpPr/>
          <p:nvPr/>
        </p:nvSpPr>
        <p:spPr>
          <a:xfrm>
            <a:off x="-1" y="2269064"/>
            <a:ext cx="4750097" cy="1550431"/>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0" y="4944530"/>
            <a:ext cx="4504267" cy="577796"/>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0" y="745199"/>
            <a:ext cx="7840608" cy="461665"/>
          </a:xfrm>
          <a:prstGeom prst="rect">
            <a:avLst/>
          </a:prstGeom>
        </p:spPr>
        <p:txBody>
          <a:bodyPr wrap="none">
            <a:spAutoFit/>
          </a:bodyPr>
          <a:lstStyle/>
          <a:p>
            <a:pPr marL="342900" indent="-342900">
              <a:buFont typeface="Wingdings" charset="2"/>
              <a:buChar char="u"/>
            </a:pPr>
            <a:r>
              <a:rPr lang="en-US" sz="2400" dirty="0" smtClean="0">
                <a:latin typeface="Arial"/>
                <a:cs typeface="Arial"/>
              </a:rPr>
              <a:t>What are the key components in a CUDA C program?</a:t>
            </a:r>
            <a:endParaRPr lang="en-US" sz="2400" kern="0" dirty="0">
              <a:solidFill>
                <a:srgbClr val="000000"/>
              </a:solidFill>
              <a:latin typeface="Arial"/>
              <a:cs typeface="Arial"/>
            </a:endParaRPr>
          </a:p>
        </p:txBody>
      </p:sp>
      <p:sp>
        <p:nvSpPr>
          <p:cNvPr id="15" name="Rectangle 14"/>
          <p:cNvSpPr/>
          <p:nvPr/>
        </p:nvSpPr>
        <p:spPr>
          <a:xfrm>
            <a:off x="3211438" y="1271167"/>
            <a:ext cx="5574963" cy="461665"/>
          </a:xfrm>
          <a:prstGeom prst="rect">
            <a:avLst/>
          </a:prstGeom>
        </p:spPr>
        <p:txBody>
          <a:bodyPr wrap="none">
            <a:spAutoFit/>
          </a:bodyPr>
          <a:lstStyle/>
          <a:p>
            <a:r>
              <a:rPr lang="en-US" sz="2400" dirty="0" smtClean="0"/>
              <a:t>Back to example</a:t>
            </a:r>
            <a:r>
              <a:rPr lang="en-US" sz="2400" kern="0" dirty="0" smtClean="0">
                <a:solidFill>
                  <a:srgbClr val="000000"/>
                </a:solidFill>
                <a:latin typeface="Arial" charset="0"/>
              </a:rPr>
              <a:t> </a:t>
            </a:r>
            <a:r>
              <a:rPr lang="en-US" sz="2400" kern="0" dirty="0">
                <a:solidFill>
                  <a:srgbClr val="000000"/>
                </a:solidFill>
                <a:latin typeface="Arial" charset="0"/>
              </a:rPr>
              <a:t>P0-</a:t>
            </a:r>
            <a:r>
              <a:rPr lang="en-US" sz="2400" kern="0" dirty="0" smtClean="0">
                <a:solidFill>
                  <a:srgbClr val="000000"/>
                </a:solidFill>
                <a:latin typeface="Arial" charset="0"/>
              </a:rPr>
              <a:t>0_hellofromGPU.cu</a:t>
            </a:r>
            <a:endParaRPr lang="en-US" sz="2400" kern="0" dirty="0">
              <a:solidFill>
                <a:srgbClr val="000000"/>
              </a:solidFill>
              <a:latin typeface="Arial" charset="0"/>
            </a:endParaRPr>
          </a:p>
        </p:txBody>
      </p:sp>
    </p:spTree>
    <p:extLst>
      <p:ext uri="{BB962C8B-B14F-4D97-AF65-F5344CB8AC3E}">
        <p14:creationId xmlns:p14="http://schemas.microsoft.com/office/powerpoint/2010/main" val="308142363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CUDA program Skeleton</a:t>
            </a:r>
          </a:p>
        </p:txBody>
      </p:sp>
      <p:sp>
        <p:nvSpPr>
          <p:cNvPr id="7" name="Rectangle 6"/>
          <p:cNvSpPr/>
          <p:nvPr/>
        </p:nvSpPr>
        <p:spPr>
          <a:xfrm>
            <a:off x="137061" y="1266572"/>
            <a:ext cx="9006939" cy="5170645"/>
          </a:xfrm>
          <a:prstGeom prst="rect">
            <a:avLst/>
          </a:prstGeom>
        </p:spPr>
        <p:txBody>
          <a:bodyPr wrap="square">
            <a:spAutoFit/>
          </a:bodyPr>
          <a:lstStyle/>
          <a:p>
            <a:r>
              <a:rPr lang="en-US" sz="2200" dirty="0" smtClean="0"/>
              <a:t>#</a:t>
            </a:r>
            <a:r>
              <a:rPr lang="en-US" sz="2200" dirty="0"/>
              <a:t>include &lt;</a:t>
            </a:r>
            <a:r>
              <a:rPr lang="en-US" sz="2200" dirty="0" err="1"/>
              <a:t>stdio.h</a:t>
            </a:r>
            <a:r>
              <a:rPr lang="en-US" sz="2200" dirty="0"/>
              <a:t>&gt;</a:t>
            </a:r>
          </a:p>
          <a:p>
            <a:r>
              <a:rPr lang="en-US" sz="2200" dirty="0" smtClean="0"/>
              <a:t>/*A </a:t>
            </a:r>
            <a:r>
              <a:rPr lang="en-US" sz="2200" dirty="0"/>
              <a:t>simple introduction to programming in CUDA. This program prints "</a:t>
            </a:r>
            <a:r>
              <a:rPr lang="en-US" sz="2200" dirty="0" smtClean="0"/>
              <a:t>Hello </a:t>
            </a:r>
            <a:r>
              <a:rPr lang="en-US" sz="2200" dirty="0"/>
              <a:t>World from GPU! from 10 CUDA threads running on the GPU</a:t>
            </a:r>
            <a:r>
              <a:rPr lang="en-US" sz="2200" dirty="0" smtClean="0"/>
              <a:t>. </a:t>
            </a:r>
            <a:r>
              <a:rPr lang="en-US" sz="2200" dirty="0"/>
              <a:t>*</a:t>
            </a:r>
            <a:r>
              <a:rPr lang="en-US" sz="2200" dirty="0" smtClean="0"/>
              <a:t>/</a:t>
            </a:r>
          </a:p>
          <a:p>
            <a:r>
              <a:rPr lang="en-US" sz="2200" dirty="0" smtClean="0">
                <a:solidFill>
                  <a:schemeClr val="accent6">
                    <a:lumMod val="75000"/>
                  </a:schemeClr>
                </a:solidFill>
              </a:rPr>
              <a:t>__global__</a:t>
            </a:r>
            <a:r>
              <a:rPr lang="en-US" sz="2200" dirty="0" smtClean="0">
                <a:solidFill>
                  <a:srgbClr val="008000"/>
                </a:solidFill>
              </a:rPr>
              <a:t> </a:t>
            </a:r>
            <a:r>
              <a:rPr lang="en-US" sz="2200" dirty="0">
                <a:solidFill>
                  <a:srgbClr val="008000"/>
                </a:solidFill>
              </a:rPr>
              <a:t>void </a:t>
            </a:r>
            <a:r>
              <a:rPr lang="en-US" sz="2200" dirty="0" err="1">
                <a:solidFill>
                  <a:srgbClr val="E46C0A"/>
                </a:solidFill>
              </a:rPr>
              <a:t>helloFromGPU</a:t>
            </a:r>
            <a:r>
              <a:rPr lang="en-US" sz="2200" dirty="0">
                <a:solidFill>
                  <a:srgbClr val="E46C0A"/>
                </a:solidFill>
              </a:rPr>
              <a:t>()</a:t>
            </a:r>
          </a:p>
          <a:p>
            <a:r>
              <a:rPr lang="en-US" sz="2200" dirty="0">
                <a:solidFill>
                  <a:srgbClr val="008000"/>
                </a:solidFill>
              </a:rPr>
              <a:t>{</a:t>
            </a:r>
          </a:p>
          <a:p>
            <a:r>
              <a:rPr lang="en-US" sz="2200" dirty="0">
                <a:solidFill>
                  <a:srgbClr val="008000"/>
                </a:solidFill>
              </a:rPr>
              <a:t>    </a:t>
            </a:r>
            <a:r>
              <a:rPr lang="en-US" sz="2200" dirty="0" err="1">
                <a:solidFill>
                  <a:srgbClr val="008000"/>
                </a:solidFill>
              </a:rPr>
              <a:t>printf</a:t>
            </a:r>
            <a:r>
              <a:rPr lang="en-US" sz="2200" dirty="0">
                <a:solidFill>
                  <a:srgbClr val="008000"/>
                </a:solidFill>
              </a:rPr>
              <a:t>("Hello World from GPU!\n");</a:t>
            </a:r>
          </a:p>
          <a:p>
            <a:r>
              <a:rPr lang="en-US" sz="2200" dirty="0" smtClean="0">
                <a:solidFill>
                  <a:srgbClr val="008000"/>
                </a:solidFill>
              </a:rPr>
              <a:t>}</a:t>
            </a:r>
          </a:p>
          <a:p>
            <a:endParaRPr lang="en-US" sz="2200" dirty="0"/>
          </a:p>
          <a:p>
            <a:r>
              <a:rPr lang="en-US" sz="2200" dirty="0" err="1" smtClean="0"/>
              <a:t>int</a:t>
            </a:r>
            <a:r>
              <a:rPr lang="en-US" sz="2200" dirty="0" smtClean="0"/>
              <a:t> </a:t>
            </a:r>
            <a:r>
              <a:rPr lang="en-US" sz="2200" dirty="0"/>
              <a:t>main(</a:t>
            </a:r>
            <a:r>
              <a:rPr lang="en-US" sz="2200" dirty="0" err="1"/>
              <a:t>int</a:t>
            </a:r>
            <a:r>
              <a:rPr lang="en-US" sz="2200" dirty="0"/>
              <a:t> </a:t>
            </a:r>
            <a:r>
              <a:rPr lang="en-US" sz="2200" dirty="0" err="1"/>
              <a:t>argc</a:t>
            </a:r>
            <a:r>
              <a:rPr lang="en-US" sz="2200" dirty="0"/>
              <a:t>, char **</a:t>
            </a:r>
            <a:r>
              <a:rPr lang="en-US" sz="2200" dirty="0" err="1"/>
              <a:t>argv</a:t>
            </a:r>
            <a:r>
              <a:rPr lang="en-US" sz="2200" dirty="0"/>
              <a:t>)</a:t>
            </a:r>
          </a:p>
          <a:p>
            <a:r>
              <a:rPr lang="en-US" sz="2200" dirty="0"/>
              <a:t>{</a:t>
            </a:r>
          </a:p>
          <a:p>
            <a:r>
              <a:rPr lang="en-US" sz="2200" dirty="0"/>
              <a:t>    </a:t>
            </a:r>
            <a:r>
              <a:rPr lang="en-US" sz="2200" dirty="0" err="1"/>
              <a:t>printf</a:t>
            </a:r>
            <a:r>
              <a:rPr lang="en-US" sz="2200" dirty="0"/>
              <a:t>("Hello World from CPU!\n");</a:t>
            </a:r>
          </a:p>
          <a:p>
            <a:r>
              <a:rPr lang="en-US" sz="2200" dirty="0" smtClean="0"/>
              <a:t>    </a:t>
            </a:r>
            <a:r>
              <a:rPr lang="en-US" sz="2200" dirty="0" err="1">
                <a:solidFill>
                  <a:srgbClr val="E46C0A"/>
                </a:solidFill>
              </a:rPr>
              <a:t>helloFromGPU</a:t>
            </a:r>
            <a:r>
              <a:rPr lang="en-US" sz="2200" dirty="0">
                <a:solidFill>
                  <a:srgbClr val="E46C0A"/>
                </a:solidFill>
              </a:rPr>
              <a:t>&lt;&lt;&lt;1, </a:t>
            </a:r>
            <a:r>
              <a:rPr lang="en-US" sz="2200" dirty="0" smtClean="0">
                <a:solidFill>
                  <a:srgbClr val="E46C0A"/>
                </a:solidFill>
              </a:rPr>
              <a:t>10&gt;</a:t>
            </a:r>
            <a:r>
              <a:rPr lang="en-US" sz="2200" dirty="0">
                <a:solidFill>
                  <a:srgbClr val="E46C0A"/>
                </a:solidFill>
              </a:rPr>
              <a:t>&gt;&gt;();</a:t>
            </a:r>
          </a:p>
          <a:p>
            <a:r>
              <a:rPr lang="en-US" sz="2200" dirty="0">
                <a:solidFill>
                  <a:srgbClr val="008000"/>
                </a:solidFill>
              </a:rPr>
              <a:t>    </a:t>
            </a:r>
            <a:r>
              <a:rPr lang="en-US" sz="2200" dirty="0"/>
              <a:t>CHECK(</a:t>
            </a:r>
            <a:r>
              <a:rPr lang="en-US" sz="2200" dirty="0" err="1"/>
              <a:t>cudaDeviceReset</a:t>
            </a:r>
            <a:r>
              <a:rPr lang="en-US" sz="2200" dirty="0"/>
              <a:t>());</a:t>
            </a:r>
          </a:p>
          <a:p>
            <a:r>
              <a:rPr lang="en-US" sz="2200" dirty="0"/>
              <a:t>    return 0;</a:t>
            </a:r>
          </a:p>
          <a:p>
            <a:r>
              <a:rPr lang="en-US" sz="2200" dirty="0"/>
              <a:t>}</a:t>
            </a:r>
          </a:p>
        </p:txBody>
      </p:sp>
      <p:sp>
        <p:nvSpPr>
          <p:cNvPr id="2" name="Rectangle 1"/>
          <p:cNvSpPr/>
          <p:nvPr/>
        </p:nvSpPr>
        <p:spPr>
          <a:xfrm>
            <a:off x="4623035" y="2376486"/>
            <a:ext cx="4451233" cy="1323439"/>
          </a:xfrm>
          <a:prstGeom prst="rect">
            <a:avLst/>
          </a:prstGeom>
          <a:solidFill>
            <a:schemeClr val="accent4">
              <a:lumMod val="40000"/>
              <a:lumOff val="60000"/>
            </a:schemeClr>
          </a:solidFill>
          <a:ln>
            <a:solidFill>
              <a:srgbClr val="008000"/>
            </a:solidFill>
          </a:ln>
        </p:spPr>
        <p:txBody>
          <a:bodyPr wrap="square">
            <a:spAutoFit/>
          </a:bodyPr>
          <a:lstStyle/>
          <a:p>
            <a:pPr lvl="0"/>
            <a:r>
              <a:rPr lang="en-GB" sz="2000" dirty="0" smtClean="0"/>
              <a:t>“ </a:t>
            </a:r>
            <a:r>
              <a:rPr lang="en-GB" sz="2000" b="1" dirty="0" smtClean="0">
                <a:solidFill>
                  <a:srgbClr val="FF9933"/>
                </a:solidFill>
                <a:latin typeface="Courier New" pitchFamily="49" charset="0"/>
                <a:cs typeface="Courier New" pitchFamily="49" charset="0"/>
              </a:rPr>
              <a:t>__global__” </a:t>
            </a:r>
            <a:r>
              <a:rPr lang="en-GB" sz="2000" dirty="0" smtClean="0"/>
              <a:t>declares </a:t>
            </a:r>
            <a:r>
              <a:rPr lang="en-GB" sz="2000" dirty="0"/>
              <a:t>a </a:t>
            </a:r>
            <a:r>
              <a:rPr lang="en-GB" sz="2000" dirty="0" smtClean="0"/>
              <a:t>function:</a:t>
            </a:r>
          </a:p>
          <a:p>
            <a:pPr marL="520700" lvl="0" indent="-292100">
              <a:buFont typeface="Wingdings" charset="2"/>
              <a:buChar char="§"/>
            </a:pPr>
            <a:r>
              <a:rPr lang="en-GB" sz="2000" dirty="0" smtClean="0"/>
              <a:t>Called “Kernel”</a:t>
            </a:r>
          </a:p>
          <a:p>
            <a:pPr marL="520700" indent="-292100">
              <a:buFont typeface="Wingdings" charset="2"/>
              <a:buChar char="§"/>
            </a:pPr>
            <a:r>
              <a:rPr lang="en-GB" sz="2000" dirty="0" smtClean="0"/>
              <a:t>Indicates the kernel code will be run </a:t>
            </a:r>
            <a:r>
              <a:rPr lang="en-GB" sz="2000" dirty="0"/>
              <a:t>on </a:t>
            </a:r>
            <a:r>
              <a:rPr lang="en-GB" sz="2000" dirty="0" smtClean="0"/>
              <a:t>device(GPU)</a:t>
            </a:r>
            <a:endParaRPr lang="en-GB" sz="2000" dirty="0"/>
          </a:p>
        </p:txBody>
      </p:sp>
      <p:sp>
        <p:nvSpPr>
          <p:cNvPr id="9" name="Rectangle 8"/>
          <p:cNvSpPr/>
          <p:nvPr/>
        </p:nvSpPr>
        <p:spPr>
          <a:xfrm>
            <a:off x="4613808" y="3968829"/>
            <a:ext cx="4451233" cy="2246769"/>
          </a:xfrm>
          <a:prstGeom prst="rect">
            <a:avLst/>
          </a:prstGeom>
          <a:solidFill>
            <a:schemeClr val="accent4">
              <a:lumMod val="40000"/>
              <a:lumOff val="60000"/>
            </a:schemeClr>
          </a:solidFill>
          <a:ln>
            <a:solidFill>
              <a:srgbClr val="008000"/>
            </a:solidFill>
          </a:ln>
        </p:spPr>
        <p:txBody>
          <a:bodyPr wrap="square">
            <a:spAutoFit/>
          </a:bodyPr>
          <a:lstStyle/>
          <a:p>
            <a:pPr lvl="0"/>
            <a:r>
              <a:rPr lang="en-GB" sz="2000" dirty="0" smtClean="0"/>
              <a:t>“</a:t>
            </a:r>
            <a:r>
              <a:rPr lang="en-US" sz="2000" dirty="0" err="1">
                <a:solidFill>
                  <a:srgbClr val="E46C0A"/>
                </a:solidFill>
              </a:rPr>
              <a:t>helloFromGPU</a:t>
            </a:r>
            <a:r>
              <a:rPr lang="en-US" sz="2000" dirty="0">
                <a:solidFill>
                  <a:srgbClr val="E46C0A"/>
                </a:solidFill>
              </a:rPr>
              <a:t>&lt;&lt;&lt;1, 10&gt;&gt;&gt;()</a:t>
            </a:r>
            <a:r>
              <a:rPr lang="en-GB" sz="2000" b="1" dirty="0" smtClean="0">
                <a:solidFill>
                  <a:srgbClr val="FF9933"/>
                </a:solidFill>
                <a:latin typeface="Courier New" pitchFamily="49" charset="0"/>
                <a:cs typeface="Courier New" pitchFamily="49" charset="0"/>
              </a:rPr>
              <a:t>”</a:t>
            </a:r>
            <a:r>
              <a:rPr lang="en-GB" sz="2000" dirty="0" smtClean="0"/>
              <a:t>:</a:t>
            </a:r>
          </a:p>
          <a:p>
            <a:pPr marL="520700" lvl="0" indent="-292100">
              <a:buFont typeface="Wingdings" charset="2"/>
              <a:buChar char="§"/>
            </a:pPr>
            <a:r>
              <a:rPr lang="en-GB" sz="2000" dirty="0" smtClean="0"/>
              <a:t>Called “Kernel launch”</a:t>
            </a:r>
          </a:p>
          <a:p>
            <a:pPr marL="520700" lvl="0" indent="-292100">
              <a:buFont typeface="Wingdings" charset="2"/>
              <a:buChar char="§"/>
            </a:pPr>
            <a:r>
              <a:rPr lang="en-GB" sz="2000" dirty="0">
                <a:latin typeface="Arial"/>
                <a:cs typeface="Arial"/>
              </a:rPr>
              <a:t>Triple angle brackets mark a call from host code to device code</a:t>
            </a:r>
          </a:p>
          <a:p>
            <a:pPr marL="520700" indent="-292100">
              <a:buFont typeface="Wingdings" charset="2"/>
              <a:buChar char="§"/>
            </a:pPr>
            <a:r>
              <a:rPr lang="en-GB" sz="2000" dirty="0" smtClean="0"/>
              <a:t>Numbers </a:t>
            </a:r>
            <a:r>
              <a:rPr lang="en-GB" sz="2000" dirty="0"/>
              <a:t>inside triple-angle-brackets defines kernel’s execution configuration on device</a:t>
            </a:r>
          </a:p>
        </p:txBody>
      </p:sp>
      <p:sp>
        <p:nvSpPr>
          <p:cNvPr id="8" name="Rectangle 7"/>
          <p:cNvSpPr/>
          <p:nvPr/>
        </p:nvSpPr>
        <p:spPr>
          <a:xfrm>
            <a:off x="0" y="745199"/>
            <a:ext cx="7840608" cy="461665"/>
          </a:xfrm>
          <a:prstGeom prst="rect">
            <a:avLst/>
          </a:prstGeom>
        </p:spPr>
        <p:txBody>
          <a:bodyPr wrap="none">
            <a:spAutoFit/>
          </a:bodyPr>
          <a:lstStyle/>
          <a:p>
            <a:pPr marL="342900" indent="-342900">
              <a:buFont typeface="Wingdings" charset="2"/>
              <a:buChar char="u"/>
            </a:pPr>
            <a:r>
              <a:rPr lang="en-US" sz="2400" dirty="0" smtClean="0">
                <a:latin typeface="Arial"/>
                <a:cs typeface="Arial"/>
              </a:rPr>
              <a:t>What are the key components in a CUDA C program?</a:t>
            </a:r>
            <a:endParaRPr lang="en-US" sz="2400" kern="0" dirty="0">
              <a:solidFill>
                <a:srgbClr val="000000"/>
              </a:solidFill>
              <a:latin typeface="Arial"/>
              <a:cs typeface="Arial"/>
            </a:endParaRPr>
          </a:p>
        </p:txBody>
      </p:sp>
      <p:sp>
        <p:nvSpPr>
          <p:cNvPr id="10" name="Rectangle 9"/>
          <p:cNvSpPr/>
          <p:nvPr/>
        </p:nvSpPr>
        <p:spPr>
          <a:xfrm>
            <a:off x="2928489" y="1206864"/>
            <a:ext cx="5574963" cy="461665"/>
          </a:xfrm>
          <a:prstGeom prst="rect">
            <a:avLst/>
          </a:prstGeom>
        </p:spPr>
        <p:txBody>
          <a:bodyPr wrap="none">
            <a:spAutoFit/>
          </a:bodyPr>
          <a:lstStyle/>
          <a:p>
            <a:r>
              <a:rPr lang="en-US" sz="2400" dirty="0" smtClean="0"/>
              <a:t>Back to example</a:t>
            </a:r>
            <a:r>
              <a:rPr lang="en-US" sz="2400" kern="0" dirty="0" smtClean="0">
                <a:solidFill>
                  <a:srgbClr val="000000"/>
                </a:solidFill>
                <a:latin typeface="Arial" charset="0"/>
              </a:rPr>
              <a:t> </a:t>
            </a:r>
            <a:r>
              <a:rPr lang="en-US" sz="2400" kern="0" dirty="0">
                <a:solidFill>
                  <a:srgbClr val="000000"/>
                </a:solidFill>
                <a:latin typeface="Arial" charset="0"/>
              </a:rPr>
              <a:t>P0-</a:t>
            </a:r>
            <a:r>
              <a:rPr lang="en-US" sz="2400" kern="0" dirty="0" smtClean="0">
                <a:solidFill>
                  <a:srgbClr val="000000"/>
                </a:solidFill>
                <a:latin typeface="Arial" charset="0"/>
              </a:rPr>
              <a:t>0_hellofromGPU.cu</a:t>
            </a:r>
            <a:endParaRPr lang="en-US" sz="2400" kern="0" dirty="0">
              <a:solidFill>
                <a:srgbClr val="000000"/>
              </a:solidFill>
              <a:latin typeface="Arial" charset="0"/>
            </a:endParaRPr>
          </a:p>
        </p:txBody>
      </p:sp>
    </p:spTree>
    <p:extLst>
      <p:ext uri="{BB962C8B-B14F-4D97-AF65-F5344CB8AC3E}">
        <p14:creationId xmlns:p14="http://schemas.microsoft.com/office/powerpoint/2010/main" val="97838583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CUDA program Skeleton</a:t>
            </a:r>
          </a:p>
        </p:txBody>
      </p:sp>
      <p:sp>
        <p:nvSpPr>
          <p:cNvPr id="7" name="Rectangle 6"/>
          <p:cNvSpPr/>
          <p:nvPr/>
        </p:nvSpPr>
        <p:spPr>
          <a:xfrm>
            <a:off x="67329" y="1278320"/>
            <a:ext cx="9006939" cy="5170645"/>
          </a:xfrm>
          <a:prstGeom prst="rect">
            <a:avLst/>
          </a:prstGeom>
        </p:spPr>
        <p:txBody>
          <a:bodyPr wrap="square">
            <a:spAutoFit/>
          </a:bodyPr>
          <a:lstStyle/>
          <a:p>
            <a:r>
              <a:rPr lang="en-US" sz="2200" dirty="0" smtClean="0"/>
              <a:t>#</a:t>
            </a:r>
            <a:r>
              <a:rPr lang="en-US" sz="2200" dirty="0"/>
              <a:t>include &lt;</a:t>
            </a:r>
            <a:r>
              <a:rPr lang="en-US" sz="2200" dirty="0" err="1"/>
              <a:t>stdio.h</a:t>
            </a:r>
            <a:r>
              <a:rPr lang="en-US" sz="2200" dirty="0"/>
              <a:t>&gt;</a:t>
            </a:r>
          </a:p>
          <a:p>
            <a:r>
              <a:rPr lang="en-US" sz="2200" dirty="0" smtClean="0"/>
              <a:t>/*A </a:t>
            </a:r>
            <a:r>
              <a:rPr lang="en-US" sz="2200" dirty="0"/>
              <a:t>simple introduction to programming in CUDA. This program prints "</a:t>
            </a:r>
            <a:r>
              <a:rPr lang="en-US" sz="2200" dirty="0" smtClean="0"/>
              <a:t>Hello </a:t>
            </a:r>
            <a:r>
              <a:rPr lang="en-US" sz="2200" dirty="0"/>
              <a:t>World from GPU! from 10 CUDA threads running on the GPU</a:t>
            </a:r>
            <a:r>
              <a:rPr lang="en-US" sz="2200" dirty="0" smtClean="0"/>
              <a:t>. </a:t>
            </a:r>
            <a:r>
              <a:rPr lang="en-US" sz="2200" dirty="0"/>
              <a:t>*</a:t>
            </a:r>
            <a:r>
              <a:rPr lang="en-US" sz="2200" dirty="0" smtClean="0"/>
              <a:t>/</a:t>
            </a:r>
          </a:p>
          <a:p>
            <a:r>
              <a:rPr lang="en-US" sz="2200" dirty="0" smtClean="0">
                <a:solidFill>
                  <a:schemeClr val="accent6">
                    <a:lumMod val="75000"/>
                  </a:schemeClr>
                </a:solidFill>
              </a:rPr>
              <a:t>__global__</a:t>
            </a:r>
            <a:r>
              <a:rPr lang="en-US" sz="2200" dirty="0" smtClean="0">
                <a:solidFill>
                  <a:srgbClr val="008000"/>
                </a:solidFill>
              </a:rPr>
              <a:t> </a:t>
            </a:r>
            <a:r>
              <a:rPr lang="en-US" sz="2200" dirty="0">
                <a:solidFill>
                  <a:srgbClr val="008000"/>
                </a:solidFill>
              </a:rPr>
              <a:t>void </a:t>
            </a:r>
            <a:r>
              <a:rPr lang="en-US" sz="2200" dirty="0" err="1">
                <a:solidFill>
                  <a:srgbClr val="E46C0A"/>
                </a:solidFill>
              </a:rPr>
              <a:t>helloFromGPU</a:t>
            </a:r>
            <a:r>
              <a:rPr lang="en-US" sz="2200" dirty="0">
                <a:solidFill>
                  <a:srgbClr val="E46C0A"/>
                </a:solidFill>
              </a:rPr>
              <a:t>()</a:t>
            </a:r>
          </a:p>
          <a:p>
            <a:r>
              <a:rPr lang="en-US" sz="2200" dirty="0">
                <a:solidFill>
                  <a:srgbClr val="008000"/>
                </a:solidFill>
              </a:rPr>
              <a:t>{</a:t>
            </a:r>
          </a:p>
          <a:p>
            <a:r>
              <a:rPr lang="en-US" sz="2200" dirty="0">
                <a:solidFill>
                  <a:srgbClr val="008000"/>
                </a:solidFill>
              </a:rPr>
              <a:t>    </a:t>
            </a:r>
            <a:r>
              <a:rPr lang="en-US" sz="2200" dirty="0" err="1">
                <a:solidFill>
                  <a:srgbClr val="008000"/>
                </a:solidFill>
              </a:rPr>
              <a:t>printf</a:t>
            </a:r>
            <a:r>
              <a:rPr lang="en-US" sz="2200" dirty="0">
                <a:solidFill>
                  <a:srgbClr val="008000"/>
                </a:solidFill>
              </a:rPr>
              <a:t>("Hello World from GPU!\n");</a:t>
            </a:r>
          </a:p>
          <a:p>
            <a:r>
              <a:rPr lang="en-US" sz="2200" dirty="0" smtClean="0">
                <a:solidFill>
                  <a:srgbClr val="008000"/>
                </a:solidFill>
              </a:rPr>
              <a:t>}</a:t>
            </a:r>
          </a:p>
          <a:p>
            <a:endParaRPr lang="en-US" sz="2200" dirty="0"/>
          </a:p>
          <a:p>
            <a:r>
              <a:rPr lang="en-US" sz="2200" dirty="0" err="1" smtClean="0"/>
              <a:t>int</a:t>
            </a:r>
            <a:r>
              <a:rPr lang="en-US" sz="2200" dirty="0" smtClean="0"/>
              <a:t> </a:t>
            </a:r>
            <a:r>
              <a:rPr lang="en-US" sz="2200" dirty="0"/>
              <a:t>main(</a:t>
            </a:r>
            <a:r>
              <a:rPr lang="en-US" sz="2200" dirty="0" err="1"/>
              <a:t>int</a:t>
            </a:r>
            <a:r>
              <a:rPr lang="en-US" sz="2200" dirty="0"/>
              <a:t> </a:t>
            </a:r>
            <a:r>
              <a:rPr lang="en-US" sz="2200" dirty="0" err="1"/>
              <a:t>argc</a:t>
            </a:r>
            <a:r>
              <a:rPr lang="en-US" sz="2200" dirty="0"/>
              <a:t>, char **</a:t>
            </a:r>
            <a:r>
              <a:rPr lang="en-US" sz="2200" dirty="0" err="1"/>
              <a:t>argv</a:t>
            </a:r>
            <a:r>
              <a:rPr lang="en-US" sz="2200" dirty="0"/>
              <a:t>)</a:t>
            </a:r>
          </a:p>
          <a:p>
            <a:r>
              <a:rPr lang="en-US" sz="2200" dirty="0"/>
              <a:t>{</a:t>
            </a:r>
          </a:p>
          <a:p>
            <a:r>
              <a:rPr lang="en-US" sz="2200" dirty="0"/>
              <a:t>    </a:t>
            </a:r>
            <a:r>
              <a:rPr lang="en-US" sz="2200" dirty="0" err="1"/>
              <a:t>printf</a:t>
            </a:r>
            <a:r>
              <a:rPr lang="en-US" sz="2200" dirty="0"/>
              <a:t>("Hello World from CPU!\n");</a:t>
            </a:r>
          </a:p>
          <a:p>
            <a:r>
              <a:rPr lang="en-US" sz="2200" dirty="0" smtClean="0"/>
              <a:t>    </a:t>
            </a:r>
            <a:r>
              <a:rPr lang="en-US" sz="2200" dirty="0" err="1">
                <a:solidFill>
                  <a:srgbClr val="E46C0A"/>
                </a:solidFill>
              </a:rPr>
              <a:t>helloFromGPU</a:t>
            </a:r>
            <a:r>
              <a:rPr lang="en-US" sz="2200" dirty="0">
                <a:solidFill>
                  <a:srgbClr val="E46C0A"/>
                </a:solidFill>
              </a:rPr>
              <a:t>&lt;&lt;&lt;1, </a:t>
            </a:r>
            <a:r>
              <a:rPr lang="en-US" sz="2200" dirty="0" smtClean="0">
                <a:solidFill>
                  <a:srgbClr val="E46C0A"/>
                </a:solidFill>
              </a:rPr>
              <a:t>10&gt;</a:t>
            </a:r>
            <a:r>
              <a:rPr lang="en-US" sz="2200" dirty="0">
                <a:solidFill>
                  <a:srgbClr val="E46C0A"/>
                </a:solidFill>
              </a:rPr>
              <a:t>&gt;&gt;();</a:t>
            </a:r>
          </a:p>
          <a:p>
            <a:r>
              <a:rPr lang="en-US" sz="2200" dirty="0">
                <a:solidFill>
                  <a:srgbClr val="008000"/>
                </a:solidFill>
              </a:rPr>
              <a:t>    </a:t>
            </a:r>
            <a:r>
              <a:rPr lang="en-US" sz="2200" dirty="0"/>
              <a:t>CHECK(</a:t>
            </a:r>
            <a:r>
              <a:rPr lang="en-US" sz="2200" dirty="0" err="1"/>
              <a:t>cudaDeviceReset</a:t>
            </a:r>
            <a:r>
              <a:rPr lang="en-US" sz="2200" dirty="0"/>
              <a:t>());</a:t>
            </a:r>
          </a:p>
          <a:p>
            <a:r>
              <a:rPr lang="en-US" sz="2200" dirty="0"/>
              <a:t>    return 0;</a:t>
            </a:r>
          </a:p>
          <a:p>
            <a:r>
              <a:rPr lang="en-US" sz="2200" dirty="0"/>
              <a:t>}</a:t>
            </a:r>
          </a:p>
        </p:txBody>
      </p:sp>
      <p:sp>
        <p:nvSpPr>
          <p:cNvPr id="9" name="Rectangle 8"/>
          <p:cNvSpPr/>
          <p:nvPr/>
        </p:nvSpPr>
        <p:spPr>
          <a:xfrm>
            <a:off x="4478343" y="2539156"/>
            <a:ext cx="4595926" cy="2554545"/>
          </a:xfrm>
          <a:prstGeom prst="rect">
            <a:avLst/>
          </a:prstGeom>
          <a:solidFill>
            <a:schemeClr val="accent4">
              <a:lumMod val="40000"/>
              <a:lumOff val="60000"/>
            </a:schemeClr>
          </a:solidFill>
          <a:ln>
            <a:solidFill>
              <a:srgbClr val="008000"/>
            </a:solidFill>
          </a:ln>
        </p:spPr>
        <p:txBody>
          <a:bodyPr wrap="square">
            <a:spAutoFit/>
          </a:bodyPr>
          <a:lstStyle/>
          <a:p>
            <a:pPr marL="342900" indent="-342900">
              <a:buFont typeface="Wingdings" charset="2"/>
              <a:buChar char="u"/>
            </a:pPr>
            <a:r>
              <a:rPr lang="en-US" sz="2000" dirty="0" smtClean="0">
                <a:solidFill>
                  <a:srgbClr val="000000"/>
                </a:solidFill>
              </a:rPr>
              <a:t>A </a:t>
            </a:r>
            <a:r>
              <a:rPr lang="en-US" sz="2000" dirty="0">
                <a:solidFill>
                  <a:srgbClr val="000000"/>
                </a:solidFill>
              </a:rPr>
              <a:t>CUDA program has two parts: </a:t>
            </a:r>
            <a:r>
              <a:rPr lang="en-US" sz="2000" dirty="0">
                <a:solidFill>
                  <a:srgbClr val="008000"/>
                </a:solidFill>
              </a:rPr>
              <a:t>host code </a:t>
            </a:r>
            <a:r>
              <a:rPr lang="en-US" sz="2000" dirty="0" smtClean="0">
                <a:solidFill>
                  <a:srgbClr val="000000"/>
                </a:solidFill>
              </a:rPr>
              <a:t>executing </a:t>
            </a:r>
            <a:r>
              <a:rPr lang="en-US" sz="2000" dirty="0">
                <a:solidFill>
                  <a:srgbClr val="000000"/>
                </a:solidFill>
              </a:rPr>
              <a:t>on </a:t>
            </a:r>
            <a:r>
              <a:rPr lang="en-US" sz="2000" dirty="0" smtClean="0">
                <a:solidFill>
                  <a:srgbClr val="000000"/>
                </a:solidFill>
              </a:rPr>
              <a:t>host </a:t>
            </a:r>
            <a:r>
              <a:rPr lang="en-US" sz="2000" dirty="0">
                <a:solidFill>
                  <a:srgbClr val="000000"/>
                </a:solidFill>
              </a:rPr>
              <a:t>and interfaces to </a:t>
            </a:r>
            <a:r>
              <a:rPr lang="en-US" sz="2000" dirty="0" smtClean="0">
                <a:solidFill>
                  <a:srgbClr val="000000"/>
                </a:solidFill>
              </a:rPr>
              <a:t>device; </a:t>
            </a:r>
            <a:r>
              <a:rPr lang="en-US" sz="2000" dirty="0">
                <a:solidFill>
                  <a:srgbClr val="008000"/>
                </a:solidFill>
              </a:rPr>
              <a:t>Kernel code </a:t>
            </a:r>
            <a:r>
              <a:rPr lang="en-US" sz="2000" dirty="0">
                <a:solidFill>
                  <a:srgbClr val="000000"/>
                </a:solidFill>
              </a:rPr>
              <a:t>which runs on </a:t>
            </a:r>
            <a:r>
              <a:rPr lang="en-US" sz="2000" dirty="0" smtClean="0">
                <a:solidFill>
                  <a:srgbClr val="000000"/>
                </a:solidFill>
              </a:rPr>
              <a:t>device. </a:t>
            </a:r>
            <a:endParaRPr lang="en-US" sz="2000" dirty="0">
              <a:solidFill>
                <a:srgbClr val="000000"/>
              </a:solidFill>
            </a:endParaRPr>
          </a:p>
          <a:p>
            <a:pPr marL="342900" indent="-342900">
              <a:buFont typeface="Wingdings" charset="2"/>
              <a:buChar char="u"/>
            </a:pPr>
            <a:r>
              <a:rPr lang="en-US" sz="2000" dirty="0">
                <a:solidFill>
                  <a:srgbClr val="000000"/>
                </a:solidFill>
              </a:rPr>
              <a:t>Host code starts running, and when first encounter device kernel, </a:t>
            </a:r>
            <a:r>
              <a:rPr lang="en-US" sz="2000" dirty="0" smtClean="0">
                <a:solidFill>
                  <a:srgbClr val="000000"/>
                </a:solidFill>
              </a:rPr>
              <a:t>device </a:t>
            </a:r>
            <a:r>
              <a:rPr lang="en-US" sz="2000" dirty="0">
                <a:solidFill>
                  <a:srgbClr val="000000"/>
                </a:solidFill>
              </a:rPr>
              <a:t>code is sent to </a:t>
            </a:r>
            <a:r>
              <a:rPr lang="en-US" sz="2000" dirty="0" smtClean="0">
                <a:solidFill>
                  <a:srgbClr val="000000"/>
                </a:solidFill>
              </a:rPr>
              <a:t>device </a:t>
            </a:r>
            <a:r>
              <a:rPr lang="en-US" sz="2000" dirty="0">
                <a:solidFill>
                  <a:srgbClr val="000000"/>
                </a:solidFill>
              </a:rPr>
              <a:t>and function is launched on </a:t>
            </a:r>
            <a:r>
              <a:rPr lang="en-US" sz="2000" dirty="0" smtClean="0">
                <a:solidFill>
                  <a:srgbClr val="000000"/>
                </a:solidFill>
              </a:rPr>
              <a:t>device</a:t>
            </a:r>
            <a:endParaRPr lang="en-US" sz="2000" dirty="0">
              <a:solidFill>
                <a:srgbClr val="000000"/>
              </a:solidFill>
            </a:endParaRPr>
          </a:p>
        </p:txBody>
      </p:sp>
      <p:sp>
        <p:nvSpPr>
          <p:cNvPr id="8" name="Rectangle 7"/>
          <p:cNvSpPr/>
          <p:nvPr/>
        </p:nvSpPr>
        <p:spPr>
          <a:xfrm>
            <a:off x="0" y="745199"/>
            <a:ext cx="7840608" cy="461665"/>
          </a:xfrm>
          <a:prstGeom prst="rect">
            <a:avLst/>
          </a:prstGeom>
        </p:spPr>
        <p:txBody>
          <a:bodyPr wrap="none">
            <a:spAutoFit/>
          </a:bodyPr>
          <a:lstStyle/>
          <a:p>
            <a:pPr marL="342900" indent="-342900">
              <a:buFont typeface="Wingdings" charset="2"/>
              <a:buChar char="u"/>
            </a:pPr>
            <a:r>
              <a:rPr lang="en-US" sz="2400" dirty="0" smtClean="0">
                <a:latin typeface="Arial"/>
                <a:cs typeface="Arial"/>
              </a:rPr>
              <a:t>What are the key components in a CUDA C program?</a:t>
            </a:r>
            <a:endParaRPr lang="en-US" sz="2400" kern="0" dirty="0">
              <a:solidFill>
                <a:srgbClr val="000000"/>
              </a:solidFill>
              <a:latin typeface="Arial"/>
              <a:cs typeface="Arial"/>
            </a:endParaRPr>
          </a:p>
        </p:txBody>
      </p:sp>
      <p:sp>
        <p:nvSpPr>
          <p:cNvPr id="10" name="Rectangle 9"/>
          <p:cNvSpPr/>
          <p:nvPr/>
        </p:nvSpPr>
        <p:spPr>
          <a:xfrm>
            <a:off x="3284089" y="1206864"/>
            <a:ext cx="5574963" cy="461665"/>
          </a:xfrm>
          <a:prstGeom prst="rect">
            <a:avLst/>
          </a:prstGeom>
        </p:spPr>
        <p:txBody>
          <a:bodyPr wrap="none">
            <a:spAutoFit/>
          </a:bodyPr>
          <a:lstStyle/>
          <a:p>
            <a:r>
              <a:rPr lang="en-US" sz="2400" dirty="0" smtClean="0"/>
              <a:t>Back to example</a:t>
            </a:r>
            <a:r>
              <a:rPr lang="en-US" sz="2400" kern="0" dirty="0" smtClean="0">
                <a:solidFill>
                  <a:srgbClr val="000000"/>
                </a:solidFill>
                <a:latin typeface="Arial" charset="0"/>
              </a:rPr>
              <a:t> </a:t>
            </a:r>
            <a:r>
              <a:rPr lang="en-US" sz="2400" kern="0" dirty="0">
                <a:solidFill>
                  <a:srgbClr val="000000"/>
                </a:solidFill>
                <a:latin typeface="Arial" charset="0"/>
              </a:rPr>
              <a:t>P0-</a:t>
            </a:r>
            <a:r>
              <a:rPr lang="en-US" sz="2400" kern="0" dirty="0" smtClean="0">
                <a:solidFill>
                  <a:srgbClr val="000000"/>
                </a:solidFill>
                <a:latin typeface="Arial" charset="0"/>
              </a:rPr>
              <a:t>0_hellofromGPU.cu</a:t>
            </a:r>
            <a:endParaRPr lang="en-US" sz="2400" kern="0" dirty="0">
              <a:solidFill>
                <a:srgbClr val="000000"/>
              </a:solidFill>
              <a:latin typeface="Arial" charset="0"/>
            </a:endParaRPr>
          </a:p>
        </p:txBody>
      </p:sp>
    </p:spTree>
    <p:extLst>
      <p:ext uri="{BB962C8B-B14F-4D97-AF65-F5344CB8AC3E}">
        <p14:creationId xmlns:p14="http://schemas.microsoft.com/office/powerpoint/2010/main" val="106353317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CUDA program Skeleton</a:t>
            </a:r>
          </a:p>
        </p:txBody>
      </p:sp>
      <p:sp>
        <p:nvSpPr>
          <p:cNvPr id="24" name="Rectangle 23"/>
          <p:cNvSpPr/>
          <p:nvPr/>
        </p:nvSpPr>
        <p:spPr>
          <a:xfrm>
            <a:off x="0" y="741903"/>
            <a:ext cx="9144000" cy="461665"/>
          </a:xfrm>
          <a:prstGeom prst="rect">
            <a:avLst/>
          </a:prstGeom>
        </p:spPr>
        <p:txBody>
          <a:bodyPr wrap="square">
            <a:spAutoFit/>
          </a:bodyPr>
          <a:lstStyle/>
          <a:p>
            <a:pPr marL="342900" indent="-342900">
              <a:buFont typeface="Wingdings" charset="2"/>
              <a:buChar char="u"/>
            </a:pPr>
            <a:r>
              <a:rPr lang="en-US" sz="2400" dirty="0">
                <a:latin typeface="Arial"/>
                <a:cs typeface="Arial"/>
              </a:rPr>
              <a:t>How to pass parameters </a:t>
            </a:r>
            <a:r>
              <a:rPr lang="en-US" sz="2400" dirty="0" smtClean="0">
                <a:latin typeface="Arial"/>
                <a:cs typeface="Arial"/>
              </a:rPr>
              <a:t>and data </a:t>
            </a:r>
            <a:r>
              <a:rPr lang="en-US" sz="2400" dirty="0">
                <a:latin typeface="Arial"/>
                <a:cs typeface="Arial"/>
              </a:rPr>
              <a:t>between host and device?</a:t>
            </a:r>
          </a:p>
        </p:txBody>
      </p:sp>
      <p:sp>
        <p:nvSpPr>
          <p:cNvPr id="13" name="Rectangle 12"/>
          <p:cNvSpPr/>
          <p:nvPr/>
        </p:nvSpPr>
        <p:spPr>
          <a:xfrm>
            <a:off x="4194657" y="1342067"/>
            <a:ext cx="4108817" cy="461665"/>
          </a:xfrm>
          <a:prstGeom prst="rect">
            <a:avLst/>
          </a:prstGeom>
        </p:spPr>
        <p:txBody>
          <a:bodyPr wrap="none">
            <a:spAutoFit/>
          </a:bodyPr>
          <a:lstStyle/>
          <a:p>
            <a:r>
              <a:rPr lang="en-US" sz="2400" dirty="0"/>
              <a:t>/*integers addition: a + b = c */</a:t>
            </a:r>
          </a:p>
        </p:txBody>
      </p:sp>
      <p:sp>
        <p:nvSpPr>
          <p:cNvPr id="16" name="Content Placeholder 2"/>
          <p:cNvSpPr txBox="1">
            <a:spLocks/>
          </p:cNvSpPr>
          <p:nvPr/>
        </p:nvSpPr>
        <p:spPr>
          <a:xfrm>
            <a:off x="1833294" y="2258027"/>
            <a:ext cx="5219184" cy="1250603"/>
          </a:xfrm>
          <a:prstGeom prst="rect">
            <a:avLst/>
          </a:prstGeom>
        </p:spPr>
        <p:txBody>
          <a:bodyPr>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b="1" dirty="0" smtClean="0">
                <a:solidFill>
                  <a:srgbClr val="8AAD00"/>
                </a:solidFill>
                <a:latin typeface="Arial"/>
                <a:cs typeface="Arial"/>
              </a:rPr>
              <a:t>__global__ </a:t>
            </a:r>
            <a:r>
              <a:rPr lang="en-GB" sz="2000" b="1" dirty="0">
                <a:solidFill>
                  <a:srgbClr val="8AAD00"/>
                </a:solidFill>
                <a:latin typeface="Arial"/>
                <a:cs typeface="Arial"/>
              </a:rPr>
              <a:t>void </a:t>
            </a:r>
            <a:r>
              <a:rPr lang="en-GB" sz="2000" b="1" dirty="0">
                <a:latin typeface="Arial"/>
                <a:cs typeface="Arial"/>
              </a:rPr>
              <a:t>add(</a:t>
            </a:r>
            <a:r>
              <a:rPr lang="en-GB" sz="2000" b="1" dirty="0" err="1">
                <a:solidFill>
                  <a:srgbClr val="8AAD00"/>
                </a:solidFill>
                <a:latin typeface="Arial"/>
                <a:cs typeface="Arial"/>
              </a:rPr>
              <a:t>int</a:t>
            </a:r>
            <a:r>
              <a:rPr lang="en-GB" sz="2000" b="1" dirty="0">
                <a:solidFill>
                  <a:schemeClr val="accent4"/>
                </a:solidFill>
                <a:latin typeface="Arial"/>
                <a:cs typeface="Arial"/>
              </a:rPr>
              <a:t> </a:t>
            </a:r>
            <a:r>
              <a:rPr lang="en-GB" sz="2000" b="1" dirty="0">
                <a:solidFill>
                  <a:schemeClr val="accent6"/>
                </a:solidFill>
                <a:latin typeface="Arial"/>
                <a:cs typeface="Arial"/>
              </a:rPr>
              <a:t>*a</a:t>
            </a:r>
            <a:r>
              <a:rPr lang="en-GB" sz="2000" b="1" dirty="0">
                <a:latin typeface="Arial"/>
                <a:cs typeface="Arial"/>
              </a:rPr>
              <a:t>, </a:t>
            </a:r>
            <a:r>
              <a:rPr lang="en-GB" sz="2000" b="1" dirty="0" err="1">
                <a:solidFill>
                  <a:srgbClr val="8AAD00"/>
                </a:solidFill>
                <a:latin typeface="Arial"/>
                <a:cs typeface="Arial"/>
              </a:rPr>
              <a:t>int</a:t>
            </a:r>
            <a:r>
              <a:rPr lang="en-GB" sz="2000" b="1" dirty="0">
                <a:latin typeface="Arial"/>
                <a:cs typeface="Arial"/>
              </a:rPr>
              <a:t> </a:t>
            </a:r>
            <a:r>
              <a:rPr lang="en-GB" sz="2000" b="1" dirty="0">
                <a:solidFill>
                  <a:schemeClr val="accent6"/>
                </a:solidFill>
                <a:latin typeface="Arial"/>
                <a:cs typeface="Arial"/>
              </a:rPr>
              <a:t>*b</a:t>
            </a:r>
            <a:r>
              <a:rPr lang="en-GB" sz="2000" b="1" dirty="0">
                <a:latin typeface="Arial"/>
                <a:cs typeface="Arial"/>
              </a:rPr>
              <a:t>, </a:t>
            </a:r>
            <a:r>
              <a:rPr lang="en-GB" sz="2000" b="1" dirty="0" err="1">
                <a:solidFill>
                  <a:srgbClr val="8AAD00"/>
                </a:solidFill>
                <a:latin typeface="Arial"/>
                <a:cs typeface="Arial"/>
              </a:rPr>
              <a:t>int</a:t>
            </a:r>
            <a:r>
              <a:rPr lang="en-GB" sz="2000" b="1" dirty="0">
                <a:solidFill>
                  <a:schemeClr val="accent4"/>
                </a:solidFill>
                <a:latin typeface="Arial"/>
                <a:cs typeface="Arial"/>
              </a:rPr>
              <a:t> </a:t>
            </a:r>
            <a:r>
              <a:rPr lang="en-GB" sz="2000" b="1" dirty="0">
                <a:solidFill>
                  <a:schemeClr val="accent6"/>
                </a:solidFill>
                <a:latin typeface="Arial"/>
                <a:cs typeface="Arial"/>
              </a:rPr>
              <a:t>*c</a:t>
            </a:r>
            <a:r>
              <a:rPr lang="en-GB" sz="2000" b="1" dirty="0">
                <a:latin typeface="Arial"/>
                <a:cs typeface="Arial"/>
              </a:rPr>
              <a:t>) </a:t>
            </a:r>
            <a:endParaRPr lang="en-GB" sz="2000" b="1" dirty="0" smtClean="0">
              <a:latin typeface="Arial"/>
              <a:cs typeface="Arial"/>
            </a:endParaRPr>
          </a:p>
          <a:p>
            <a:pPr marL="0" indent="0">
              <a:buNone/>
            </a:pPr>
            <a:r>
              <a:rPr lang="en-GB" sz="2000" b="1" dirty="0" smtClean="0">
                <a:latin typeface="Arial"/>
                <a:cs typeface="Arial"/>
              </a:rPr>
              <a:t>{</a:t>
            </a:r>
            <a:endParaRPr lang="en-GB" sz="2000" b="1" dirty="0">
              <a:latin typeface="Arial"/>
              <a:cs typeface="Arial"/>
            </a:endParaRPr>
          </a:p>
          <a:p>
            <a:pPr marL="0" indent="0">
              <a:buNone/>
            </a:pPr>
            <a:r>
              <a:rPr lang="en-GB" sz="2000" b="1" dirty="0">
                <a:latin typeface="Arial"/>
                <a:cs typeface="Arial"/>
              </a:rPr>
              <a:t>		</a:t>
            </a:r>
            <a:r>
              <a:rPr lang="en-GB" sz="2000" b="1" dirty="0">
                <a:solidFill>
                  <a:schemeClr val="accent6"/>
                </a:solidFill>
                <a:latin typeface="Arial"/>
                <a:cs typeface="Arial"/>
              </a:rPr>
              <a:t>*c = *a + *b</a:t>
            </a:r>
            <a:r>
              <a:rPr lang="en-GB" sz="2000" b="1" dirty="0">
                <a:latin typeface="Arial"/>
                <a:cs typeface="Arial"/>
              </a:rPr>
              <a:t>;</a:t>
            </a:r>
          </a:p>
          <a:p>
            <a:pPr marL="0" indent="0">
              <a:buNone/>
            </a:pPr>
            <a:r>
              <a:rPr lang="en-GB" sz="2000" b="1" dirty="0" smtClean="0">
                <a:latin typeface="Arial"/>
                <a:cs typeface="Arial"/>
              </a:rPr>
              <a:t>}</a:t>
            </a:r>
            <a:endParaRPr lang="en-GB" sz="2000" b="1" dirty="0">
              <a:latin typeface="Arial"/>
              <a:cs typeface="Arial"/>
            </a:endParaRPr>
          </a:p>
        </p:txBody>
      </p:sp>
      <p:sp>
        <p:nvSpPr>
          <p:cNvPr id="8" name="Rectangle 7"/>
          <p:cNvSpPr/>
          <p:nvPr/>
        </p:nvSpPr>
        <p:spPr>
          <a:xfrm>
            <a:off x="244085" y="3710115"/>
            <a:ext cx="8662848" cy="2308324"/>
          </a:xfrm>
          <a:prstGeom prst="rect">
            <a:avLst/>
          </a:prstGeom>
        </p:spPr>
        <p:txBody>
          <a:bodyPr wrap="square">
            <a:spAutoFit/>
          </a:bodyPr>
          <a:lstStyle/>
          <a:p>
            <a:pPr marL="342900" indent="-342900">
              <a:buFont typeface="Wingdings" charset="2"/>
              <a:buChar char="§"/>
            </a:pPr>
            <a:r>
              <a:rPr lang="en-GB" sz="2400" dirty="0">
                <a:latin typeface="Arial"/>
                <a:cs typeface="Arial"/>
              </a:rPr>
              <a:t>A kernel to add two </a:t>
            </a:r>
            <a:r>
              <a:rPr lang="en-GB" sz="2400" dirty="0" smtClean="0">
                <a:latin typeface="Arial"/>
                <a:cs typeface="Arial"/>
              </a:rPr>
              <a:t>integers </a:t>
            </a:r>
          </a:p>
          <a:p>
            <a:pPr marL="406400" indent="-228600">
              <a:buFont typeface="Arial"/>
              <a:buChar char="•"/>
            </a:pPr>
            <a:r>
              <a:rPr lang="en-GB" sz="2400" dirty="0" smtClean="0">
                <a:latin typeface="Arial"/>
                <a:cs typeface="Arial"/>
              </a:rPr>
              <a:t>The kernel “</a:t>
            </a:r>
            <a:r>
              <a:rPr lang="en-GB" sz="2400" dirty="0">
                <a:latin typeface="Arial"/>
                <a:cs typeface="Arial"/>
              </a:rPr>
              <a:t>add(</a:t>
            </a:r>
            <a:r>
              <a:rPr lang="en-GB" sz="2400" dirty="0" smtClean="0">
                <a:latin typeface="Arial"/>
                <a:cs typeface="Arial"/>
              </a:rPr>
              <a:t>)” will </a:t>
            </a:r>
            <a:r>
              <a:rPr lang="en-GB" sz="2400" dirty="0">
                <a:latin typeface="Arial"/>
                <a:cs typeface="Arial"/>
              </a:rPr>
              <a:t>execute on the </a:t>
            </a:r>
            <a:r>
              <a:rPr lang="en-GB" sz="2400" dirty="0" smtClean="0">
                <a:latin typeface="Arial"/>
                <a:cs typeface="Arial"/>
              </a:rPr>
              <a:t>device and will </a:t>
            </a:r>
            <a:r>
              <a:rPr lang="en-GB" sz="2400" dirty="0">
                <a:latin typeface="Arial"/>
                <a:cs typeface="Arial"/>
              </a:rPr>
              <a:t>be called from the </a:t>
            </a:r>
            <a:r>
              <a:rPr lang="en-GB" sz="2400" dirty="0" smtClean="0">
                <a:latin typeface="Arial"/>
                <a:cs typeface="Arial"/>
              </a:rPr>
              <a:t>host</a:t>
            </a:r>
          </a:p>
          <a:p>
            <a:pPr marL="406400" indent="-228600">
              <a:buFont typeface="Arial"/>
              <a:buChar char="•"/>
            </a:pPr>
            <a:r>
              <a:rPr lang="en-GB" sz="2400" dirty="0">
                <a:latin typeface="Arial"/>
                <a:cs typeface="Arial"/>
              </a:rPr>
              <a:t>add() runs on the device, so a, b and c must point to device </a:t>
            </a:r>
            <a:r>
              <a:rPr lang="en-GB" sz="2400" dirty="0" smtClean="0">
                <a:latin typeface="Arial"/>
                <a:cs typeface="Arial"/>
              </a:rPr>
              <a:t>memory</a:t>
            </a:r>
          </a:p>
          <a:p>
            <a:pPr marL="342900" indent="-342900">
              <a:buFont typeface="Wingdings" charset="2"/>
              <a:buChar char="§"/>
            </a:pPr>
            <a:r>
              <a:rPr lang="en-GB" sz="2400" dirty="0">
                <a:latin typeface="Arial"/>
                <a:cs typeface="Arial"/>
              </a:rPr>
              <a:t>How to point to device memory? </a:t>
            </a:r>
          </a:p>
        </p:txBody>
      </p:sp>
      <p:sp>
        <p:nvSpPr>
          <p:cNvPr id="3" name="Rectangle 2"/>
          <p:cNvSpPr/>
          <p:nvPr/>
        </p:nvSpPr>
        <p:spPr>
          <a:xfrm>
            <a:off x="339333" y="1572900"/>
            <a:ext cx="3629419" cy="461665"/>
          </a:xfrm>
          <a:prstGeom prst="rect">
            <a:avLst/>
          </a:prstGeom>
        </p:spPr>
        <p:txBody>
          <a:bodyPr wrap="none">
            <a:spAutoFit/>
          </a:bodyPr>
          <a:lstStyle/>
          <a:p>
            <a:r>
              <a:rPr lang="en-US" sz="2400" dirty="0"/>
              <a:t>Example P0-1_scalarAdd.cu</a:t>
            </a:r>
          </a:p>
        </p:txBody>
      </p:sp>
    </p:spTree>
    <p:extLst>
      <p:ext uri="{BB962C8B-B14F-4D97-AF65-F5344CB8AC3E}">
        <p14:creationId xmlns:p14="http://schemas.microsoft.com/office/powerpoint/2010/main" val="276429508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CUDA program Skeleton</a:t>
            </a:r>
          </a:p>
        </p:txBody>
      </p:sp>
      <p:sp>
        <p:nvSpPr>
          <p:cNvPr id="9" name="Rectangle 8"/>
          <p:cNvSpPr/>
          <p:nvPr/>
        </p:nvSpPr>
        <p:spPr>
          <a:xfrm>
            <a:off x="33866" y="1185195"/>
            <a:ext cx="7044268" cy="2554545"/>
          </a:xfrm>
          <a:prstGeom prst="rect">
            <a:avLst/>
          </a:prstGeom>
        </p:spPr>
        <p:txBody>
          <a:bodyPr wrap="square">
            <a:spAutoFit/>
          </a:bodyPr>
          <a:lstStyle/>
          <a:p>
            <a:pPr marL="346075" indent="-346075">
              <a:buFont typeface="Wingdings" charset="2"/>
              <a:buChar char="§"/>
            </a:pPr>
            <a:r>
              <a:rPr lang="en-GB" sz="2400" dirty="0" smtClean="0">
                <a:latin typeface="Arial"/>
                <a:cs typeface="Arial"/>
              </a:rPr>
              <a:t>device and host memory </a:t>
            </a:r>
            <a:r>
              <a:rPr lang="en-GB" sz="2400" dirty="0">
                <a:latin typeface="Arial"/>
                <a:cs typeface="Arial"/>
              </a:rPr>
              <a:t>are separate </a:t>
            </a:r>
            <a:r>
              <a:rPr lang="en-GB" sz="2400" dirty="0" smtClean="0">
                <a:latin typeface="Arial"/>
                <a:cs typeface="Arial"/>
              </a:rPr>
              <a:t>entities</a:t>
            </a:r>
          </a:p>
          <a:p>
            <a:pPr marL="404813" indent="-231775">
              <a:buFont typeface="Arial"/>
              <a:buChar char="•"/>
            </a:pPr>
            <a:r>
              <a:rPr lang="en-GB" sz="2200" i="1" dirty="0" smtClean="0">
                <a:solidFill>
                  <a:srgbClr val="000000"/>
                </a:solidFill>
                <a:latin typeface="Arial"/>
                <a:cs typeface="Arial"/>
              </a:rPr>
              <a:t>“</a:t>
            </a:r>
            <a:r>
              <a:rPr lang="en-GB" sz="2200" i="1" dirty="0" smtClean="0">
                <a:solidFill>
                  <a:schemeClr val="accent6"/>
                </a:solidFill>
                <a:latin typeface="Arial"/>
                <a:cs typeface="Arial"/>
              </a:rPr>
              <a:t>Device</a:t>
            </a:r>
            <a:r>
              <a:rPr lang="en-GB" sz="2200" i="1" dirty="0" smtClean="0">
                <a:solidFill>
                  <a:schemeClr val="accent4"/>
                </a:solidFill>
                <a:latin typeface="Arial"/>
                <a:cs typeface="Arial"/>
              </a:rPr>
              <a:t> </a:t>
            </a:r>
            <a:r>
              <a:rPr lang="en-GB" sz="2200" i="1" dirty="0" smtClean="0">
                <a:latin typeface="Arial"/>
                <a:cs typeface="Arial"/>
              </a:rPr>
              <a:t>pointers” </a:t>
            </a:r>
            <a:r>
              <a:rPr lang="en-GB" sz="2200" dirty="0">
                <a:latin typeface="Arial"/>
                <a:cs typeface="Arial"/>
              </a:rPr>
              <a:t>point to GPU memory that may be passed to/from host code but </a:t>
            </a:r>
            <a:r>
              <a:rPr lang="en-GB" sz="2200" i="1" dirty="0">
                <a:latin typeface="Arial"/>
                <a:cs typeface="Arial"/>
              </a:rPr>
              <a:t>not </a:t>
            </a:r>
            <a:r>
              <a:rPr lang="en-GB" sz="2200" dirty="0">
                <a:latin typeface="Arial"/>
                <a:cs typeface="Arial"/>
              </a:rPr>
              <a:t>be dereferenced in host </a:t>
            </a:r>
            <a:r>
              <a:rPr lang="en-GB" sz="2200" dirty="0" smtClean="0">
                <a:latin typeface="Arial"/>
                <a:cs typeface="Arial"/>
              </a:rPr>
              <a:t>code</a:t>
            </a:r>
          </a:p>
          <a:p>
            <a:pPr marL="404813" lvl="1" indent="-231775">
              <a:buFont typeface="Arial"/>
              <a:buChar char="•"/>
            </a:pPr>
            <a:r>
              <a:rPr lang="en-GB" sz="2200" i="1" dirty="0" smtClean="0">
                <a:latin typeface="Arial"/>
                <a:cs typeface="Arial"/>
              </a:rPr>
              <a:t>“</a:t>
            </a:r>
            <a:r>
              <a:rPr lang="en-GB" sz="2200" i="1" dirty="0" smtClean="0">
                <a:solidFill>
                  <a:schemeClr val="accent6"/>
                </a:solidFill>
                <a:latin typeface="Arial"/>
                <a:cs typeface="Arial"/>
              </a:rPr>
              <a:t>Host </a:t>
            </a:r>
            <a:r>
              <a:rPr lang="en-GB" sz="2200" i="1" dirty="0" smtClean="0">
                <a:latin typeface="Arial"/>
                <a:cs typeface="Arial"/>
              </a:rPr>
              <a:t>pointers” </a:t>
            </a:r>
            <a:r>
              <a:rPr lang="en-GB" sz="2200" dirty="0">
                <a:latin typeface="Arial"/>
                <a:cs typeface="Arial"/>
              </a:rPr>
              <a:t>point to CPU memory that may be passed to/from d</a:t>
            </a:r>
            <a:r>
              <a:rPr lang="en-GB" sz="2400" dirty="0">
                <a:latin typeface="Arial"/>
                <a:cs typeface="Arial"/>
              </a:rPr>
              <a:t>evice code but </a:t>
            </a:r>
            <a:r>
              <a:rPr lang="en-GB" sz="2400" i="1" dirty="0" smtClean="0">
                <a:latin typeface="Arial"/>
                <a:cs typeface="Arial"/>
              </a:rPr>
              <a:t>not </a:t>
            </a:r>
            <a:r>
              <a:rPr lang="en-GB" sz="2400" dirty="0">
                <a:latin typeface="Arial"/>
                <a:cs typeface="Arial"/>
              </a:rPr>
              <a:t>be dereferenced in device </a:t>
            </a:r>
            <a:r>
              <a:rPr lang="en-GB" sz="2400" dirty="0" smtClean="0">
                <a:latin typeface="Arial"/>
                <a:cs typeface="Arial"/>
              </a:rPr>
              <a:t>code</a:t>
            </a:r>
          </a:p>
        </p:txBody>
      </p:sp>
      <p:pic>
        <p:nvPicPr>
          <p:cNvPr id="29" name="Picture 3" descr="\\JASON-PC\Users\Jason\Documents\CUDA by Example\host.png"/>
          <p:cNvPicPr>
            <a:picLocks noChangeAspect="1" noChangeArrowheads="1"/>
          </p:cNvPicPr>
          <p:nvPr/>
        </p:nvPicPr>
        <p:blipFill>
          <a:blip r:embed="rId3" cstate="print"/>
          <a:stretch>
            <a:fillRect/>
          </a:stretch>
        </p:blipFill>
        <p:spPr bwMode="auto">
          <a:xfrm>
            <a:off x="5947849" y="2539786"/>
            <a:ext cx="2734704" cy="2051028"/>
          </a:xfrm>
          <a:prstGeom prst="rect">
            <a:avLst/>
          </a:prstGeom>
          <a:noFill/>
        </p:spPr>
      </p:pic>
      <p:pic>
        <p:nvPicPr>
          <p:cNvPr id="30" name="Picture 2" descr="\\JASON-PC\Users\Jason\Documents\CUDA by Example\Tesla_c1060_3qtr.png"/>
          <p:cNvPicPr>
            <a:picLocks noChangeAspect="1" noChangeArrowheads="1"/>
          </p:cNvPicPr>
          <p:nvPr/>
        </p:nvPicPr>
        <p:blipFill>
          <a:blip r:embed="rId4" cstate="print"/>
          <a:stretch>
            <a:fillRect/>
          </a:stretch>
        </p:blipFill>
        <p:spPr bwMode="auto">
          <a:xfrm>
            <a:off x="6835918" y="1178398"/>
            <a:ext cx="2403802" cy="1625739"/>
          </a:xfrm>
          <a:prstGeom prst="rect">
            <a:avLst/>
          </a:prstGeom>
          <a:noFill/>
        </p:spPr>
      </p:pic>
      <p:sp>
        <p:nvSpPr>
          <p:cNvPr id="10" name="Rectangle 9"/>
          <p:cNvSpPr/>
          <p:nvPr/>
        </p:nvSpPr>
        <p:spPr>
          <a:xfrm>
            <a:off x="0" y="716733"/>
            <a:ext cx="9144000" cy="461665"/>
          </a:xfrm>
          <a:prstGeom prst="rect">
            <a:avLst/>
          </a:prstGeom>
        </p:spPr>
        <p:txBody>
          <a:bodyPr wrap="square">
            <a:spAutoFit/>
          </a:bodyPr>
          <a:lstStyle/>
          <a:p>
            <a:pPr marL="342900" indent="-342900">
              <a:buFont typeface="Wingdings" charset="2"/>
              <a:buChar char="u"/>
            </a:pPr>
            <a:r>
              <a:rPr lang="en-US" sz="2400" dirty="0">
                <a:latin typeface="Arial"/>
                <a:cs typeface="Arial"/>
              </a:rPr>
              <a:t>How to pass parameters and </a:t>
            </a:r>
            <a:r>
              <a:rPr lang="en-US" sz="2400" dirty="0" smtClean="0">
                <a:latin typeface="Arial"/>
                <a:cs typeface="Arial"/>
              </a:rPr>
              <a:t>data </a:t>
            </a:r>
            <a:r>
              <a:rPr lang="en-US" sz="2400" dirty="0">
                <a:latin typeface="Arial"/>
                <a:cs typeface="Arial"/>
              </a:rPr>
              <a:t>between host and device?</a:t>
            </a:r>
          </a:p>
        </p:txBody>
      </p:sp>
      <p:sp>
        <p:nvSpPr>
          <p:cNvPr id="11" name="Rectangle 10"/>
          <p:cNvSpPr/>
          <p:nvPr/>
        </p:nvSpPr>
        <p:spPr>
          <a:xfrm>
            <a:off x="33866" y="4407074"/>
            <a:ext cx="9040402" cy="1569660"/>
          </a:xfrm>
          <a:prstGeom prst="rect">
            <a:avLst/>
          </a:prstGeom>
        </p:spPr>
        <p:txBody>
          <a:bodyPr wrap="square">
            <a:spAutoFit/>
          </a:bodyPr>
          <a:lstStyle/>
          <a:p>
            <a:pPr marL="346075" lvl="1" indent="-346075">
              <a:buFont typeface="Wingdings" charset="2"/>
              <a:buChar char="§"/>
            </a:pPr>
            <a:r>
              <a:rPr lang="en-GB" sz="2400" dirty="0" smtClean="0">
                <a:latin typeface="Arial"/>
                <a:cs typeface="Arial"/>
              </a:rPr>
              <a:t>Simple </a:t>
            </a:r>
            <a:r>
              <a:rPr lang="en-GB" sz="2400" dirty="0">
                <a:latin typeface="Arial"/>
                <a:cs typeface="Arial"/>
              </a:rPr>
              <a:t>CUDA API for handling device memory</a:t>
            </a:r>
          </a:p>
          <a:p>
            <a:pPr marL="404813" lvl="1" indent="-231775">
              <a:buFont typeface="Arial"/>
              <a:buChar char="•"/>
            </a:pPr>
            <a:r>
              <a:rPr lang="en-GB" sz="2400" i="1" dirty="0" err="1">
                <a:latin typeface="Arial"/>
                <a:cs typeface="Arial"/>
              </a:rPr>
              <a:t>cudaMalloc</a:t>
            </a:r>
            <a:r>
              <a:rPr lang="en-GB" sz="2400" i="1" dirty="0">
                <a:latin typeface="Arial"/>
                <a:cs typeface="Arial"/>
              </a:rPr>
              <a:t>(), </a:t>
            </a:r>
            <a:r>
              <a:rPr lang="en-GB" sz="2400" i="1" dirty="0" err="1">
                <a:latin typeface="Arial"/>
                <a:cs typeface="Arial"/>
              </a:rPr>
              <a:t>cudaFree</a:t>
            </a:r>
            <a:r>
              <a:rPr lang="en-GB" sz="2400" i="1" dirty="0">
                <a:latin typeface="Arial"/>
                <a:cs typeface="Arial"/>
              </a:rPr>
              <a:t>(), </a:t>
            </a:r>
            <a:r>
              <a:rPr lang="en-GB" sz="2400" i="1" dirty="0" err="1">
                <a:latin typeface="Arial"/>
                <a:cs typeface="Arial"/>
              </a:rPr>
              <a:t>cudaMemcpy</a:t>
            </a:r>
            <a:r>
              <a:rPr lang="en-GB" sz="2400" i="1" dirty="0">
                <a:latin typeface="Arial"/>
                <a:cs typeface="Arial"/>
              </a:rPr>
              <a:t>()</a:t>
            </a:r>
          </a:p>
          <a:p>
            <a:pPr marL="404813" lvl="1" indent="-231775">
              <a:buFont typeface="Arial"/>
              <a:buChar char="•"/>
            </a:pPr>
            <a:r>
              <a:rPr lang="en-GB" sz="2400" i="1" dirty="0">
                <a:latin typeface="Arial"/>
                <a:cs typeface="Arial"/>
              </a:rPr>
              <a:t>Similar to the C equivalents </a:t>
            </a:r>
            <a:r>
              <a:rPr lang="en-GB" sz="2400" i="1" dirty="0" err="1">
                <a:latin typeface="Arial"/>
                <a:cs typeface="Arial"/>
              </a:rPr>
              <a:t>malloc</a:t>
            </a:r>
            <a:r>
              <a:rPr lang="en-GB" sz="2400" i="1" dirty="0">
                <a:latin typeface="Arial"/>
                <a:cs typeface="Arial"/>
              </a:rPr>
              <a:t>(), free(), </a:t>
            </a:r>
            <a:r>
              <a:rPr lang="en-GB" sz="2400" i="1" dirty="0" err="1">
                <a:latin typeface="Arial"/>
                <a:cs typeface="Arial"/>
              </a:rPr>
              <a:t>memcpy</a:t>
            </a:r>
            <a:r>
              <a:rPr lang="en-GB" sz="2400" i="1" dirty="0">
                <a:latin typeface="Arial"/>
                <a:cs typeface="Arial"/>
              </a:rPr>
              <a:t>(</a:t>
            </a:r>
            <a:r>
              <a:rPr lang="en-GB" sz="2400" i="1" dirty="0" smtClean="0">
                <a:latin typeface="Arial"/>
                <a:cs typeface="Arial"/>
              </a:rPr>
              <a:t>)</a:t>
            </a:r>
          </a:p>
          <a:p>
            <a:pPr marL="346075" lvl="1" indent="-346075">
              <a:buFont typeface="Wingdings" charset="2"/>
              <a:buChar char="§"/>
            </a:pPr>
            <a:r>
              <a:rPr lang="en-GB" sz="2400" dirty="0">
                <a:latin typeface="Arial"/>
                <a:cs typeface="Arial"/>
              </a:rPr>
              <a:t>Let’s take a look at main()</a:t>
            </a:r>
            <a:r>
              <a:rPr lang="en-GB" sz="2400" dirty="0" smtClean="0">
                <a:latin typeface="Arial"/>
                <a:cs typeface="Arial"/>
              </a:rPr>
              <a:t>…</a:t>
            </a:r>
            <a:endParaRPr lang="en-GB" sz="2400" dirty="0">
              <a:latin typeface="Arial"/>
              <a:cs typeface="Arial"/>
            </a:endParaRPr>
          </a:p>
        </p:txBody>
      </p:sp>
    </p:spTree>
    <p:extLst>
      <p:ext uri="{BB962C8B-B14F-4D97-AF65-F5344CB8AC3E}">
        <p14:creationId xmlns:p14="http://schemas.microsoft.com/office/powerpoint/2010/main" val="155382019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What and Why GPUs?</a:t>
            </a:r>
          </a:p>
        </p:txBody>
      </p:sp>
      <p:sp>
        <p:nvSpPr>
          <p:cNvPr id="15" name="Rectangle 3"/>
          <p:cNvSpPr txBox="1">
            <a:spLocks noChangeArrowheads="1"/>
          </p:cNvSpPr>
          <p:nvPr/>
        </p:nvSpPr>
        <p:spPr bwMode="auto">
          <a:xfrm>
            <a:off x="0" y="702964"/>
            <a:ext cx="9144000" cy="1685077"/>
          </a:xfrm>
          <a:prstGeom prst="rect">
            <a:avLst/>
          </a:prstGeom>
        </p:spPr>
        <p:txBody>
          <a:bodyPr wrap="square">
            <a:spAutoFit/>
          </a:bodyPr>
          <a:lstStyle>
            <a:defPPr>
              <a:defRPr lang="en-US"/>
            </a:defPPr>
            <a:lvl1pPr marL="342900" lvl="0" indent="-342900" defTabSz="914400" eaLnBrk="0" hangingPunct="0">
              <a:spcBef>
                <a:spcPts val="300"/>
              </a:spcBef>
              <a:spcAft>
                <a:spcPts val="600"/>
              </a:spcAft>
              <a:buSzPct val="100000"/>
              <a:buFont typeface="Wingdings" charset="2"/>
              <a:buChar char="u"/>
              <a:defRPr sz="2400" kern="0">
                <a:latin typeface="Arial"/>
                <a:ea typeface="MS PGothic" pitchFamily="34" charset="-128"/>
                <a:cs typeface="Arial"/>
              </a:defRPr>
            </a:lvl1pPr>
          </a:lstStyle>
          <a:p>
            <a:r>
              <a:rPr lang="en-US" dirty="0" smtClean="0"/>
              <a:t>GPU (</a:t>
            </a:r>
            <a:r>
              <a:rPr lang="en-US" dirty="0"/>
              <a:t>Graphics Processing </a:t>
            </a:r>
            <a:r>
              <a:rPr lang="en-US" dirty="0" smtClean="0"/>
              <a:t>Unit): hardware initially </a:t>
            </a:r>
            <a:r>
              <a:rPr lang="en-US" dirty="0"/>
              <a:t>designed for </a:t>
            </a:r>
            <a:r>
              <a:rPr lang="en-US" dirty="0" smtClean="0"/>
              <a:t>graphics, and became </a:t>
            </a:r>
            <a:r>
              <a:rPr lang="en-US" dirty="0"/>
              <a:t>more capable of general </a:t>
            </a:r>
            <a:r>
              <a:rPr lang="en-US" dirty="0" smtClean="0"/>
              <a:t>computations </a:t>
            </a:r>
            <a:endParaRPr lang="en-US" dirty="0"/>
          </a:p>
          <a:p>
            <a:r>
              <a:rPr lang="en-US" dirty="0" smtClean="0"/>
              <a:t>Consists </a:t>
            </a:r>
            <a:r>
              <a:rPr lang="en-US" dirty="0"/>
              <a:t>of multiprocessor element </a:t>
            </a:r>
            <a:r>
              <a:rPr lang="en-US" dirty="0" smtClean="0"/>
              <a:t>that </a:t>
            </a:r>
            <a:r>
              <a:rPr lang="en-US" dirty="0"/>
              <a:t>run under the shared-memory threads </a:t>
            </a:r>
            <a:r>
              <a:rPr lang="en-US" dirty="0" smtClean="0"/>
              <a:t>model </a:t>
            </a:r>
            <a:endParaRPr lang="en-US" dirty="0"/>
          </a:p>
        </p:txBody>
      </p:sp>
      <p:sp>
        <p:nvSpPr>
          <p:cNvPr id="19" name="Rectangle 18"/>
          <p:cNvSpPr/>
          <p:nvPr/>
        </p:nvSpPr>
        <p:spPr>
          <a:xfrm>
            <a:off x="1012771" y="5652237"/>
            <a:ext cx="8061497" cy="461665"/>
          </a:xfrm>
          <a:prstGeom prst="rect">
            <a:avLst/>
          </a:prstGeom>
        </p:spPr>
        <p:txBody>
          <a:bodyPr wrap="square">
            <a:spAutoFit/>
          </a:bodyPr>
          <a:lstStyle/>
          <a:p>
            <a:r>
              <a:rPr lang="en-US" sz="2400" dirty="0">
                <a:latin typeface="Arial"/>
                <a:cs typeface="Arial"/>
              </a:rPr>
              <a:t>CPU vs. GPU Hardware </a:t>
            </a:r>
            <a:r>
              <a:rPr lang="en-US" sz="2400" dirty="0" smtClean="0">
                <a:latin typeface="Arial"/>
                <a:cs typeface="Arial"/>
              </a:rPr>
              <a:t>architecture Design </a:t>
            </a:r>
            <a:r>
              <a:rPr lang="en-US" sz="2400" dirty="0">
                <a:latin typeface="Arial"/>
                <a:cs typeface="Arial"/>
              </a:rPr>
              <a:t>Philosophies</a:t>
            </a:r>
          </a:p>
        </p:txBody>
      </p:sp>
      <p:pic>
        <p:nvPicPr>
          <p:cNvPr id="4" name="Picture 3"/>
          <p:cNvPicPr>
            <a:picLocks noChangeAspect="1"/>
          </p:cNvPicPr>
          <p:nvPr/>
        </p:nvPicPr>
        <p:blipFill>
          <a:blip r:embed="rId3"/>
          <a:stretch>
            <a:fillRect/>
          </a:stretch>
        </p:blipFill>
        <p:spPr>
          <a:xfrm>
            <a:off x="0" y="2667441"/>
            <a:ext cx="9144000" cy="2548328"/>
          </a:xfrm>
          <a:prstGeom prst="rect">
            <a:avLst/>
          </a:prstGeom>
        </p:spPr>
      </p:pic>
    </p:spTree>
    <p:extLst>
      <p:ext uri="{BB962C8B-B14F-4D97-AF65-F5344CB8AC3E}">
        <p14:creationId xmlns:p14="http://schemas.microsoft.com/office/powerpoint/2010/main" val="207009041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CUDA program Skeleton</a:t>
            </a:r>
          </a:p>
        </p:txBody>
      </p:sp>
      <p:sp>
        <p:nvSpPr>
          <p:cNvPr id="8" name="Rectangle 7"/>
          <p:cNvSpPr/>
          <p:nvPr/>
        </p:nvSpPr>
        <p:spPr>
          <a:xfrm>
            <a:off x="0" y="741903"/>
            <a:ext cx="9144000" cy="461665"/>
          </a:xfrm>
          <a:prstGeom prst="rect">
            <a:avLst/>
          </a:prstGeom>
        </p:spPr>
        <p:txBody>
          <a:bodyPr wrap="square">
            <a:spAutoFit/>
          </a:bodyPr>
          <a:lstStyle/>
          <a:p>
            <a:pPr marL="342900" indent="-342900">
              <a:buFont typeface="Wingdings" charset="2"/>
              <a:buChar char="u"/>
            </a:pPr>
            <a:r>
              <a:rPr lang="en-US" sz="2400" dirty="0">
                <a:latin typeface="Arial"/>
                <a:cs typeface="Arial"/>
              </a:rPr>
              <a:t>How to pass parameters and </a:t>
            </a:r>
            <a:r>
              <a:rPr lang="en-US" sz="2400" dirty="0" smtClean="0">
                <a:latin typeface="Arial"/>
                <a:cs typeface="Arial"/>
              </a:rPr>
              <a:t>data </a:t>
            </a:r>
            <a:r>
              <a:rPr lang="en-US" sz="2400" dirty="0">
                <a:latin typeface="Arial"/>
                <a:cs typeface="Arial"/>
              </a:rPr>
              <a:t>between host and device?</a:t>
            </a:r>
          </a:p>
        </p:txBody>
      </p:sp>
      <p:sp>
        <p:nvSpPr>
          <p:cNvPr id="20" name="Content Placeholder 2"/>
          <p:cNvSpPr txBox="1">
            <a:spLocks/>
          </p:cNvSpPr>
          <p:nvPr/>
        </p:nvSpPr>
        <p:spPr>
          <a:xfrm>
            <a:off x="188037" y="1216552"/>
            <a:ext cx="8143164" cy="520248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smtClean="0">
                <a:latin typeface="Arial"/>
                <a:cs typeface="Arial"/>
              </a:rPr>
              <a:t>	</a:t>
            </a:r>
            <a:r>
              <a:rPr lang="en-GB" sz="2400" b="1" dirty="0" err="1" smtClean="0">
                <a:solidFill>
                  <a:schemeClr val="accent3">
                    <a:lumMod val="75000"/>
                  </a:schemeClr>
                </a:solidFill>
                <a:latin typeface="Arial"/>
                <a:cs typeface="Arial"/>
              </a:rPr>
              <a:t>int</a:t>
            </a:r>
            <a:r>
              <a:rPr lang="en-GB" sz="2400" b="1" dirty="0" smtClean="0">
                <a:solidFill>
                  <a:schemeClr val="accent3">
                    <a:lumMod val="75000"/>
                  </a:schemeClr>
                </a:solidFill>
                <a:latin typeface="Arial"/>
                <a:cs typeface="Arial"/>
              </a:rPr>
              <a:t> </a:t>
            </a:r>
            <a:r>
              <a:rPr lang="en-GB" sz="2400" b="1" dirty="0" smtClean="0">
                <a:latin typeface="Arial"/>
                <a:cs typeface="Arial"/>
              </a:rPr>
              <a:t>main(</a:t>
            </a:r>
            <a:r>
              <a:rPr lang="en-GB" sz="2400" b="1" dirty="0" smtClean="0">
                <a:solidFill>
                  <a:schemeClr val="accent3">
                    <a:lumMod val="75000"/>
                  </a:schemeClr>
                </a:solidFill>
                <a:latin typeface="Arial"/>
                <a:cs typeface="Arial"/>
              </a:rPr>
              <a:t>void</a:t>
            </a:r>
            <a:r>
              <a:rPr lang="en-GB" sz="2400" b="1" dirty="0" smtClean="0">
                <a:latin typeface="Arial"/>
                <a:cs typeface="Arial"/>
              </a:rPr>
              <a:t>) {</a:t>
            </a:r>
          </a:p>
          <a:p>
            <a:pPr marL="0" indent="0">
              <a:buFont typeface="Arial"/>
              <a:buNone/>
            </a:pPr>
            <a:r>
              <a:rPr lang="en-GB" sz="2400" b="1" dirty="0" smtClean="0">
                <a:latin typeface="Arial"/>
                <a:cs typeface="Arial"/>
              </a:rPr>
              <a:t>		</a:t>
            </a:r>
            <a:r>
              <a:rPr lang="en-GB" sz="2400" b="1" dirty="0" err="1" smtClean="0">
                <a:solidFill>
                  <a:schemeClr val="accent3">
                    <a:lumMod val="75000"/>
                  </a:schemeClr>
                </a:solidFill>
                <a:latin typeface="Arial"/>
                <a:cs typeface="Arial"/>
              </a:rPr>
              <a:t>int</a:t>
            </a:r>
            <a:r>
              <a:rPr lang="en-GB" sz="2400" b="1" dirty="0" smtClean="0">
                <a:solidFill>
                  <a:schemeClr val="accent3"/>
                </a:solidFill>
                <a:latin typeface="Arial"/>
                <a:cs typeface="Arial"/>
              </a:rPr>
              <a:t> </a:t>
            </a:r>
            <a:r>
              <a:rPr lang="en-GB" sz="2400" b="1" dirty="0" smtClean="0">
                <a:latin typeface="Arial"/>
                <a:cs typeface="Arial"/>
              </a:rPr>
              <a:t>a, b, c;	   </a:t>
            </a:r>
            <a:r>
              <a:rPr lang="en-GB" sz="2400" b="1" i="1" dirty="0" smtClean="0">
                <a:solidFill>
                  <a:schemeClr val="accent1"/>
                </a:solidFill>
                <a:latin typeface="Arial"/>
                <a:cs typeface="Arial"/>
              </a:rPr>
              <a:t>// host copies of a, b, c</a:t>
            </a:r>
          </a:p>
          <a:p>
            <a:pPr marL="0" indent="0">
              <a:buFont typeface="Arial"/>
              <a:buNone/>
            </a:pPr>
            <a:r>
              <a:rPr lang="en-GB" sz="2400" b="1" dirty="0" smtClean="0">
                <a:latin typeface="Arial"/>
                <a:cs typeface="Arial"/>
              </a:rPr>
              <a:t>		</a:t>
            </a:r>
            <a:r>
              <a:rPr lang="en-GB" sz="2400" b="1" dirty="0" err="1" smtClean="0">
                <a:solidFill>
                  <a:schemeClr val="accent3">
                    <a:lumMod val="75000"/>
                  </a:schemeClr>
                </a:solidFill>
                <a:latin typeface="Arial"/>
                <a:cs typeface="Arial"/>
              </a:rPr>
              <a:t>int</a:t>
            </a:r>
            <a:r>
              <a:rPr lang="en-GB" sz="2400" b="1" dirty="0" smtClean="0">
                <a:latin typeface="Arial"/>
                <a:cs typeface="Arial"/>
              </a:rPr>
              <a:t> *</a:t>
            </a:r>
            <a:r>
              <a:rPr lang="en-GB" sz="2400" b="1" dirty="0" err="1" smtClean="0">
                <a:latin typeface="Arial"/>
                <a:cs typeface="Arial"/>
              </a:rPr>
              <a:t>d_a</a:t>
            </a:r>
            <a:r>
              <a:rPr lang="en-GB" sz="2400" b="1" dirty="0" smtClean="0">
                <a:latin typeface="Arial"/>
                <a:cs typeface="Arial"/>
              </a:rPr>
              <a:t>, *</a:t>
            </a:r>
            <a:r>
              <a:rPr lang="en-GB" sz="2400" b="1" dirty="0" err="1" smtClean="0">
                <a:latin typeface="Arial"/>
                <a:cs typeface="Arial"/>
              </a:rPr>
              <a:t>d_b</a:t>
            </a:r>
            <a:r>
              <a:rPr lang="en-GB" sz="2400" b="1" dirty="0" smtClean="0">
                <a:latin typeface="Arial"/>
                <a:cs typeface="Arial"/>
              </a:rPr>
              <a:t>, *</a:t>
            </a:r>
            <a:r>
              <a:rPr lang="en-GB" sz="2400" b="1" dirty="0" err="1" smtClean="0">
                <a:latin typeface="Arial"/>
                <a:cs typeface="Arial"/>
              </a:rPr>
              <a:t>d_c</a:t>
            </a:r>
            <a:r>
              <a:rPr lang="en-GB" sz="2400" b="1" dirty="0" smtClean="0">
                <a:latin typeface="Arial"/>
                <a:cs typeface="Arial"/>
              </a:rPr>
              <a:t>;	</a:t>
            </a:r>
            <a:r>
              <a:rPr lang="en-GB" sz="2400" b="1" i="1" dirty="0" smtClean="0">
                <a:solidFill>
                  <a:schemeClr val="accent1"/>
                </a:solidFill>
                <a:latin typeface="Arial"/>
                <a:cs typeface="Arial"/>
              </a:rPr>
              <a:t>// device copies of a, b, c</a:t>
            </a:r>
          </a:p>
          <a:p>
            <a:pPr marL="0" indent="0">
              <a:buFont typeface="Arial"/>
              <a:buNone/>
            </a:pPr>
            <a:r>
              <a:rPr lang="en-GB" sz="2400" b="1" dirty="0" smtClean="0">
                <a:latin typeface="Arial"/>
                <a:cs typeface="Arial"/>
              </a:rPr>
              <a:t>		</a:t>
            </a:r>
            <a:r>
              <a:rPr lang="en-GB" sz="2400" b="1" dirty="0" err="1" smtClean="0">
                <a:solidFill>
                  <a:schemeClr val="accent3">
                    <a:lumMod val="75000"/>
                  </a:schemeClr>
                </a:solidFill>
                <a:latin typeface="Arial"/>
                <a:cs typeface="Arial"/>
              </a:rPr>
              <a:t>int</a:t>
            </a:r>
            <a:r>
              <a:rPr lang="en-GB" sz="2400" b="1" dirty="0" smtClean="0">
                <a:latin typeface="Arial"/>
                <a:cs typeface="Arial"/>
              </a:rPr>
              <a:t> size = </a:t>
            </a:r>
            <a:r>
              <a:rPr lang="en-GB" sz="2400" b="1" dirty="0" err="1" smtClean="0">
                <a:solidFill>
                  <a:schemeClr val="accent3">
                    <a:lumMod val="75000"/>
                  </a:schemeClr>
                </a:solidFill>
                <a:latin typeface="Arial"/>
                <a:cs typeface="Arial"/>
              </a:rPr>
              <a:t>sizeof</a:t>
            </a:r>
            <a:r>
              <a:rPr lang="en-GB" sz="2400" b="1" dirty="0" smtClean="0">
                <a:solidFill>
                  <a:schemeClr val="accent3">
                    <a:lumMod val="75000"/>
                  </a:schemeClr>
                </a:solidFill>
                <a:latin typeface="Arial"/>
                <a:cs typeface="Arial"/>
              </a:rPr>
              <a:t>(</a:t>
            </a:r>
            <a:r>
              <a:rPr lang="en-GB" sz="2400" b="1" dirty="0" err="1" smtClean="0">
                <a:solidFill>
                  <a:schemeClr val="accent3">
                    <a:lumMod val="75000"/>
                  </a:schemeClr>
                </a:solidFill>
                <a:latin typeface="Arial"/>
                <a:cs typeface="Arial"/>
              </a:rPr>
              <a:t>int</a:t>
            </a:r>
            <a:r>
              <a:rPr lang="en-GB" sz="2400" b="1" dirty="0" smtClean="0">
                <a:latin typeface="Arial"/>
                <a:cs typeface="Arial"/>
              </a:rPr>
              <a:t>);</a:t>
            </a:r>
          </a:p>
          <a:p>
            <a:pPr marL="0" indent="0">
              <a:buFont typeface="Arial"/>
              <a:buNone/>
            </a:pPr>
            <a:r>
              <a:rPr lang="en-GB" sz="2400" b="1" i="1" dirty="0" smtClean="0">
                <a:solidFill>
                  <a:schemeClr val="accent1"/>
                </a:solidFill>
                <a:latin typeface="Arial"/>
                <a:cs typeface="Arial"/>
              </a:rPr>
              <a:t>		// Allocate space for device copies of a, b, c</a:t>
            </a:r>
          </a:p>
          <a:p>
            <a:pPr marL="0" indent="0">
              <a:buFont typeface="Arial"/>
              <a:buNone/>
            </a:pPr>
            <a:r>
              <a:rPr lang="en-GB" sz="2400" b="1" dirty="0" smtClean="0">
                <a:latin typeface="Arial"/>
                <a:cs typeface="Arial"/>
              </a:rPr>
              <a:t>		</a:t>
            </a:r>
            <a:r>
              <a:rPr lang="en-GB" sz="2400" b="1" dirty="0" err="1" smtClean="0">
                <a:latin typeface="Arial"/>
                <a:cs typeface="Arial"/>
              </a:rPr>
              <a:t>cudaMalloc</a:t>
            </a:r>
            <a:r>
              <a:rPr lang="en-GB" sz="2400" b="1" dirty="0" smtClean="0">
                <a:latin typeface="Arial"/>
                <a:cs typeface="Arial"/>
              </a:rPr>
              <a:t>((</a:t>
            </a:r>
            <a:r>
              <a:rPr lang="en-GB" sz="2400" b="1" dirty="0" smtClean="0">
                <a:solidFill>
                  <a:schemeClr val="accent3">
                    <a:lumMod val="75000"/>
                  </a:schemeClr>
                </a:solidFill>
                <a:latin typeface="Arial"/>
                <a:cs typeface="Arial"/>
              </a:rPr>
              <a:t>void</a:t>
            </a:r>
            <a:r>
              <a:rPr lang="en-GB" sz="2400" b="1" dirty="0" smtClean="0">
                <a:latin typeface="Arial"/>
                <a:cs typeface="Arial"/>
              </a:rPr>
              <a:t> **)&amp;</a:t>
            </a:r>
            <a:r>
              <a:rPr lang="en-GB" sz="2400" b="1" dirty="0" err="1" smtClean="0">
                <a:latin typeface="Arial"/>
                <a:cs typeface="Arial"/>
              </a:rPr>
              <a:t>d_a</a:t>
            </a:r>
            <a:r>
              <a:rPr lang="en-GB" sz="2400" b="1" dirty="0" smtClean="0">
                <a:latin typeface="Arial"/>
                <a:cs typeface="Arial"/>
              </a:rPr>
              <a:t>, size);</a:t>
            </a:r>
          </a:p>
          <a:p>
            <a:pPr marL="0" indent="0">
              <a:buFont typeface="Arial"/>
              <a:buNone/>
            </a:pPr>
            <a:r>
              <a:rPr lang="en-GB" sz="2400" b="1" dirty="0" smtClean="0">
                <a:latin typeface="Arial"/>
                <a:cs typeface="Arial"/>
              </a:rPr>
              <a:t>		</a:t>
            </a:r>
            <a:r>
              <a:rPr lang="en-GB" sz="2400" b="1" dirty="0" err="1" smtClean="0">
                <a:latin typeface="Arial"/>
                <a:cs typeface="Arial"/>
              </a:rPr>
              <a:t>cudaMalloc</a:t>
            </a:r>
            <a:r>
              <a:rPr lang="en-GB" sz="2400" b="1" dirty="0" smtClean="0">
                <a:latin typeface="Arial"/>
                <a:cs typeface="Arial"/>
              </a:rPr>
              <a:t>((</a:t>
            </a:r>
            <a:r>
              <a:rPr lang="en-GB" sz="2400" b="1" dirty="0" smtClean="0">
                <a:solidFill>
                  <a:schemeClr val="accent3">
                    <a:lumMod val="75000"/>
                  </a:schemeClr>
                </a:solidFill>
                <a:latin typeface="Arial"/>
                <a:cs typeface="Arial"/>
              </a:rPr>
              <a:t>void</a:t>
            </a:r>
            <a:r>
              <a:rPr lang="en-GB" sz="2400" b="1" dirty="0" smtClean="0">
                <a:latin typeface="Arial"/>
                <a:cs typeface="Arial"/>
              </a:rPr>
              <a:t> **)&amp;</a:t>
            </a:r>
            <a:r>
              <a:rPr lang="en-GB" sz="2400" b="1" dirty="0" err="1" smtClean="0">
                <a:latin typeface="Arial"/>
                <a:cs typeface="Arial"/>
              </a:rPr>
              <a:t>d_b</a:t>
            </a:r>
            <a:r>
              <a:rPr lang="en-GB" sz="2400" b="1" dirty="0" smtClean="0">
                <a:latin typeface="Arial"/>
                <a:cs typeface="Arial"/>
              </a:rPr>
              <a:t>, size);</a:t>
            </a:r>
          </a:p>
          <a:p>
            <a:pPr marL="0" indent="0">
              <a:buFont typeface="Arial"/>
              <a:buNone/>
            </a:pPr>
            <a:r>
              <a:rPr lang="en-GB" sz="2400" b="1" dirty="0" smtClean="0">
                <a:latin typeface="Arial"/>
                <a:cs typeface="Arial"/>
              </a:rPr>
              <a:t>		</a:t>
            </a:r>
            <a:r>
              <a:rPr lang="en-GB" sz="2400" b="1" dirty="0" err="1" smtClean="0">
                <a:latin typeface="Arial"/>
                <a:cs typeface="Arial"/>
              </a:rPr>
              <a:t>cudaMalloc</a:t>
            </a:r>
            <a:r>
              <a:rPr lang="en-GB" sz="2400" b="1" dirty="0" smtClean="0">
                <a:latin typeface="Arial"/>
                <a:cs typeface="Arial"/>
              </a:rPr>
              <a:t>((</a:t>
            </a:r>
            <a:r>
              <a:rPr lang="en-GB" sz="2400" b="1" dirty="0" smtClean="0">
                <a:solidFill>
                  <a:schemeClr val="accent3">
                    <a:lumMod val="75000"/>
                  </a:schemeClr>
                </a:solidFill>
                <a:latin typeface="Arial"/>
                <a:cs typeface="Arial"/>
              </a:rPr>
              <a:t>void</a:t>
            </a:r>
            <a:r>
              <a:rPr lang="en-GB" sz="2400" b="1" dirty="0" smtClean="0">
                <a:latin typeface="Arial"/>
                <a:cs typeface="Arial"/>
              </a:rPr>
              <a:t> **)&amp;</a:t>
            </a:r>
            <a:r>
              <a:rPr lang="en-GB" sz="2400" b="1" dirty="0" err="1" smtClean="0">
                <a:latin typeface="Arial"/>
                <a:cs typeface="Arial"/>
              </a:rPr>
              <a:t>d_c</a:t>
            </a:r>
            <a:r>
              <a:rPr lang="en-GB" sz="2400" b="1" dirty="0" smtClean="0">
                <a:latin typeface="Arial"/>
                <a:cs typeface="Arial"/>
              </a:rPr>
              <a:t>, size);</a:t>
            </a:r>
          </a:p>
          <a:p>
            <a:pPr marL="0" indent="0">
              <a:buFont typeface="Arial"/>
              <a:buNone/>
            </a:pPr>
            <a:r>
              <a:rPr lang="en-GB" sz="2400" b="1" i="1" dirty="0" smtClean="0">
                <a:solidFill>
                  <a:schemeClr val="accent1"/>
                </a:solidFill>
                <a:latin typeface="Arial"/>
                <a:cs typeface="Arial"/>
              </a:rPr>
              <a:t>		// Setup input values</a:t>
            </a:r>
          </a:p>
          <a:p>
            <a:pPr marL="0" indent="0">
              <a:buFont typeface="Arial"/>
              <a:buNone/>
            </a:pPr>
            <a:r>
              <a:rPr lang="en-GB" sz="2400" b="1" dirty="0" smtClean="0">
                <a:latin typeface="Arial"/>
                <a:cs typeface="Arial"/>
              </a:rPr>
              <a:t>		a = 2;</a:t>
            </a:r>
          </a:p>
          <a:p>
            <a:pPr marL="0" indent="0">
              <a:buFont typeface="Arial"/>
              <a:buNone/>
            </a:pPr>
            <a:r>
              <a:rPr lang="en-GB" sz="2400" b="1" dirty="0" smtClean="0">
                <a:latin typeface="Arial"/>
                <a:cs typeface="Arial"/>
              </a:rPr>
              <a:t>		b = 7;</a:t>
            </a:r>
          </a:p>
          <a:p>
            <a:pPr marL="0" indent="0">
              <a:buFont typeface="Arial"/>
              <a:buNone/>
            </a:pPr>
            <a:endParaRPr lang="en-GB" sz="2400" dirty="0">
              <a:latin typeface="Arial"/>
              <a:cs typeface="Arial"/>
            </a:endParaRPr>
          </a:p>
        </p:txBody>
      </p:sp>
    </p:spTree>
    <p:extLst>
      <p:ext uri="{BB962C8B-B14F-4D97-AF65-F5344CB8AC3E}">
        <p14:creationId xmlns:p14="http://schemas.microsoft.com/office/powerpoint/2010/main" val="7399430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3" end="3"/>
                                            </p:txEl>
                                          </p:spTgt>
                                        </p:tgtEl>
                                        <p:attrNameLst>
                                          <p:attrName>style.visibility</p:attrName>
                                        </p:attrNameLst>
                                      </p:cBhvr>
                                      <p:to>
                                        <p:strVal val="visible"/>
                                      </p:to>
                                    </p:set>
                                    <p:animEffect transition="in" filter="fade">
                                      <p:cBhvr>
                                        <p:cTn id="7" dur="500"/>
                                        <p:tgtEl>
                                          <p:spTgt spid="2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xEl>
                                              <p:pRg st="4" end="4"/>
                                            </p:txEl>
                                          </p:spTgt>
                                        </p:tgtEl>
                                        <p:attrNameLst>
                                          <p:attrName>style.visibility</p:attrName>
                                        </p:attrNameLst>
                                      </p:cBhvr>
                                      <p:to>
                                        <p:strVal val="visible"/>
                                      </p:to>
                                    </p:set>
                                    <p:animEffect transition="in" filter="fade">
                                      <p:cBhvr>
                                        <p:cTn id="10" dur="500"/>
                                        <p:tgtEl>
                                          <p:spTgt spid="20">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xEl>
                                              <p:pRg st="5" end="5"/>
                                            </p:txEl>
                                          </p:spTgt>
                                        </p:tgtEl>
                                        <p:attrNameLst>
                                          <p:attrName>style.visibility</p:attrName>
                                        </p:attrNameLst>
                                      </p:cBhvr>
                                      <p:to>
                                        <p:strVal val="visible"/>
                                      </p:to>
                                    </p:set>
                                    <p:animEffect transition="in" filter="fade">
                                      <p:cBhvr>
                                        <p:cTn id="13" dur="500"/>
                                        <p:tgtEl>
                                          <p:spTgt spid="20">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xEl>
                                              <p:pRg st="6" end="6"/>
                                            </p:txEl>
                                          </p:spTgt>
                                        </p:tgtEl>
                                        <p:attrNameLst>
                                          <p:attrName>style.visibility</p:attrName>
                                        </p:attrNameLst>
                                      </p:cBhvr>
                                      <p:to>
                                        <p:strVal val="visible"/>
                                      </p:to>
                                    </p:set>
                                    <p:animEffect transition="in" filter="fade">
                                      <p:cBhvr>
                                        <p:cTn id="16" dur="500"/>
                                        <p:tgtEl>
                                          <p:spTgt spid="20">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xEl>
                                              <p:pRg st="7" end="7"/>
                                            </p:txEl>
                                          </p:spTgt>
                                        </p:tgtEl>
                                        <p:attrNameLst>
                                          <p:attrName>style.visibility</p:attrName>
                                        </p:attrNameLst>
                                      </p:cBhvr>
                                      <p:to>
                                        <p:strVal val="visible"/>
                                      </p:to>
                                    </p:set>
                                    <p:animEffect transition="in" filter="fade">
                                      <p:cBhvr>
                                        <p:cTn id="19" dur="500"/>
                                        <p:tgtEl>
                                          <p:spTgt spid="20">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xEl>
                                              <p:pRg st="8" end="8"/>
                                            </p:txEl>
                                          </p:spTgt>
                                        </p:tgtEl>
                                        <p:attrNameLst>
                                          <p:attrName>style.visibility</p:attrName>
                                        </p:attrNameLst>
                                      </p:cBhvr>
                                      <p:to>
                                        <p:strVal val="visible"/>
                                      </p:to>
                                    </p:set>
                                    <p:animEffect transition="in" filter="fade">
                                      <p:cBhvr>
                                        <p:cTn id="24" dur="500"/>
                                        <p:tgtEl>
                                          <p:spTgt spid="20">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xEl>
                                              <p:pRg st="9" end="9"/>
                                            </p:txEl>
                                          </p:spTgt>
                                        </p:tgtEl>
                                        <p:attrNameLst>
                                          <p:attrName>style.visibility</p:attrName>
                                        </p:attrNameLst>
                                      </p:cBhvr>
                                      <p:to>
                                        <p:strVal val="visible"/>
                                      </p:to>
                                    </p:set>
                                    <p:animEffect transition="in" filter="fade">
                                      <p:cBhvr>
                                        <p:cTn id="27" dur="500"/>
                                        <p:tgtEl>
                                          <p:spTgt spid="20">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xEl>
                                              <p:pRg st="10" end="10"/>
                                            </p:txEl>
                                          </p:spTgt>
                                        </p:tgtEl>
                                        <p:attrNameLst>
                                          <p:attrName>style.visibility</p:attrName>
                                        </p:attrNameLst>
                                      </p:cBhvr>
                                      <p:to>
                                        <p:strVal val="visible"/>
                                      </p:to>
                                    </p:set>
                                    <p:animEffect transition="in" filter="fade">
                                      <p:cBhvr>
                                        <p:cTn id="30" dur="500"/>
                                        <p:tgtEl>
                                          <p:spTgt spid="2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CUDA program Skeleton</a:t>
            </a:r>
          </a:p>
        </p:txBody>
      </p:sp>
      <p:sp>
        <p:nvSpPr>
          <p:cNvPr id="8" name="Rectangle 7"/>
          <p:cNvSpPr/>
          <p:nvPr/>
        </p:nvSpPr>
        <p:spPr>
          <a:xfrm>
            <a:off x="0" y="741903"/>
            <a:ext cx="9144000" cy="461665"/>
          </a:xfrm>
          <a:prstGeom prst="rect">
            <a:avLst/>
          </a:prstGeom>
        </p:spPr>
        <p:txBody>
          <a:bodyPr wrap="square">
            <a:spAutoFit/>
          </a:bodyPr>
          <a:lstStyle/>
          <a:p>
            <a:pPr marL="342900" indent="-342900">
              <a:buFont typeface="Wingdings" charset="2"/>
              <a:buChar char="u"/>
            </a:pPr>
            <a:r>
              <a:rPr lang="en-US" sz="2400" dirty="0">
                <a:latin typeface="Arial"/>
                <a:cs typeface="Arial"/>
              </a:rPr>
              <a:t>How to pass parameters and </a:t>
            </a:r>
            <a:r>
              <a:rPr lang="en-US" sz="2400" dirty="0" smtClean="0">
                <a:latin typeface="Arial"/>
                <a:cs typeface="Arial"/>
              </a:rPr>
              <a:t>data </a:t>
            </a:r>
            <a:r>
              <a:rPr lang="en-US" sz="2400" dirty="0">
                <a:latin typeface="Arial"/>
                <a:cs typeface="Arial"/>
              </a:rPr>
              <a:t>between host and device?</a:t>
            </a:r>
          </a:p>
        </p:txBody>
      </p:sp>
      <p:sp>
        <p:nvSpPr>
          <p:cNvPr id="6" name="Content Placeholder 2"/>
          <p:cNvSpPr txBox="1">
            <a:spLocks/>
          </p:cNvSpPr>
          <p:nvPr/>
        </p:nvSpPr>
        <p:spPr>
          <a:xfrm>
            <a:off x="-35866" y="1189030"/>
            <a:ext cx="9144000" cy="524563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b="1" dirty="0" smtClean="0">
                <a:latin typeface="Arial"/>
                <a:cs typeface="Arial"/>
              </a:rPr>
              <a:t>		</a:t>
            </a:r>
            <a:r>
              <a:rPr lang="en-GB" sz="2400" b="1" i="1" dirty="0" smtClean="0">
                <a:solidFill>
                  <a:schemeClr val="accent1"/>
                </a:solidFill>
                <a:latin typeface="Arial"/>
                <a:cs typeface="Arial"/>
              </a:rPr>
              <a:t>// Copy inputs to device</a:t>
            </a:r>
          </a:p>
          <a:p>
            <a:pPr marL="0" indent="0">
              <a:buFont typeface="Arial"/>
              <a:buNone/>
            </a:pPr>
            <a:r>
              <a:rPr lang="en-GB" sz="2400" b="1" dirty="0" smtClean="0">
                <a:latin typeface="Arial"/>
                <a:cs typeface="Arial"/>
              </a:rPr>
              <a:t>		</a:t>
            </a:r>
            <a:r>
              <a:rPr lang="en-GB" sz="2400" b="1" dirty="0" err="1" smtClean="0">
                <a:latin typeface="Arial"/>
                <a:cs typeface="Arial"/>
              </a:rPr>
              <a:t>cudaMemcpy</a:t>
            </a:r>
            <a:r>
              <a:rPr lang="en-GB" sz="2400" b="1" dirty="0" smtClean="0">
                <a:latin typeface="Arial"/>
                <a:cs typeface="Arial"/>
              </a:rPr>
              <a:t>(</a:t>
            </a:r>
            <a:r>
              <a:rPr lang="en-GB" sz="2400" b="1" dirty="0" err="1" smtClean="0">
                <a:latin typeface="Arial"/>
                <a:cs typeface="Arial"/>
              </a:rPr>
              <a:t>d_a</a:t>
            </a:r>
            <a:r>
              <a:rPr lang="en-GB" sz="2400" b="1" dirty="0" smtClean="0">
                <a:latin typeface="Arial"/>
                <a:cs typeface="Arial"/>
              </a:rPr>
              <a:t>, &amp;a, size, </a:t>
            </a:r>
            <a:r>
              <a:rPr lang="en-GB" sz="2400" b="1" dirty="0" err="1" smtClean="0">
                <a:latin typeface="Arial"/>
                <a:cs typeface="Arial"/>
              </a:rPr>
              <a:t>cudaMemcpyHostToDevice</a:t>
            </a:r>
            <a:r>
              <a:rPr lang="en-GB" sz="2400" b="1" dirty="0" smtClean="0">
                <a:latin typeface="Arial"/>
                <a:cs typeface="Arial"/>
              </a:rPr>
              <a:t>);</a:t>
            </a:r>
          </a:p>
          <a:p>
            <a:pPr marL="0" indent="0">
              <a:buFont typeface="Arial"/>
              <a:buNone/>
            </a:pPr>
            <a:r>
              <a:rPr lang="en-GB" sz="2400" b="1" dirty="0" smtClean="0">
                <a:latin typeface="Arial"/>
                <a:cs typeface="Arial"/>
              </a:rPr>
              <a:t>		</a:t>
            </a:r>
            <a:r>
              <a:rPr lang="en-GB" sz="2400" b="1" dirty="0" err="1" smtClean="0">
                <a:latin typeface="Arial"/>
                <a:cs typeface="Arial"/>
              </a:rPr>
              <a:t>cudaMemcpy</a:t>
            </a:r>
            <a:r>
              <a:rPr lang="en-GB" sz="2400" b="1" dirty="0" smtClean="0">
                <a:latin typeface="Arial"/>
                <a:cs typeface="Arial"/>
              </a:rPr>
              <a:t>(</a:t>
            </a:r>
            <a:r>
              <a:rPr lang="en-GB" sz="2400" b="1" dirty="0" err="1" smtClean="0">
                <a:latin typeface="Arial"/>
                <a:cs typeface="Arial"/>
              </a:rPr>
              <a:t>d_b</a:t>
            </a:r>
            <a:r>
              <a:rPr lang="en-GB" sz="2400" b="1" dirty="0" smtClean="0">
                <a:latin typeface="Arial"/>
                <a:cs typeface="Arial"/>
              </a:rPr>
              <a:t>, &amp;b, size, </a:t>
            </a:r>
            <a:r>
              <a:rPr lang="en-GB" sz="2400" b="1" dirty="0" err="1" smtClean="0">
                <a:latin typeface="Arial"/>
                <a:cs typeface="Arial"/>
              </a:rPr>
              <a:t>cudaMemcpyHostToDevice</a:t>
            </a:r>
            <a:r>
              <a:rPr lang="en-GB" sz="2400" b="1" dirty="0" smtClean="0">
                <a:latin typeface="Arial"/>
                <a:cs typeface="Arial"/>
              </a:rPr>
              <a:t>);</a:t>
            </a:r>
          </a:p>
          <a:p>
            <a:pPr marL="0" indent="0">
              <a:buFont typeface="Arial"/>
              <a:buNone/>
            </a:pPr>
            <a:endParaRPr lang="en-GB" sz="2400" b="1" dirty="0" smtClean="0">
              <a:latin typeface="Arial"/>
              <a:cs typeface="Arial"/>
            </a:endParaRPr>
          </a:p>
          <a:p>
            <a:pPr marL="0" indent="0">
              <a:buFont typeface="Arial"/>
              <a:buNone/>
            </a:pPr>
            <a:r>
              <a:rPr lang="en-GB" sz="2400" b="1" i="1" dirty="0" smtClean="0">
                <a:solidFill>
                  <a:schemeClr val="accent1"/>
                </a:solidFill>
                <a:latin typeface="Arial"/>
                <a:cs typeface="Arial"/>
              </a:rPr>
              <a:t>		// Launch add() kernel on GPU</a:t>
            </a:r>
          </a:p>
          <a:p>
            <a:pPr marL="0" indent="0">
              <a:buFont typeface="Arial"/>
              <a:buNone/>
            </a:pPr>
            <a:r>
              <a:rPr lang="en-GB" sz="2400" b="1" dirty="0" smtClean="0">
                <a:latin typeface="Arial"/>
                <a:cs typeface="Arial"/>
              </a:rPr>
              <a:t>		add&lt;&lt;&lt;1,1&gt;&gt;&gt;(</a:t>
            </a:r>
            <a:r>
              <a:rPr lang="en-GB" sz="2400" b="1" dirty="0" err="1" smtClean="0">
                <a:latin typeface="Arial"/>
                <a:cs typeface="Arial"/>
              </a:rPr>
              <a:t>d_a</a:t>
            </a:r>
            <a:r>
              <a:rPr lang="en-GB" sz="2400" b="1" dirty="0" smtClean="0">
                <a:latin typeface="Arial"/>
                <a:cs typeface="Arial"/>
              </a:rPr>
              <a:t>, </a:t>
            </a:r>
            <a:r>
              <a:rPr lang="en-GB" sz="2400" b="1" dirty="0" err="1" smtClean="0">
                <a:latin typeface="Arial"/>
                <a:cs typeface="Arial"/>
              </a:rPr>
              <a:t>d_b</a:t>
            </a:r>
            <a:r>
              <a:rPr lang="en-GB" sz="2400" b="1" dirty="0" smtClean="0">
                <a:latin typeface="Arial"/>
                <a:cs typeface="Arial"/>
              </a:rPr>
              <a:t>, </a:t>
            </a:r>
            <a:r>
              <a:rPr lang="en-GB" sz="2400" b="1" dirty="0" err="1" smtClean="0">
                <a:latin typeface="Arial"/>
                <a:cs typeface="Arial"/>
              </a:rPr>
              <a:t>d_c</a:t>
            </a:r>
            <a:r>
              <a:rPr lang="en-GB" sz="2400" b="1" dirty="0" smtClean="0">
                <a:latin typeface="Arial"/>
                <a:cs typeface="Arial"/>
              </a:rPr>
              <a:t>);</a:t>
            </a:r>
          </a:p>
          <a:p>
            <a:pPr marL="0" indent="0">
              <a:buFont typeface="Arial"/>
              <a:buNone/>
            </a:pPr>
            <a:endParaRPr lang="en-GB" sz="2400" b="1" dirty="0" smtClean="0">
              <a:latin typeface="Arial"/>
              <a:cs typeface="Arial"/>
            </a:endParaRPr>
          </a:p>
          <a:p>
            <a:pPr marL="0" indent="0">
              <a:buFont typeface="Arial"/>
              <a:buNone/>
            </a:pPr>
            <a:r>
              <a:rPr lang="en-GB" sz="2400" b="1" i="1" dirty="0" smtClean="0">
                <a:solidFill>
                  <a:schemeClr val="accent1"/>
                </a:solidFill>
                <a:latin typeface="Arial"/>
                <a:cs typeface="Arial"/>
              </a:rPr>
              <a:t>		// Copy result back to host</a:t>
            </a:r>
          </a:p>
          <a:p>
            <a:pPr marL="0" indent="0">
              <a:buFont typeface="Arial"/>
              <a:buNone/>
            </a:pPr>
            <a:r>
              <a:rPr lang="en-GB" sz="2400" b="1" dirty="0" smtClean="0">
                <a:latin typeface="Arial"/>
                <a:cs typeface="Arial"/>
              </a:rPr>
              <a:t>		</a:t>
            </a:r>
            <a:r>
              <a:rPr lang="en-GB" sz="2400" b="1" dirty="0" err="1" smtClean="0">
                <a:latin typeface="Arial"/>
                <a:cs typeface="Arial"/>
              </a:rPr>
              <a:t>cudaMemcpy</a:t>
            </a:r>
            <a:r>
              <a:rPr lang="en-GB" sz="2400" b="1" dirty="0" smtClean="0">
                <a:latin typeface="Arial"/>
                <a:cs typeface="Arial"/>
              </a:rPr>
              <a:t>(&amp;c, </a:t>
            </a:r>
            <a:r>
              <a:rPr lang="en-GB" sz="2400" b="1" dirty="0" err="1" smtClean="0">
                <a:latin typeface="Arial"/>
                <a:cs typeface="Arial"/>
              </a:rPr>
              <a:t>d_c</a:t>
            </a:r>
            <a:r>
              <a:rPr lang="en-GB" sz="2400" b="1" dirty="0" smtClean="0">
                <a:latin typeface="Arial"/>
                <a:cs typeface="Arial"/>
              </a:rPr>
              <a:t>, size, </a:t>
            </a:r>
            <a:r>
              <a:rPr lang="en-GB" sz="2400" b="1" dirty="0" err="1" smtClean="0">
                <a:latin typeface="Arial"/>
                <a:cs typeface="Arial"/>
              </a:rPr>
              <a:t>cudaMemcpyDeviceToHost</a:t>
            </a:r>
            <a:r>
              <a:rPr lang="en-GB" sz="2400" b="1" dirty="0" smtClean="0">
                <a:latin typeface="Arial"/>
                <a:cs typeface="Arial"/>
              </a:rPr>
              <a:t>);</a:t>
            </a:r>
          </a:p>
          <a:p>
            <a:pPr marL="0" indent="0">
              <a:buFont typeface="Arial"/>
              <a:buNone/>
            </a:pPr>
            <a:endParaRPr lang="en-GB" sz="2400" b="1" i="1" dirty="0" smtClean="0">
              <a:solidFill>
                <a:schemeClr val="bg2"/>
              </a:solidFill>
              <a:latin typeface="Arial"/>
              <a:cs typeface="Arial"/>
            </a:endParaRPr>
          </a:p>
          <a:p>
            <a:pPr marL="0" indent="0">
              <a:buFont typeface="Arial"/>
              <a:buNone/>
            </a:pPr>
            <a:r>
              <a:rPr lang="en-GB" sz="2400" b="1" i="1" dirty="0" smtClean="0">
                <a:solidFill>
                  <a:schemeClr val="accent1"/>
                </a:solidFill>
                <a:latin typeface="Arial"/>
                <a:cs typeface="Arial"/>
              </a:rPr>
              <a:t>		// </a:t>
            </a:r>
            <a:r>
              <a:rPr lang="en-GB" sz="2400" b="1" i="1" dirty="0" err="1" smtClean="0">
                <a:solidFill>
                  <a:schemeClr val="accent1"/>
                </a:solidFill>
                <a:latin typeface="Arial"/>
                <a:cs typeface="Arial"/>
              </a:rPr>
              <a:t>Cleanup</a:t>
            </a:r>
            <a:endParaRPr lang="en-GB" sz="2400" b="1" i="1" dirty="0" smtClean="0">
              <a:solidFill>
                <a:schemeClr val="accent1"/>
              </a:solidFill>
              <a:latin typeface="Arial"/>
              <a:cs typeface="Arial"/>
            </a:endParaRPr>
          </a:p>
          <a:p>
            <a:pPr marL="0" indent="0">
              <a:buFont typeface="Arial"/>
              <a:buNone/>
            </a:pPr>
            <a:r>
              <a:rPr lang="en-GB" sz="2400" b="1" dirty="0" smtClean="0">
                <a:latin typeface="Arial"/>
                <a:cs typeface="Arial"/>
              </a:rPr>
              <a:t>		</a:t>
            </a:r>
            <a:r>
              <a:rPr lang="en-GB" sz="2400" b="1" dirty="0" err="1" smtClean="0">
                <a:latin typeface="Arial"/>
                <a:cs typeface="Arial"/>
              </a:rPr>
              <a:t>cudaFree</a:t>
            </a:r>
            <a:r>
              <a:rPr lang="en-GB" sz="2400" b="1" dirty="0" smtClean="0">
                <a:latin typeface="Arial"/>
                <a:cs typeface="Arial"/>
              </a:rPr>
              <a:t>(</a:t>
            </a:r>
            <a:r>
              <a:rPr lang="en-GB" sz="2400" b="1" dirty="0" err="1" smtClean="0">
                <a:latin typeface="Arial"/>
                <a:cs typeface="Arial"/>
              </a:rPr>
              <a:t>d_a</a:t>
            </a:r>
            <a:r>
              <a:rPr lang="en-GB" sz="2400" b="1" dirty="0" smtClean="0">
                <a:latin typeface="Arial"/>
                <a:cs typeface="Arial"/>
              </a:rPr>
              <a:t>); </a:t>
            </a:r>
            <a:r>
              <a:rPr lang="en-GB" sz="2400" b="1" dirty="0" err="1" smtClean="0">
                <a:latin typeface="Arial"/>
                <a:cs typeface="Arial"/>
              </a:rPr>
              <a:t>cudaFree</a:t>
            </a:r>
            <a:r>
              <a:rPr lang="en-GB" sz="2400" b="1" dirty="0" smtClean="0">
                <a:latin typeface="Arial"/>
                <a:cs typeface="Arial"/>
              </a:rPr>
              <a:t>(</a:t>
            </a:r>
            <a:r>
              <a:rPr lang="en-GB" sz="2400" b="1" dirty="0" err="1" smtClean="0">
                <a:latin typeface="Arial"/>
                <a:cs typeface="Arial"/>
              </a:rPr>
              <a:t>d_b</a:t>
            </a:r>
            <a:r>
              <a:rPr lang="en-GB" sz="2400" b="1" dirty="0" smtClean="0">
                <a:latin typeface="Arial"/>
                <a:cs typeface="Arial"/>
              </a:rPr>
              <a:t>); </a:t>
            </a:r>
            <a:r>
              <a:rPr lang="en-GB" sz="2400" b="1" dirty="0" err="1" smtClean="0">
                <a:latin typeface="Arial"/>
                <a:cs typeface="Arial"/>
              </a:rPr>
              <a:t>cudaFree</a:t>
            </a:r>
            <a:r>
              <a:rPr lang="en-GB" sz="2400" b="1" dirty="0" smtClean="0">
                <a:latin typeface="Arial"/>
                <a:cs typeface="Arial"/>
              </a:rPr>
              <a:t>(</a:t>
            </a:r>
            <a:r>
              <a:rPr lang="en-GB" sz="2400" b="1" dirty="0" err="1" smtClean="0">
                <a:latin typeface="Arial"/>
                <a:cs typeface="Arial"/>
              </a:rPr>
              <a:t>d_c</a:t>
            </a:r>
            <a:r>
              <a:rPr lang="en-GB" sz="2400" b="1" dirty="0" smtClean="0">
                <a:latin typeface="Arial"/>
                <a:cs typeface="Arial"/>
              </a:rPr>
              <a:t>);</a:t>
            </a:r>
          </a:p>
          <a:p>
            <a:pPr marL="0" indent="0">
              <a:buFont typeface="Arial"/>
              <a:buNone/>
            </a:pPr>
            <a:r>
              <a:rPr lang="en-GB" sz="2400" b="1" dirty="0" smtClean="0">
                <a:latin typeface="Arial"/>
                <a:cs typeface="Arial"/>
              </a:rPr>
              <a:t>		</a:t>
            </a:r>
            <a:r>
              <a:rPr lang="en-GB" sz="2400" b="1" dirty="0" smtClean="0">
                <a:solidFill>
                  <a:schemeClr val="accent3">
                    <a:lumMod val="75000"/>
                  </a:schemeClr>
                </a:solidFill>
                <a:latin typeface="Arial"/>
                <a:cs typeface="Arial"/>
              </a:rPr>
              <a:t>return </a:t>
            </a:r>
            <a:r>
              <a:rPr lang="en-GB" sz="2400" b="1" dirty="0" smtClean="0">
                <a:latin typeface="Arial"/>
                <a:cs typeface="Arial"/>
              </a:rPr>
              <a:t>0;</a:t>
            </a:r>
          </a:p>
          <a:p>
            <a:pPr marL="0" indent="0">
              <a:buFont typeface="Arial"/>
              <a:buNone/>
            </a:pPr>
            <a:r>
              <a:rPr lang="en-GB" sz="2400" b="1" dirty="0" smtClean="0">
                <a:latin typeface="Arial"/>
                <a:cs typeface="Arial"/>
              </a:rPr>
              <a:t>	}</a:t>
            </a:r>
            <a:endParaRPr lang="en-GB" sz="2400" b="1" dirty="0">
              <a:latin typeface="Arial"/>
              <a:cs typeface="Arial"/>
            </a:endParaRPr>
          </a:p>
        </p:txBody>
      </p:sp>
    </p:spTree>
    <p:extLst>
      <p:ext uri="{BB962C8B-B14F-4D97-AF65-F5344CB8AC3E}">
        <p14:creationId xmlns:p14="http://schemas.microsoft.com/office/powerpoint/2010/main" val="15619212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5" end="5"/>
                                            </p:txEl>
                                          </p:spTgt>
                                        </p:tgtEl>
                                        <p:attrNameLst>
                                          <p:attrName>style.visibility</p:attrName>
                                        </p:attrNameLst>
                                      </p:cBhvr>
                                      <p:to>
                                        <p:strVal val="visible"/>
                                      </p:to>
                                    </p:set>
                                    <p:animEffect transition="in" filter="fade">
                                      <p:cBhvr>
                                        <p:cTn id="10" dur="500"/>
                                        <p:tgtEl>
                                          <p:spTgt spid="6">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animEffect transition="in" filter="fade">
                                      <p:cBhvr>
                                        <p:cTn id="15" dur="500"/>
                                        <p:tgtEl>
                                          <p:spTgt spid="6">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8" end="8"/>
                                            </p:txEl>
                                          </p:spTgt>
                                        </p:tgtEl>
                                        <p:attrNameLst>
                                          <p:attrName>style.visibility</p:attrName>
                                        </p:attrNameLst>
                                      </p:cBhvr>
                                      <p:to>
                                        <p:strVal val="visible"/>
                                      </p:to>
                                    </p:set>
                                    <p:animEffect transition="in" filter="fade">
                                      <p:cBhvr>
                                        <p:cTn id="18" dur="500"/>
                                        <p:tgtEl>
                                          <p:spTgt spid="6">
                                            <p:txEl>
                                              <p:pRg st="8" end="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animEffect transition="in" filter="fade">
                                      <p:cBhvr>
                                        <p:cTn id="23" dur="500"/>
                                        <p:tgtEl>
                                          <p:spTgt spid="6">
                                            <p:txEl>
                                              <p:pRg st="10" end="1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11" end="11"/>
                                            </p:txEl>
                                          </p:spTgt>
                                        </p:tgtEl>
                                        <p:attrNameLst>
                                          <p:attrName>style.visibility</p:attrName>
                                        </p:attrNameLst>
                                      </p:cBhvr>
                                      <p:to>
                                        <p:strVal val="visible"/>
                                      </p:to>
                                    </p:set>
                                    <p:animEffect transition="in" filter="fade">
                                      <p:cBhvr>
                                        <p:cTn id="26" dur="500"/>
                                        <p:tgtEl>
                                          <p:spTgt spid="6">
                                            <p:txEl>
                                              <p:pRg st="11" end="1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12" end="12"/>
                                            </p:txEl>
                                          </p:spTgt>
                                        </p:tgtEl>
                                        <p:attrNameLst>
                                          <p:attrName>style.visibility</p:attrName>
                                        </p:attrNameLst>
                                      </p:cBhvr>
                                      <p:to>
                                        <p:strVal val="visible"/>
                                      </p:to>
                                    </p:set>
                                    <p:animEffect transition="in" filter="fade">
                                      <p:cBhvr>
                                        <p:cTn id="29" dur="500"/>
                                        <p:tgtEl>
                                          <p:spTgt spid="6">
                                            <p:txEl>
                                              <p:pRg st="12" end="1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13" end="13"/>
                                            </p:txEl>
                                          </p:spTgt>
                                        </p:tgtEl>
                                        <p:attrNameLst>
                                          <p:attrName>style.visibility</p:attrName>
                                        </p:attrNameLst>
                                      </p:cBhvr>
                                      <p:to>
                                        <p:strVal val="visible"/>
                                      </p:to>
                                    </p:set>
                                    <p:animEffect transition="in" filter="fade">
                                      <p:cBhvr>
                                        <p:cTn id="32"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CUDA program </a:t>
            </a:r>
            <a:r>
              <a:rPr lang="en-US" sz="2400" b="1" dirty="0" smtClean="0">
                <a:solidFill>
                  <a:srgbClr val="FF0000"/>
                </a:solidFill>
                <a:latin typeface="Arial"/>
                <a:cs typeface="Arial"/>
              </a:rPr>
              <a:t>structure</a:t>
            </a:r>
            <a:endParaRPr lang="en-US" sz="2400" b="1" dirty="0">
              <a:solidFill>
                <a:srgbClr val="FF0000"/>
              </a:solidFill>
              <a:latin typeface="Arial"/>
              <a:cs typeface="Arial"/>
            </a:endParaRPr>
          </a:p>
        </p:txBody>
      </p:sp>
      <p:sp>
        <p:nvSpPr>
          <p:cNvPr id="8" name="Rectangle 7"/>
          <p:cNvSpPr/>
          <p:nvPr/>
        </p:nvSpPr>
        <p:spPr>
          <a:xfrm>
            <a:off x="82165" y="702964"/>
            <a:ext cx="9061835" cy="5940088"/>
          </a:xfrm>
          <a:prstGeom prst="rect">
            <a:avLst/>
          </a:prstGeom>
        </p:spPr>
        <p:txBody>
          <a:bodyPr wrap="square">
            <a:spAutoFit/>
          </a:bodyPr>
          <a:lstStyle/>
          <a:p>
            <a:r>
              <a:rPr lang="en-US" sz="2000" dirty="0" smtClean="0">
                <a:latin typeface="Arial"/>
                <a:cs typeface="Arial"/>
              </a:rPr>
              <a:t>__global__ void </a:t>
            </a:r>
            <a:r>
              <a:rPr lang="en-US" sz="2000" dirty="0" err="1" smtClean="0">
                <a:latin typeface="Arial"/>
                <a:cs typeface="Arial"/>
              </a:rPr>
              <a:t>some_kernel</a:t>
            </a:r>
            <a:r>
              <a:rPr lang="en-US" sz="2000" dirty="0" smtClean="0">
                <a:latin typeface="Arial"/>
                <a:cs typeface="Arial"/>
              </a:rPr>
              <a:t>(...){</a:t>
            </a:r>
          </a:p>
          <a:p>
            <a:r>
              <a:rPr lang="en-US" sz="2000" dirty="0" smtClean="0">
                <a:latin typeface="Arial"/>
                <a:cs typeface="Arial"/>
              </a:rPr>
              <a:t>...</a:t>
            </a:r>
          </a:p>
          <a:p>
            <a:r>
              <a:rPr lang="en-US" sz="2000" dirty="0" smtClean="0">
                <a:latin typeface="Arial"/>
                <a:cs typeface="Arial"/>
              </a:rPr>
              <a:t>}</a:t>
            </a:r>
          </a:p>
          <a:p>
            <a:r>
              <a:rPr lang="en-US" sz="2000" dirty="0" err="1" smtClean="0">
                <a:latin typeface="Arial"/>
                <a:cs typeface="Arial"/>
              </a:rPr>
              <a:t>int</a:t>
            </a:r>
            <a:r>
              <a:rPr lang="en-US" sz="2000" dirty="0" smtClean="0">
                <a:latin typeface="Arial"/>
                <a:cs typeface="Arial"/>
              </a:rPr>
              <a:t> main (void){ </a:t>
            </a:r>
          </a:p>
          <a:p>
            <a:r>
              <a:rPr lang="en-US" sz="2000" dirty="0" smtClean="0">
                <a:latin typeface="Arial"/>
                <a:cs typeface="Arial"/>
              </a:rPr>
              <a:t>  // Declare all variables.</a:t>
            </a:r>
          </a:p>
          <a:p>
            <a:r>
              <a:rPr lang="de-DE" sz="2000" dirty="0" smtClean="0">
                <a:latin typeface="Arial"/>
                <a:cs typeface="Arial"/>
              </a:rPr>
              <a:t>  ...</a:t>
            </a:r>
          </a:p>
          <a:p>
            <a:r>
              <a:rPr lang="de-DE" sz="2000" dirty="0" smtClean="0">
                <a:latin typeface="Arial"/>
                <a:cs typeface="Arial"/>
              </a:rPr>
              <a:t>  // </a:t>
            </a:r>
            <a:r>
              <a:rPr lang="de-DE" sz="2000" dirty="0" err="1" smtClean="0">
                <a:latin typeface="Arial"/>
                <a:cs typeface="Arial"/>
              </a:rPr>
              <a:t>Allocate</a:t>
            </a:r>
            <a:r>
              <a:rPr lang="de-DE" sz="2000" dirty="0" smtClean="0">
                <a:latin typeface="Arial"/>
                <a:cs typeface="Arial"/>
              </a:rPr>
              <a:t> </a:t>
            </a:r>
            <a:r>
              <a:rPr lang="de-DE" sz="2000" dirty="0" err="1" smtClean="0">
                <a:latin typeface="Arial"/>
                <a:cs typeface="Arial"/>
              </a:rPr>
              <a:t>host</a:t>
            </a:r>
            <a:r>
              <a:rPr lang="de-DE" sz="2000" dirty="0" smtClean="0">
                <a:latin typeface="Arial"/>
                <a:cs typeface="Arial"/>
              </a:rPr>
              <a:t> </a:t>
            </a:r>
            <a:r>
              <a:rPr lang="de-DE" sz="2000" dirty="0" err="1" smtClean="0">
                <a:latin typeface="Arial"/>
                <a:cs typeface="Arial"/>
              </a:rPr>
              <a:t>memory</a:t>
            </a:r>
            <a:r>
              <a:rPr lang="de-DE" sz="2000" dirty="0" smtClean="0">
                <a:latin typeface="Arial"/>
                <a:cs typeface="Arial"/>
              </a:rPr>
              <a:t> </a:t>
            </a:r>
            <a:r>
              <a:rPr lang="de-DE" sz="2000" dirty="0" err="1" smtClean="0">
                <a:latin typeface="Arial"/>
                <a:cs typeface="Arial"/>
              </a:rPr>
              <a:t>and</a:t>
            </a:r>
            <a:r>
              <a:rPr lang="de-DE" sz="2000" dirty="0">
                <a:latin typeface="Arial"/>
                <a:cs typeface="Arial"/>
              </a:rPr>
              <a:t> </a:t>
            </a:r>
            <a:r>
              <a:rPr lang="de-DE" sz="2000" dirty="0" err="1">
                <a:latin typeface="Arial"/>
                <a:cs typeface="Arial"/>
              </a:rPr>
              <a:t>device</a:t>
            </a:r>
            <a:r>
              <a:rPr lang="de-DE" sz="2000" dirty="0">
                <a:latin typeface="Arial"/>
                <a:cs typeface="Arial"/>
              </a:rPr>
              <a:t> </a:t>
            </a:r>
            <a:r>
              <a:rPr lang="de-DE" sz="2000" dirty="0" err="1">
                <a:latin typeface="Arial"/>
                <a:cs typeface="Arial"/>
              </a:rPr>
              <a:t>memory</a:t>
            </a:r>
            <a:r>
              <a:rPr lang="de-DE" sz="2000" dirty="0">
                <a:latin typeface="Arial"/>
                <a:cs typeface="Arial"/>
              </a:rPr>
              <a:t> .</a:t>
            </a:r>
            <a:endParaRPr lang="de-DE" sz="2000" dirty="0" smtClean="0">
              <a:latin typeface="Arial"/>
              <a:cs typeface="Arial"/>
            </a:endParaRPr>
          </a:p>
          <a:p>
            <a:r>
              <a:rPr lang="de-DE" sz="2000" dirty="0" smtClean="0">
                <a:latin typeface="Arial"/>
                <a:cs typeface="Arial"/>
              </a:rPr>
              <a:t>  ...</a:t>
            </a:r>
          </a:p>
          <a:p>
            <a:r>
              <a:rPr lang="de-DE" sz="2000" dirty="0" smtClean="0">
                <a:latin typeface="Arial"/>
                <a:cs typeface="Arial"/>
              </a:rPr>
              <a:t>  // Write </a:t>
            </a:r>
            <a:r>
              <a:rPr lang="de-DE" sz="2000" dirty="0" err="1" smtClean="0">
                <a:latin typeface="Arial"/>
                <a:cs typeface="Arial"/>
              </a:rPr>
              <a:t>data</a:t>
            </a:r>
            <a:r>
              <a:rPr lang="de-DE" sz="2000" dirty="0" smtClean="0">
                <a:latin typeface="Arial"/>
                <a:cs typeface="Arial"/>
              </a:rPr>
              <a:t> </a:t>
            </a:r>
            <a:r>
              <a:rPr lang="de-DE" sz="2000" dirty="0" err="1" smtClean="0">
                <a:latin typeface="Arial"/>
                <a:cs typeface="Arial"/>
              </a:rPr>
              <a:t>to</a:t>
            </a:r>
            <a:r>
              <a:rPr lang="de-DE" sz="2000" dirty="0" smtClean="0">
                <a:latin typeface="Arial"/>
                <a:cs typeface="Arial"/>
              </a:rPr>
              <a:t> </a:t>
            </a:r>
            <a:r>
              <a:rPr lang="de-DE" sz="2000" dirty="0" err="1" smtClean="0">
                <a:latin typeface="Arial"/>
                <a:cs typeface="Arial"/>
              </a:rPr>
              <a:t>host</a:t>
            </a:r>
            <a:r>
              <a:rPr lang="de-DE" sz="2000" dirty="0" smtClean="0">
                <a:latin typeface="Arial"/>
                <a:cs typeface="Arial"/>
              </a:rPr>
              <a:t> </a:t>
            </a:r>
            <a:r>
              <a:rPr lang="de-DE" sz="2000" dirty="0" err="1" smtClean="0">
                <a:latin typeface="Arial"/>
                <a:cs typeface="Arial"/>
              </a:rPr>
              <a:t>memory</a:t>
            </a:r>
            <a:endParaRPr lang="de-DE" sz="2000" dirty="0" smtClean="0">
              <a:latin typeface="Arial"/>
              <a:cs typeface="Arial"/>
            </a:endParaRPr>
          </a:p>
          <a:p>
            <a:r>
              <a:rPr lang="de-DE" sz="2000" dirty="0" smtClean="0">
                <a:latin typeface="Arial"/>
                <a:cs typeface="Arial"/>
              </a:rPr>
              <a:t>  ...</a:t>
            </a:r>
          </a:p>
          <a:p>
            <a:r>
              <a:rPr lang="de-DE" sz="2000" dirty="0" smtClean="0">
                <a:latin typeface="Arial"/>
                <a:cs typeface="Arial"/>
              </a:rPr>
              <a:t>  //</a:t>
            </a:r>
            <a:r>
              <a:rPr lang="de-DE" sz="2000" dirty="0" err="1" smtClean="0">
                <a:latin typeface="Arial"/>
                <a:cs typeface="Arial"/>
              </a:rPr>
              <a:t>copy</a:t>
            </a:r>
            <a:r>
              <a:rPr lang="de-DE" sz="2000" dirty="0" smtClean="0">
                <a:latin typeface="Arial"/>
                <a:cs typeface="Arial"/>
              </a:rPr>
              <a:t> </a:t>
            </a:r>
            <a:r>
              <a:rPr lang="de-DE" sz="2000" dirty="0" err="1" smtClean="0">
                <a:latin typeface="Arial"/>
                <a:cs typeface="Arial"/>
              </a:rPr>
              <a:t>them</a:t>
            </a:r>
            <a:r>
              <a:rPr lang="de-DE" sz="2000" dirty="0" smtClean="0">
                <a:latin typeface="Arial"/>
                <a:cs typeface="Arial"/>
              </a:rPr>
              <a:t> </a:t>
            </a:r>
            <a:r>
              <a:rPr lang="de-DE" sz="2000" dirty="0" err="1" smtClean="0">
                <a:latin typeface="Arial"/>
                <a:cs typeface="Arial"/>
              </a:rPr>
              <a:t>to</a:t>
            </a:r>
            <a:r>
              <a:rPr lang="de-DE" sz="2000" dirty="0" smtClean="0">
                <a:latin typeface="Arial"/>
                <a:cs typeface="Arial"/>
              </a:rPr>
              <a:t> </a:t>
            </a:r>
            <a:r>
              <a:rPr lang="de-DE" sz="2000" dirty="0" err="1">
                <a:latin typeface="Arial"/>
                <a:cs typeface="Arial"/>
              </a:rPr>
              <a:t>device</a:t>
            </a:r>
            <a:r>
              <a:rPr lang="de-DE" sz="2000" dirty="0">
                <a:latin typeface="Arial"/>
                <a:cs typeface="Arial"/>
              </a:rPr>
              <a:t> </a:t>
            </a:r>
            <a:r>
              <a:rPr lang="de-DE" sz="2000" dirty="0" err="1">
                <a:latin typeface="Arial"/>
                <a:cs typeface="Arial"/>
              </a:rPr>
              <a:t>memory</a:t>
            </a:r>
            <a:r>
              <a:rPr lang="de-DE" sz="2000" dirty="0">
                <a:latin typeface="Arial"/>
                <a:cs typeface="Arial"/>
              </a:rPr>
              <a:t>.</a:t>
            </a:r>
            <a:endParaRPr lang="de-DE" sz="2000" dirty="0" smtClean="0">
              <a:latin typeface="Arial"/>
              <a:cs typeface="Arial"/>
            </a:endParaRPr>
          </a:p>
          <a:p>
            <a:r>
              <a:rPr lang="de-DE" sz="2000" dirty="0" smtClean="0">
                <a:latin typeface="Arial"/>
                <a:cs typeface="Arial"/>
              </a:rPr>
              <a:t>  ...</a:t>
            </a:r>
          </a:p>
          <a:p>
            <a:r>
              <a:rPr lang="de-DE" sz="2000" dirty="0" smtClean="0">
                <a:latin typeface="Arial"/>
                <a:cs typeface="Arial"/>
              </a:rPr>
              <a:t> </a:t>
            </a:r>
            <a:r>
              <a:rPr lang="de-DE" sz="2000" dirty="0" smtClean="0">
                <a:solidFill>
                  <a:srgbClr val="FF0000"/>
                </a:solidFill>
                <a:latin typeface="Arial"/>
                <a:cs typeface="Arial"/>
              </a:rPr>
              <a:t> // </a:t>
            </a:r>
            <a:r>
              <a:rPr lang="en-US" sz="2000" dirty="0">
                <a:solidFill>
                  <a:srgbClr val="FF0000"/>
                </a:solidFill>
                <a:latin typeface="Arial"/>
                <a:cs typeface="Arial"/>
              </a:rPr>
              <a:t>Kernel invocation </a:t>
            </a:r>
            <a:r>
              <a:rPr lang="en-US" sz="2000" dirty="0" smtClean="0">
                <a:solidFill>
                  <a:srgbClr val="FF0000"/>
                </a:solidFill>
                <a:latin typeface="Arial"/>
                <a:cs typeface="Arial"/>
              </a:rPr>
              <a:t>code to launch kernel on device</a:t>
            </a:r>
            <a:r>
              <a:rPr lang="de-DE" sz="2000" dirty="0" smtClean="0">
                <a:latin typeface="Arial"/>
                <a:cs typeface="Arial"/>
              </a:rPr>
              <a:t>.</a:t>
            </a:r>
          </a:p>
          <a:p>
            <a:r>
              <a:rPr lang="de-DE" sz="2000" dirty="0" smtClean="0">
                <a:latin typeface="Arial"/>
                <a:cs typeface="Arial"/>
              </a:rPr>
              <a:t>  ...  </a:t>
            </a:r>
          </a:p>
          <a:p>
            <a:r>
              <a:rPr lang="de-DE" sz="2000" dirty="0" smtClean="0">
                <a:latin typeface="Arial"/>
                <a:cs typeface="Arial"/>
              </a:rPr>
              <a:t>  // </a:t>
            </a:r>
            <a:r>
              <a:rPr lang="de-DE" sz="2000" dirty="0" err="1" smtClean="0">
                <a:latin typeface="Arial"/>
                <a:cs typeface="Arial"/>
              </a:rPr>
              <a:t>Copy</a:t>
            </a:r>
            <a:r>
              <a:rPr lang="de-DE" sz="2000" dirty="0" smtClean="0">
                <a:latin typeface="Arial"/>
                <a:cs typeface="Arial"/>
              </a:rPr>
              <a:t> GPU </a:t>
            </a:r>
            <a:r>
              <a:rPr lang="de-DE" sz="2000" dirty="0" err="1" smtClean="0">
                <a:latin typeface="Arial"/>
                <a:cs typeface="Arial"/>
              </a:rPr>
              <a:t>results</a:t>
            </a:r>
            <a:r>
              <a:rPr lang="de-DE" sz="2000" dirty="0" smtClean="0">
                <a:latin typeface="Arial"/>
                <a:cs typeface="Arial"/>
              </a:rPr>
              <a:t> in </a:t>
            </a:r>
            <a:r>
              <a:rPr lang="de-DE" sz="2000" dirty="0" err="1" smtClean="0">
                <a:latin typeface="Arial"/>
                <a:cs typeface="Arial"/>
              </a:rPr>
              <a:t>device</a:t>
            </a:r>
            <a:r>
              <a:rPr lang="de-DE" sz="2000" dirty="0" smtClean="0">
                <a:latin typeface="Arial"/>
                <a:cs typeface="Arial"/>
              </a:rPr>
              <a:t> </a:t>
            </a:r>
            <a:r>
              <a:rPr lang="de-DE" sz="2000" dirty="0" err="1" smtClean="0">
                <a:latin typeface="Arial"/>
                <a:cs typeface="Arial"/>
              </a:rPr>
              <a:t>memory</a:t>
            </a:r>
            <a:r>
              <a:rPr lang="de-DE" sz="2000" dirty="0" smtClean="0">
                <a:latin typeface="Arial"/>
                <a:cs typeface="Arial"/>
              </a:rPr>
              <a:t> back </a:t>
            </a:r>
            <a:r>
              <a:rPr lang="de-DE" sz="2000" dirty="0" err="1" smtClean="0">
                <a:latin typeface="Arial"/>
                <a:cs typeface="Arial"/>
              </a:rPr>
              <a:t>to</a:t>
            </a:r>
            <a:r>
              <a:rPr lang="de-DE" sz="2000" dirty="0" smtClean="0">
                <a:latin typeface="Arial"/>
                <a:cs typeface="Arial"/>
              </a:rPr>
              <a:t> </a:t>
            </a:r>
            <a:r>
              <a:rPr lang="de-DE" sz="2000" dirty="0" err="1" smtClean="0">
                <a:latin typeface="Arial"/>
                <a:cs typeface="Arial"/>
              </a:rPr>
              <a:t>host</a:t>
            </a:r>
            <a:r>
              <a:rPr lang="de-DE" sz="2000" dirty="0" smtClean="0">
                <a:latin typeface="Arial"/>
                <a:cs typeface="Arial"/>
              </a:rPr>
              <a:t> </a:t>
            </a:r>
            <a:r>
              <a:rPr lang="de-DE" sz="2000" dirty="0" err="1" smtClean="0">
                <a:latin typeface="Arial"/>
                <a:cs typeface="Arial"/>
              </a:rPr>
              <a:t>memory</a:t>
            </a:r>
            <a:r>
              <a:rPr lang="de-DE" sz="2000" dirty="0" smtClean="0">
                <a:latin typeface="Arial"/>
                <a:cs typeface="Arial"/>
              </a:rPr>
              <a:t>.</a:t>
            </a:r>
          </a:p>
          <a:p>
            <a:r>
              <a:rPr lang="de-DE" sz="2000" dirty="0" smtClean="0">
                <a:latin typeface="Arial"/>
                <a:cs typeface="Arial"/>
              </a:rPr>
              <a:t>  ...</a:t>
            </a:r>
          </a:p>
          <a:p>
            <a:r>
              <a:rPr lang="de-DE" sz="2000" dirty="0" smtClean="0">
                <a:latin typeface="Arial"/>
                <a:cs typeface="Arial"/>
              </a:rPr>
              <a:t>  // Free </a:t>
            </a:r>
            <a:r>
              <a:rPr lang="de-DE" sz="2000" dirty="0" err="1" smtClean="0">
                <a:latin typeface="Arial"/>
                <a:cs typeface="Arial"/>
              </a:rPr>
              <a:t>allocated</a:t>
            </a:r>
            <a:r>
              <a:rPr lang="de-DE" sz="2000" dirty="0" smtClean="0">
                <a:latin typeface="Arial"/>
                <a:cs typeface="Arial"/>
              </a:rPr>
              <a:t> </a:t>
            </a:r>
            <a:r>
              <a:rPr lang="de-DE" sz="2000" dirty="0" err="1" smtClean="0">
                <a:latin typeface="Arial"/>
                <a:cs typeface="Arial"/>
              </a:rPr>
              <a:t>host</a:t>
            </a:r>
            <a:r>
              <a:rPr lang="de-DE" sz="2000" dirty="0" smtClean="0">
                <a:latin typeface="Arial"/>
                <a:cs typeface="Arial"/>
              </a:rPr>
              <a:t> </a:t>
            </a:r>
            <a:r>
              <a:rPr lang="de-DE" sz="2000" dirty="0" err="1" smtClean="0">
                <a:latin typeface="Arial"/>
                <a:cs typeface="Arial"/>
              </a:rPr>
              <a:t>memory</a:t>
            </a:r>
            <a:r>
              <a:rPr lang="de-DE" sz="2000" dirty="0" smtClean="0">
                <a:latin typeface="Arial"/>
                <a:cs typeface="Arial"/>
              </a:rPr>
              <a:t> </a:t>
            </a:r>
            <a:r>
              <a:rPr lang="de-DE" sz="2000" dirty="0" err="1" smtClean="0">
                <a:latin typeface="Arial"/>
                <a:cs typeface="Arial"/>
              </a:rPr>
              <a:t>and</a:t>
            </a:r>
            <a:r>
              <a:rPr lang="de-DE" sz="2000" dirty="0">
                <a:latin typeface="Arial"/>
                <a:cs typeface="Arial"/>
              </a:rPr>
              <a:t> </a:t>
            </a:r>
            <a:r>
              <a:rPr lang="de-DE" sz="2000" dirty="0" err="1">
                <a:latin typeface="Arial"/>
                <a:cs typeface="Arial"/>
              </a:rPr>
              <a:t>device</a:t>
            </a:r>
            <a:r>
              <a:rPr lang="de-DE" sz="2000" dirty="0">
                <a:latin typeface="Arial"/>
                <a:cs typeface="Arial"/>
              </a:rPr>
              <a:t> </a:t>
            </a:r>
            <a:r>
              <a:rPr lang="de-DE" sz="2000" dirty="0" err="1">
                <a:latin typeface="Arial"/>
                <a:cs typeface="Arial"/>
              </a:rPr>
              <a:t>memory</a:t>
            </a:r>
            <a:endParaRPr lang="de-DE" sz="2000" dirty="0" smtClean="0">
              <a:latin typeface="Arial"/>
              <a:cs typeface="Arial"/>
            </a:endParaRPr>
          </a:p>
          <a:p>
            <a:r>
              <a:rPr lang="de-DE" sz="2000" dirty="0" smtClean="0">
                <a:latin typeface="Arial"/>
                <a:cs typeface="Arial"/>
              </a:rPr>
              <a:t>  ...</a:t>
            </a:r>
          </a:p>
          <a:p>
            <a:r>
              <a:rPr lang="de-DE" sz="2000" dirty="0" smtClean="0">
                <a:latin typeface="Arial"/>
                <a:cs typeface="Arial"/>
              </a:rPr>
              <a:t>}</a:t>
            </a:r>
            <a:endParaRPr lang="en-US" sz="2000" dirty="0">
              <a:latin typeface="Arial"/>
              <a:cs typeface="Arial"/>
            </a:endParaRPr>
          </a:p>
        </p:txBody>
      </p:sp>
      <p:grpSp>
        <p:nvGrpSpPr>
          <p:cNvPr id="2" name="Group 1"/>
          <p:cNvGrpSpPr/>
          <p:nvPr/>
        </p:nvGrpSpPr>
        <p:grpSpPr>
          <a:xfrm>
            <a:off x="3774135" y="1629132"/>
            <a:ext cx="5300133" cy="2319891"/>
            <a:chOff x="3843867" y="952672"/>
            <a:chExt cx="5300133" cy="2319891"/>
          </a:xfrm>
        </p:grpSpPr>
        <p:sp>
          <p:nvSpPr>
            <p:cNvPr id="10" name="Rectangle 9"/>
            <p:cNvSpPr/>
            <p:nvPr/>
          </p:nvSpPr>
          <p:spPr>
            <a:xfrm>
              <a:off x="5750789" y="2564677"/>
              <a:ext cx="2375213" cy="707886"/>
            </a:xfrm>
            <a:prstGeom prst="rect">
              <a:avLst/>
            </a:prstGeom>
            <a:solidFill>
              <a:schemeClr val="accent4">
                <a:lumMod val="40000"/>
                <a:lumOff val="60000"/>
              </a:schemeClr>
            </a:solidFill>
            <a:ln>
              <a:solidFill>
                <a:srgbClr val="008000"/>
              </a:solidFill>
            </a:ln>
          </p:spPr>
          <p:txBody>
            <a:bodyPr wrap="square">
              <a:spAutoFit/>
            </a:bodyPr>
            <a:lstStyle/>
            <a:p>
              <a:pPr algn="ctr"/>
              <a:r>
                <a:rPr lang="en-US" sz="2000" dirty="0"/>
                <a:t>How to run a code in parallel on device?</a:t>
              </a:r>
            </a:p>
          </p:txBody>
        </p:sp>
        <p:sp>
          <p:nvSpPr>
            <p:cNvPr id="11" name="Rectangle 10"/>
            <p:cNvSpPr/>
            <p:nvPr/>
          </p:nvSpPr>
          <p:spPr>
            <a:xfrm>
              <a:off x="3843867" y="952672"/>
              <a:ext cx="5300133" cy="1015663"/>
            </a:xfrm>
            <a:prstGeom prst="rect">
              <a:avLst/>
            </a:prstGeom>
            <a:solidFill>
              <a:schemeClr val="accent4">
                <a:lumMod val="40000"/>
                <a:lumOff val="60000"/>
              </a:schemeClr>
            </a:solidFill>
            <a:ln>
              <a:solidFill>
                <a:srgbClr val="008000"/>
              </a:solidFill>
            </a:ln>
          </p:spPr>
          <p:txBody>
            <a:bodyPr wrap="square">
              <a:spAutoFit/>
            </a:bodyPr>
            <a:lstStyle/>
            <a:p>
              <a:pPr marL="342900" indent="-342900">
                <a:buFont typeface="Wingdings" charset="2"/>
                <a:buChar char="§"/>
              </a:pPr>
              <a:r>
                <a:rPr lang="en-US" sz="2000" dirty="0" smtClean="0"/>
                <a:t>Write and launch a kernel for device</a:t>
              </a:r>
            </a:p>
            <a:p>
              <a:pPr marL="342900" indent="-342900">
                <a:buFont typeface="Wingdings" charset="2"/>
                <a:buChar char="§"/>
              </a:pPr>
              <a:r>
                <a:rPr lang="en-US" sz="2000" dirty="0" smtClean="0"/>
                <a:t>Parameters and data transfer between host and device</a:t>
              </a:r>
              <a:endParaRPr lang="en-US" sz="2000" dirty="0"/>
            </a:p>
          </p:txBody>
        </p:sp>
        <p:sp>
          <p:nvSpPr>
            <p:cNvPr id="4" name="Down Arrow 3"/>
            <p:cNvSpPr/>
            <p:nvPr/>
          </p:nvSpPr>
          <p:spPr>
            <a:xfrm>
              <a:off x="6620933" y="1968335"/>
              <a:ext cx="457200" cy="59634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Rectangle 2"/>
          <p:cNvSpPr/>
          <p:nvPr/>
        </p:nvSpPr>
        <p:spPr>
          <a:xfrm>
            <a:off x="4620440" y="1259800"/>
            <a:ext cx="3861522" cy="369332"/>
          </a:xfrm>
          <a:prstGeom prst="rect">
            <a:avLst/>
          </a:prstGeom>
        </p:spPr>
        <p:txBody>
          <a:bodyPr wrap="square">
            <a:spAutoFit/>
          </a:bodyPr>
          <a:lstStyle/>
          <a:p>
            <a:r>
              <a:rPr lang="en-US" b="1" dirty="0" smtClean="0">
                <a:solidFill>
                  <a:srgbClr val="FF0000"/>
                </a:solidFill>
                <a:latin typeface="Arial"/>
                <a:cs typeface="Arial"/>
              </a:rPr>
              <a:t>Skeleton of a CUDA program</a:t>
            </a:r>
            <a:endParaRPr lang="en-US" b="1" dirty="0">
              <a:solidFill>
                <a:srgbClr val="FF0000"/>
              </a:solidFill>
              <a:latin typeface="Arial"/>
              <a:cs typeface="Arial"/>
            </a:endParaRPr>
          </a:p>
        </p:txBody>
      </p:sp>
    </p:spTree>
    <p:extLst>
      <p:ext uri="{BB962C8B-B14F-4D97-AF65-F5344CB8AC3E}">
        <p14:creationId xmlns:p14="http://schemas.microsoft.com/office/powerpoint/2010/main" val="269505878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4"/>
          <p:cNvSpPr>
            <a:spLocks noChangeArrowheads="1"/>
          </p:cNvSpPr>
          <p:nvPr/>
        </p:nvSpPr>
        <p:spPr bwMode="auto">
          <a:xfrm>
            <a:off x="-25400" y="194101"/>
            <a:ext cx="9144000" cy="540605"/>
          </a:xfrm>
          <a:prstGeom prst="rect">
            <a:avLst/>
          </a:prstGeom>
          <a:noFill/>
          <a:ln w="9525">
            <a:noFill/>
            <a:miter lim="800000"/>
            <a:headEnd/>
            <a:tailEnd/>
          </a:ln>
          <a:effectLst/>
        </p:spPr>
        <p:txBody>
          <a:bodyPr wrap="square">
            <a:spAutoFit/>
          </a:bodyPr>
          <a:lstStyle/>
          <a:p>
            <a:r>
              <a:rPr lang="en-US" sz="2800" b="1" dirty="0">
                <a:solidFill>
                  <a:srgbClr val="FF0000"/>
                </a:solidFill>
                <a:latin typeface="Times New Roman" pitchFamily="18" charset="0"/>
              </a:rPr>
              <a:t>Topics</a:t>
            </a:r>
          </a:p>
        </p:txBody>
      </p:sp>
      <p:sp>
        <p:nvSpPr>
          <p:cNvPr id="8" name="Rectangle 7"/>
          <p:cNvSpPr/>
          <p:nvPr/>
        </p:nvSpPr>
        <p:spPr>
          <a:xfrm>
            <a:off x="0" y="995095"/>
            <a:ext cx="4046982" cy="1800493"/>
          </a:xfrm>
          <a:prstGeom prst="rect">
            <a:avLst/>
          </a:prstGeom>
        </p:spPr>
        <p:txBody>
          <a:bodyPr wrap="square">
            <a:spAutoFit/>
          </a:bodyPr>
          <a:lstStyle/>
          <a:p>
            <a:pPr marL="519113" lvl="1" indent="-288925">
              <a:spcAft>
                <a:spcPts val="600"/>
              </a:spcAft>
              <a:buFont typeface="Wingdings" charset="2"/>
              <a:buChar char="§"/>
            </a:pPr>
            <a:r>
              <a:rPr lang="en-GB" sz="2400" dirty="0" smtClean="0">
                <a:solidFill>
                  <a:srgbClr val="000000"/>
                </a:solidFill>
              </a:rPr>
              <a:t>GPU computing overview</a:t>
            </a:r>
            <a:endParaRPr lang="en-GB" sz="2400" dirty="0">
              <a:solidFill>
                <a:srgbClr val="000000"/>
              </a:solidFill>
            </a:endParaRPr>
          </a:p>
          <a:p>
            <a:pPr marL="519113" lvl="1" indent="-288925">
              <a:spcAft>
                <a:spcPts val="600"/>
              </a:spcAft>
              <a:buFont typeface="Wingdings" charset="2"/>
              <a:buChar char="§"/>
            </a:pPr>
            <a:r>
              <a:rPr lang="en-GB" sz="2400" dirty="0" smtClean="0">
                <a:solidFill>
                  <a:srgbClr val="FF0000"/>
                </a:solidFill>
              </a:rPr>
              <a:t>CUDA programming basics</a:t>
            </a:r>
          </a:p>
          <a:p>
            <a:pPr marL="519113" lvl="1" indent="-288925">
              <a:spcAft>
                <a:spcPts val="600"/>
              </a:spcAft>
              <a:buFont typeface="Wingdings" charset="2"/>
              <a:buChar char="§"/>
            </a:pPr>
            <a:r>
              <a:rPr lang="en-GB" sz="2400" dirty="0" smtClean="0"/>
              <a:t>CUDA optimization</a:t>
            </a:r>
          </a:p>
          <a:p>
            <a:pPr marL="519113" lvl="1" indent="-288925">
              <a:spcAft>
                <a:spcPts val="600"/>
              </a:spcAft>
              <a:buFont typeface="Wingdings" charset="2"/>
              <a:buChar char="§"/>
            </a:pPr>
            <a:r>
              <a:rPr lang="en-GB" sz="2400" dirty="0" smtClean="0"/>
              <a:t>CUDA libraries</a:t>
            </a:r>
            <a:endParaRPr lang="en-GB" sz="2400" dirty="0"/>
          </a:p>
        </p:txBody>
      </p:sp>
      <p:grpSp>
        <p:nvGrpSpPr>
          <p:cNvPr id="55" name="Group 54"/>
          <p:cNvGrpSpPr/>
          <p:nvPr/>
        </p:nvGrpSpPr>
        <p:grpSpPr>
          <a:xfrm>
            <a:off x="3933697" y="1357127"/>
            <a:ext cx="5146803" cy="2046245"/>
            <a:chOff x="3898900" y="927100"/>
            <a:chExt cx="5146803" cy="2046245"/>
          </a:xfrm>
        </p:grpSpPr>
        <p:cxnSp>
          <p:nvCxnSpPr>
            <p:cNvPr id="29" name="Straight Connector 28"/>
            <p:cNvCxnSpPr/>
            <p:nvPr/>
          </p:nvCxnSpPr>
          <p:spPr>
            <a:xfrm>
              <a:off x="3898900" y="1269151"/>
              <a:ext cx="901700" cy="0"/>
            </a:xfrm>
            <a:prstGeom prst="line">
              <a:avLst/>
            </a:prstGeom>
            <a:noFill/>
            <a:ln w="15875" cap="flat" cmpd="sng" algn="ctr">
              <a:solidFill>
                <a:srgbClr val="717379"/>
              </a:solidFill>
              <a:prstDash val="sysDot"/>
            </a:ln>
            <a:effectLst/>
          </p:spPr>
        </p:cxnSp>
        <p:grpSp>
          <p:nvGrpSpPr>
            <p:cNvPr id="39" name="Group 38"/>
            <p:cNvGrpSpPr/>
            <p:nvPr/>
          </p:nvGrpSpPr>
          <p:grpSpPr>
            <a:xfrm>
              <a:off x="4800600" y="927100"/>
              <a:ext cx="4245103" cy="643895"/>
              <a:chOff x="4594097" y="3729507"/>
              <a:chExt cx="4245103" cy="643895"/>
            </a:xfrm>
          </p:grpSpPr>
          <p:cxnSp>
            <p:nvCxnSpPr>
              <p:cNvPr id="33" name="Straight Connector 32"/>
              <p:cNvCxnSpPr/>
              <p:nvPr/>
            </p:nvCxnSpPr>
            <p:spPr>
              <a:xfrm>
                <a:off x="4594097" y="4071558"/>
                <a:ext cx="274320" cy="0"/>
              </a:xfrm>
              <a:prstGeom prst="line">
                <a:avLst/>
              </a:prstGeom>
              <a:noFill/>
              <a:ln w="15875" cap="flat" cmpd="sng" algn="ctr">
                <a:solidFill>
                  <a:srgbClr val="717379"/>
                </a:solidFill>
                <a:prstDash val="sysDot"/>
              </a:ln>
              <a:effectLst/>
            </p:spPr>
          </p:cxnSp>
          <p:sp>
            <p:nvSpPr>
              <p:cNvPr id="36" name="Rectangle 35"/>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smtClean="0">
                    <a:solidFill>
                      <a:schemeClr val="bg1"/>
                    </a:solidFill>
                    <a:latin typeface="Trebuchet MS" pitchFamily="34" charset="0"/>
                    <a:ea typeface="MS PGothic" pitchFamily="34" charset="-128"/>
                    <a:cs typeface="Arial" charset="0"/>
                  </a:rPr>
                  <a:t>CUDA </a:t>
                </a:r>
                <a:r>
                  <a:rPr lang="en-US" sz="2000" kern="0" dirty="0">
                    <a:solidFill>
                      <a:schemeClr val="bg1"/>
                    </a:solidFill>
                    <a:latin typeface="Trebuchet MS" pitchFamily="34" charset="0"/>
                    <a:ea typeface="MS PGothic" pitchFamily="34" charset="-128"/>
                    <a:cs typeface="Arial" charset="0"/>
                  </a:rPr>
                  <a:t>program Skeleton</a:t>
                </a:r>
              </a:p>
            </p:txBody>
          </p:sp>
        </p:grpSp>
        <p:grpSp>
          <p:nvGrpSpPr>
            <p:cNvPr id="46" name="Group 45"/>
            <p:cNvGrpSpPr/>
            <p:nvPr/>
          </p:nvGrpSpPr>
          <p:grpSpPr>
            <a:xfrm>
              <a:off x="4800600" y="1629491"/>
              <a:ext cx="4245103" cy="643895"/>
              <a:chOff x="4594097" y="3729507"/>
              <a:chExt cx="4245103" cy="643895"/>
            </a:xfrm>
          </p:grpSpPr>
          <p:cxnSp>
            <p:nvCxnSpPr>
              <p:cNvPr id="47" name="Straight Connector 46"/>
              <p:cNvCxnSpPr/>
              <p:nvPr/>
            </p:nvCxnSpPr>
            <p:spPr>
              <a:xfrm>
                <a:off x="4594097" y="4071558"/>
                <a:ext cx="274320" cy="0"/>
              </a:xfrm>
              <a:prstGeom prst="line">
                <a:avLst/>
              </a:prstGeom>
              <a:noFill/>
              <a:ln w="15875" cap="flat" cmpd="sng" algn="ctr">
                <a:solidFill>
                  <a:srgbClr val="717379"/>
                </a:solidFill>
                <a:prstDash val="sysDot"/>
              </a:ln>
              <a:effectLst/>
            </p:spPr>
          </p:cxnSp>
          <p:sp>
            <p:nvSpPr>
              <p:cNvPr id="48" name="Rectangle 47"/>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smtClean="0">
                    <a:solidFill>
                      <a:srgbClr val="E46C0A"/>
                    </a:solidFill>
                    <a:latin typeface="Trebuchet MS" pitchFamily="34" charset="0"/>
                    <a:ea typeface="MS PGothic" pitchFamily="34" charset="-128"/>
                    <a:cs typeface="Arial" charset="0"/>
                  </a:rPr>
                  <a:t>Thread hierarchy</a:t>
                </a:r>
                <a:endParaRPr lang="en-US" sz="2000" kern="0" dirty="0">
                  <a:solidFill>
                    <a:srgbClr val="E46C0A"/>
                  </a:solidFill>
                  <a:latin typeface="Trebuchet MS" pitchFamily="34" charset="0"/>
                  <a:ea typeface="MS PGothic" pitchFamily="34" charset="-128"/>
                  <a:cs typeface="Arial" charset="0"/>
                </a:endParaRPr>
              </a:p>
            </p:txBody>
          </p:sp>
        </p:grpSp>
        <p:grpSp>
          <p:nvGrpSpPr>
            <p:cNvPr id="49" name="Group 48"/>
            <p:cNvGrpSpPr/>
            <p:nvPr/>
          </p:nvGrpSpPr>
          <p:grpSpPr>
            <a:xfrm>
              <a:off x="4800600" y="2329450"/>
              <a:ext cx="4245103" cy="643895"/>
              <a:chOff x="4594097" y="3729507"/>
              <a:chExt cx="4245103" cy="643895"/>
            </a:xfrm>
          </p:grpSpPr>
          <p:cxnSp>
            <p:nvCxnSpPr>
              <p:cNvPr id="50" name="Straight Connector 49"/>
              <p:cNvCxnSpPr/>
              <p:nvPr/>
            </p:nvCxnSpPr>
            <p:spPr>
              <a:xfrm>
                <a:off x="4594097" y="4071558"/>
                <a:ext cx="274320" cy="0"/>
              </a:xfrm>
              <a:prstGeom prst="line">
                <a:avLst/>
              </a:prstGeom>
              <a:noFill/>
              <a:ln w="15875" cap="flat" cmpd="sng" algn="ctr">
                <a:solidFill>
                  <a:srgbClr val="717379"/>
                </a:solidFill>
                <a:prstDash val="sysDot"/>
              </a:ln>
              <a:effectLst/>
            </p:spPr>
          </p:cxnSp>
          <p:sp>
            <p:nvSpPr>
              <p:cNvPr id="51" name="Rectangle 50"/>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smtClean="0">
                    <a:solidFill>
                      <a:srgbClr val="FFFFFF"/>
                    </a:solidFill>
                    <a:latin typeface="Arial" charset="0"/>
                  </a:rPr>
                  <a:t>Memory hierarchy</a:t>
                </a:r>
                <a:endParaRPr lang="en-US" b="1" dirty="0">
                  <a:solidFill>
                    <a:srgbClr val="FFFFFF"/>
                  </a:solidFill>
                </a:endParaRPr>
              </a:p>
            </p:txBody>
          </p:sp>
        </p:grpSp>
        <p:cxnSp>
          <p:nvCxnSpPr>
            <p:cNvPr id="52" name="Straight Connector 51"/>
            <p:cNvCxnSpPr/>
            <p:nvPr/>
          </p:nvCxnSpPr>
          <p:spPr>
            <a:xfrm>
              <a:off x="4800600" y="1269151"/>
              <a:ext cx="0" cy="1402350"/>
            </a:xfrm>
            <a:prstGeom prst="line">
              <a:avLst/>
            </a:prstGeom>
            <a:noFill/>
            <a:ln w="15875" cap="flat" cmpd="sng" algn="ctr">
              <a:solidFill>
                <a:srgbClr val="717379"/>
              </a:solidFill>
              <a:prstDash val="sysDot"/>
            </a:ln>
            <a:effectLst/>
          </p:spPr>
        </p:cxnSp>
      </p:grpSp>
    </p:spTree>
    <p:extLst>
      <p:ext uri="{BB962C8B-B14F-4D97-AF65-F5344CB8AC3E}">
        <p14:creationId xmlns:p14="http://schemas.microsoft.com/office/powerpoint/2010/main" val="308249210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Thread hierarchy</a:t>
            </a:r>
          </a:p>
        </p:txBody>
      </p:sp>
      <p:sp>
        <p:nvSpPr>
          <p:cNvPr id="5" name="Rectangle 4"/>
          <p:cNvSpPr/>
          <p:nvPr/>
        </p:nvSpPr>
        <p:spPr>
          <a:xfrm>
            <a:off x="30105" y="747791"/>
            <a:ext cx="8947223" cy="461665"/>
          </a:xfrm>
          <a:prstGeom prst="rect">
            <a:avLst/>
          </a:prstGeom>
        </p:spPr>
        <p:txBody>
          <a:bodyPr wrap="square">
            <a:spAutoFit/>
          </a:bodyPr>
          <a:lstStyle/>
          <a:p>
            <a:pPr marL="342900" indent="-342900">
              <a:buFont typeface="Wingdings" charset="2"/>
              <a:buChar char="u"/>
            </a:pPr>
            <a:r>
              <a:rPr lang="en-US" sz="2400" b="1" kern="0" dirty="0" smtClean="0">
                <a:solidFill>
                  <a:srgbClr val="000000"/>
                </a:solidFill>
                <a:latin typeface="Arial" charset="0"/>
              </a:rPr>
              <a:t>Ho to run code in parallel?</a:t>
            </a:r>
          </a:p>
        </p:txBody>
      </p:sp>
      <p:sp>
        <p:nvSpPr>
          <p:cNvPr id="9" name="Rectangle 8"/>
          <p:cNvSpPr/>
          <p:nvPr/>
        </p:nvSpPr>
        <p:spPr>
          <a:xfrm>
            <a:off x="4214045" y="788847"/>
            <a:ext cx="4929955" cy="430887"/>
          </a:xfrm>
          <a:prstGeom prst="rect">
            <a:avLst/>
          </a:prstGeom>
        </p:spPr>
        <p:txBody>
          <a:bodyPr wrap="none">
            <a:spAutoFit/>
          </a:bodyPr>
          <a:lstStyle/>
          <a:p>
            <a:pPr defTabSz="914400" fontAlgn="base">
              <a:lnSpc>
                <a:spcPct val="90000"/>
              </a:lnSpc>
              <a:spcBef>
                <a:spcPct val="60000"/>
              </a:spcBef>
              <a:spcAft>
                <a:spcPct val="0"/>
              </a:spcAft>
              <a:buClr>
                <a:schemeClr val="tx2"/>
              </a:buClr>
              <a:defRPr/>
            </a:pPr>
            <a:r>
              <a:rPr lang="en-US" sz="2400" kern="0" dirty="0" smtClean="0">
                <a:solidFill>
                  <a:srgbClr val="000000"/>
                </a:solidFill>
                <a:latin typeface="Arial" charset="0"/>
              </a:rPr>
              <a:t>Back to example </a:t>
            </a:r>
            <a:r>
              <a:rPr lang="en-US" sz="2400" dirty="0" smtClean="0"/>
              <a:t>P0-2_vectorAdd.cu</a:t>
            </a:r>
            <a:endParaRPr lang="en-US" sz="2400" kern="0" dirty="0">
              <a:solidFill>
                <a:srgbClr val="000000"/>
              </a:solidFill>
              <a:latin typeface="Arial" charset="0"/>
            </a:endParaRPr>
          </a:p>
        </p:txBody>
      </p:sp>
      <p:sp>
        <p:nvSpPr>
          <p:cNvPr id="10" name="TextBox 9"/>
          <p:cNvSpPr txBox="1"/>
          <p:nvPr/>
        </p:nvSpPr>
        <p:spPr>
          <a:xfrm>
            <a:off x="6180667" y="3354612"/>
            <a:ext cx="184666" cy="461665"/>
          </a:xfrm>
          <a:prstGeom prst="rect">
            <a:avLst/>
          </a:prstGeom>
          <a:noFill/>
        </p:spPr>
        <p:txBody>
          <a:bodyPr wrap="none" rtlCol="0">
            <a:spAutoFit/>
          </a:bodyPr>
          <a:lstStyle/>
          <a:p>
            <a:endParaRPr lang="en-US" sz="2400" dirty="0">
              <a:latin typeface="Arial"/>
              <a:cs typeface="Arial"/>
            </a:endParaRPr>
          </a:p>
        </p:txBody>
      </p:sp>
      <p:sp>
        <p:nvSpPr>
          <p:cNvPr id="11" name="TextBox 10"/>
          <p:cNvSpPr txBox="1"/>
          <p:nvPr/>
        </p:nvSpPr>
        <p:spPr>
          <a:xfrm>
            <a:off x="5740400" y="3608612"/>
            <a:ext cx="184666" cy="461665"/>
          </a:xfrm>
          <a:prstGeom prst="rect">
            <a:avLst/>
          </a:prstGeom>
          <a:noFill/>
        </p:spPr>
        <p:txBody>
          <a:bodyPr wrap="none" rtlCol="0">
            <a:spAutoFit/>
          </a:bodyPr>
          <a:lstStyle/>
          <a:p>
            <a:endParaRPr lang="en-US" sz="2400" dirty="0">
              <a:latin typeface="Arial"/>
              <a:cs typeface="Arial"/>
            </a:endParaRPr>
          </a:p>
        </p:txBody>
      </p:sp>
      <p:sp>
        <p:nvSpPr>
          <p:cNvPr id="13" name="Rectangle 12"/>
          <p:cNvSpPr/>
          <p:nvPr/>
        </p:nvSpPr>
        <p:spPr>
          <a:xfrm>
            <a:off x="40091" y="1373314"/>
            <a:ext cx="9103909" cy="5016758"/>
          </a:xfrm>
          <a:prstGeom prst="rect">
            <a:avLst/>
          </a:prstGeom>
          <a:ln w="25400">
            <a:solidFill>
              <a:srgbClr val="008000"/>
            </a:solidFill>
          </a:ln>
        </p:spPr>
        <p:txBody>
          <a:bodyPr wrap="square">
            <a:spAutoFit/>
          </a:bodyPr>
          <a:lstStyle/>
          <a:p>
            <a:r>
              <a:rPr lang="en-US" sz="2000" b="1" dirty="0" smtClean="0">
                <a:solidFill>
                  <a:srgbClr val="000000"/>
                </a:solidFill>
                <a:latin typeface="Arial"/>
                <a:cs typeface="Arial"/>
              </a:rPr>
              <a:t>__global__ </a:t>
            </a:r>
            <a:r>
              <a:rPr lang="en-US" sz="2000" b="1" dirty="0">
                <a:solidFill>
                  <a:srgbClr val="000000"/>
                </a:solidFill>
                <a:latin typeface="Arial"/>
                <a:cs typeface="Arial"/>
              </a:rPr>
              <a:t>void</a:t>
            </a:r>
          </a:p>
          <a:p>
            <a:r>
              <a:rPr lang="en-US" sz="2000" b="1" dirty="0" err="1">
                <a:solidFill>
                  <a:srgbClr val="000000"/>
                </a:solidFill>
                <a:latin typeface="Arial"/>
                <a:cs typeface="Arial"/>
              </a:rPr>
              <a:t>vectorAdd</a:t>
            </a:r>
            <a:r>
              <a:rPr lang="en-US" sz="2000" b="1" dirty="0">
                <a:solidFill>
                  <a:srgbClr val="000000"/>
                </a:solidFill>
                <a:latin typeface="Arial"/>
                <a:cs typeface="Arial"/>
              </a:rPr>
              <a:t>(</a:t>
            </a:r>
            <a:r>
              <a:rPr lang="en-US" sz="2000" b="1" dirty="0" err="1">
                <a:solidFill>
                  <a:srgbClr val="000000"/>
                </a:solidFill>
                <a:latin typeface="Arial"/>
                <a:cs typeface="Arial"/>
              </a:rPr>
              <a:t>const</a:t>
            </a:r>
            <a:r>
              <a:rPr lang="en-US" sz="2000" b="1" dirty="0">
                <a:solidFill>
                  <a:srgbClr val="000000"/>
                </a:solidFill>
                <a:latin typeface="Arial"/>
                <a:cs typeface="Arial"/>
              </a:rPr>
              <a:t> float *A, </a:t>
            </a:r>
            <a:r>
              <a:rPr lang="en-US" sz="2000" b="1" dirty="0" err="1">
                <a:solidFill>
                  <a:srgbClr val="000000"/>
                </a:solidFill>
                <a:latin typeface="Arial"/>
                <a:cs typeface="Arial"/>
              </a:rPr>
              <a:t>const</a:t>
            </a:r>
            <a:r>
              <a:rPr lang="en-US" sz="2000" b="1" dirty="0">
                <a:solidFill>
                  <a:srgbClr val="000000"/>
                </a:solidFill>
                <a:latin typeface="Arial"/>
                <a:cs typeface="Arial"/>
              </a:rPr>
              <a:t> float *B, float *C, </a:t>
            </a:r>
            <a:r>
              <a:rPr lang="en-US" sz="2000" b="1" dirty="0" err="1">
                <a:solidFill>
                  <a:srgbClr val="000000"/>
                </a:solidFill>
                <a:latin typeface="Arial"/>
                <a:cs typeface="Arial"/>
              </a:rPr>
              <a:t>int</a:t>
            </a:r>
            <a:r>
              <a:rPr lang="en-US" sz="2000" b="1" dirty="0">
                <a:solidFill>
                  <a:srgbClr val="000000"/>
                </a:solidFill>
                <a:latin typeface="Arial"/>
                <a:cs typeface="Arial"/>
              </a:rPr>
              <a:t> </a:t>
            </a:r>
            <a:r>
              <a:rPr lang="en-US" sz="2000" b="1" dirty="0" err="1">
                <a:solidFill>
                  <a:srgbClr val="000000"/>
                </a:solidFill>
                <a:latin typeface="Arial"/>
                <a:cs typeface="Arial"/>
              </a:rPr>
              <a:t>numElements</a:t>
            </a:r>
            <a:r>
              <a:rPr lang="en-US" sz="2000" b="1" dirty="0" smtClean="0">
                <a:solidFill>
                  <a:srgbClr val="000000"/>
                </a:solidFill>
                <a:latin typeface="Arial"/>
                <a:cs typeface="Arial"/>
              </a:rPr>
              <a:t>)</a:t>
            </a:r>
            <a:endParaRPr lang="en-US" sz="2000" b="1" dirty="0">
              <a:solidFill>
                <a:srgbClr val="000000"/>
              </a:solidFill>
              <a:latin typeface="Arial"/>
              <a:cs typeface="Arial"/>
            </a:endParaRPr>
          </a:p>
          <a:p>
            <a:r>
              <a:rPr lang="en-US" sz="2000" b="1" dirty="0">
                <a:solidFill>
                  <a:srgbClr val="000000"/>
                </a:solidFill>
                <a:latin typeface="Arial"/>
                <a:cs typeface="Arial"/>
              </a:rPr>
              <a:t>{</a:t>
            </a:r>
          </a:p>
          <a:p>
            <a:r>
              <a:rPr lang="en-US" sz="2000" b="1" dirty="0">
                <a:solidFill>
                  <a:srgbClr val="000000"/>
                </a:solidFill>
                <a:latin typeface="Arial"/>
                <a:cs typeface="Arial"/>
              </a:rPr>
              <a:t>    </a:t>
            </a:r>
            <a:r>
              <a:rPr lang="en-US" sz="2000" b="1" dirty="0" err="1">
                <a:solidFill>
                  <a:srgbClr val="000000"/>
                </a:solidFill>
                <a:latin typeface="Arial"/>
                <a:cs typeface="Arial"/>
              </a:rPr>
              <a:t>int</a:t>
            </a:r>
            <a:r>
              <a:rPr lang="en-US" sz="2000" b="1" dirty="0">
                <a:solidFill>
                  <a:srgbClr val="000000"/>
                </a:solidFill>
                <a:latin typeface="Arial"/>
                <a:cs typeface="Arial"/>
              </a:rPr>
              <a:t> </a:t>
            </a:r>
            <a:r>
              <a:rPr lang="en-US" sz="2000" b="1" dirty="0" err="1">
                <a:solidFill>
                  <a:srgbClr val="000000"/>
                </a:solidFill>
                <a:latin typeface="Arial"/>
                <a:cs typeface="Arial"/>
              </a:rPr>
              <a:t>i</a:t>
            </a:r>
            <a:r>
              <a:rPr lang="en-US" sz="2000" b="1" dirty="0">
                <a:solidFill>
                  <a:srgbClr val="000000"/>
                </a:solidFill>
                <a:latin typeface="Arial"/>
                <a:cs typeface="Arial"/>
              </a:rPr>
              <a:t> = </a:t>
            </a:r>
            <a:r>
              <a:rPr lang="en-US" sz="2000" b="1" dirty="0" err="1">
                <a:solidFill>
                  <a:srgbClr val="FF0000"/>
                </a:solidFill>
                <a:latin typeface="Arial"/>
                <a:cs typeface="Arial"/>
              </a:rPr>
              <a:t>blockDim.x</a:t>
            </a:r>
            <a:r>
              <a:rPr lang="en-US" sz="2000" b="1" dirty="0">
                <a:solidFill>
                  <a:srgbClr val="000000"/>
                </a:solidFill>
                <a:latin typeface="Arial"/>
                <a:cs typeface="Arial"/>
              </a:rPr>
              <a:t> * </a:t>
            </a:r>
            <a:r>
              <a:rPr lang="en-US" sz="2000" b="1" dirty="0" err="1">
                <a:solidFill>
                  <a:srgbClr val="FF0000"/>
                </a:solidFill>
                <a:latin typeface="Arial"/>
                <a:cs typeface="Arial"/>
              </a:rPr>
              <a:t>blockIdx.x</a:t>
            </a:r>
            <a:r>
              <a:rPr lang="en-US" sz="2000" b="1" dirty="0">
                <a:solidFill>
                  <a:srgbClr val="000000"/>
                </a:solidFill>
                <a:latin typeface="Arial"/>
                <a:cs typeface="Arial"/>
              </a:rPr>
              <a:t> + </a:t>
            </a:r>
            <a:r>
              <a:rPr lang="en-US" sz="2000" b="1" dirty="0" err="1">
                <a:solidFill>
                  <a:srgbClr val="FF0000"/>
                </a:solidFill>
                <a:latin typeface="Arial"/>
                <a:cs typeface="Arial"/>
              </a:rPr>
              <a:t>threadIdx.x</a:t>
            </a:r>
            <a:r>
              <a:rPr lang="en-US" sz="2000" b="1" dirty="0">
                <a:solidFill>
                  <a:srgbClr val="000000"/>
                </a:solidFill>
                <a:latin typeface="Arial"/>
                <a:cs typeface="Arial"/>
              </a:rPr>
              <a:t>;</a:t>
            </a:r>
          </a:p>
          <a:p>
            <a:r>
              <a:rPr lang="en-US" sz="2000" b="1" dirty="0">
                <a:solidFill>
                  <a:srgbClr val="000000"/>
                </a:solidFill>
                <a:latin typeface="Arial"/>
                <a:cs typeface="Arial"/>
              </a:rPr>
              <a:t>    if (</a:t>
            </a:r>
            <a:r>
              <a:rPr lang="en-US" sz="2000" b="1" dirty="0" err="1">
                <a:solidFill>
                  <a:srgbClr val="000000"/>
                </a:solidFill>
                <a:latin typeface="Arial"/>
                <a:cs typeface="Arial"/>
              </a:rPr>
              <a:t>i</a:t>
            </a:r>
            <a:r>
              <a:rPr lang="en-US" sz="2000" b="1" dirty="0">
                <a:solidFill>
                  <a:srgbClr val="000000"/>
                </a:solidFill>
                <a:latin typeface="Arial"/>
                <a:cs typeface="Arial"/>
              </a:rPr>
              <a:t> &lt; </a:t>
            </a:r>
            <a:r>
              <a:rPr lang="en-US" sz="2000" b="1" dirty="0" err="1">
                <a:solidFill>
                  <a:srgbClr val="000000"/>
                </a:solidFill>
                <a:latin typeface="Arial"/>
                <a:cs typeface="Arial"/>
              </a:rPr>
              <a:t>numElements</a:t>
            </a:r>
            <a:r>
              <a:rPr lang="en-US" sz="2000" b="1" dirty="0" smtClean="0">
                <a:solidFill>
                  <a:srgbClr val="000000"/>
                </a:solidFill>
                <a:latin typeface="Arial"/>
                <a:cs typeface="Arial"/>
              </a:rPr>
              <a:t>)</a:t>
            </a:r>
          </a:p>
          <a:p>
            <a:r>
              <a:rPr lang="en-US" sz="2000" b="1" dirty="0">
                <a:solidFill>
                  <a:srgbClr val="000000"/>
                </a:solidFill>
                <a:latin typeface="Arial"/>
                <a:cs typeface="Arial"/>
              </a:rPr>
              <a:t> </a:t>
            </a:r>
            <a:r>
              <a:rPr lang="en-US" sz="2000" b="1" dirty="0" smtClean="0">
                <a:solidFill>
                  <a:srgbClr val="000000"/>
                </a:solidFill>
                <a:latin typeface="Arial"/>
                <a:cs typeface="Arial"/>
              </a:rPr>
              <a:t>  {C</a:t>
            </a:r>
            <a:r>
              <a:rPr lang="en-US" sz="2000" b="1" dirty="0">
                <a:solidFill>
                  <a:srgbClr val="000000"/>
                </a:solidFill>
                <a:latin typeface="Arial"/>
                <a:cs typeface="Arial"/>
              </a:rPr>
              <a:t>[</a:t>
            </a:r>
            <a:r>
              <a:rPr lang="en-US" sz="2000" b="1" dirty="0" err="1">
                <a:solidFill>
                  <a:srgbClr val="000000"/>
                </a:solidFill>
                <a:latin typeface="Arial"/>
                <a:cs typeface="Arial"/>
              </a:rPr>
              <a:t>i</a:t>
            </a:r>
            <a:r>
              <a:rPr lang="en-US" sz="2000" b="1" dirty="0">
                <a:solidFill>
                  <a:srgbClr val="000000"/>
                </a:solidFill>
                <a:latin typeface="Arial"/>
                <a:cs typeface="Arial"/>
              </a:rPr>
              <a:t>] = A[</a:t>
            </a:r>
            <a:r>
              <a:rPr lang="en-US" sz="2000" b="1" dirty="0" err="1">
                <a:solidFill>
                  <a:srgbClr val="000000"/>
                </a:solidFill>
                <a:latin typeface="Arial"/>
                <a:cs typeface="Arial"/>
              </a:rPr>
              <a:t>i</a:t>
            </a:r>
            <a:r>
              <a:rPr lang="en-US" sz="2000" b="1" dirty="0">
                <a:solidFill>
                  <a:srgbClr val="000000"/>
                </a:solidFill>
                <a:latin typeface="Arial"/>
                <a:cs typeface="Arial"/>
              </a:rPr>
              <a:t>] + B[</a:t>
            </a:r>
            <a:r>
              <a:rPr lang="en-US" sz="2000" b="1" dirty="0" err="1">
                <a:solidFill>
                  <a:srgbClr val="000000"/>
                </a:solidFill>
                <a:latin typeface="Arial"/>
                <a:cs typeface="Arial"/>
              </a:rPr>
              <a:t>i</a:t>
            </a:r>
            <a:r>
              <a:rPr lang="en-US" sz="2000" b="1" dirty="0">
                <a:solidFill>
                  <a:srgbClr val="000000"/>
                </a:solidFill>
                <a:latin typeface="Arial"/>
                <a:cs typeface="Arial"/>
              </a:rPr>
              <a:t>]</a:t>
            </a:r>
            <a:r>
              <a:rPr lang="en-US" sz="2000" b="1" dirty="0" smtClean="0">
                <a:solidFill>
                  <a:srgbClr val="000000"/>
                </a:solidFill>
                <a:latin typeface="Arial"/>
                <a:cs typeface="Arial"/>
              </a:rPr>
              <a:t>;}</a:t>
            </a:r>
            <a:endParaRPr lang="en-US" sz="2000" b="1" dirty="0">
              <a:solidFill>
                <a:srgbClr val="000000"/>
              </a:solidFill>
              <a:latin typeface="Arial"/>
              <a:cs typeface="Arial"/>
            </a:endParaRPr>
          </a:p>
          <a:p>
            <a:r>
              <a:rPr lang="en-US" sz="2000" b="1" dirty="0" smtClean="0">
                <a:solidFill>
                  <a:srgbClr val="000000"/>
                </a:solidFill>
                <a:latin typeface="Arial"/>
                <a:cs typeface="Arial"/>
              </a:rPr>
              <a:t>}</a:t>
            </a:r>
            <a:endParaRPr lang="en-US" sz="2000" b="1" dirty="0">
              <a:solidFill>
                <a:srgbClr val="000000"/>
              </a:solidFill>
              <a:latin typeface="Arial"/>
              <a:cs typeface="Arial"/>
            </a:endParaRPr>
          </a:p>
          <a:p>
            <a:r>
              <a:rPr lang="en-US" sz="2000" b="1" dirty="0" err="1" smtClean="0">
                <a:solidFill>
                  <a:srgbClr val="000000"/>
                </a:solidFill>
                <a:latin typeface="Arial"/>
                <a:cs typeface="Arial"/>
              </a:rPr>
              <a:t>int</a:t>
            </a:r>
            <a:r>
              <a:rPr lang="en-US" sz="2000" b="1" dirty="0" smtClean="0">
                <a:solidFill>
                  <a:srgbClr val="000000"/>
                </a:solidFill>
                <a:latin typeface="Arial"/>
                <a:cs typeface="Arial"/>
              </a:rPr>
              <a:t> </a:t>
            </a:r>
            <a:r>
              <a:rPr lang="en-US" sz="2000" b="1" dirty="0">
                <a:solidFill>
                  <a:srgbClr val="000000"/>
                </a:solidFill>
                <a:latin typeface="Arial"/>
                <a:cs typeface="Arial"/>
              </a:rPr>
              <a:t>main(void</a:t>
            </a:r>
            <a:r>
              <a:rPr lang="en-US" sz="2000" b="1" dirty="0" smtClean="0">
                <a:solidFill>
                  <a:srgbClr val="000000"/>
                </a:solidFill>
                <a:latin typeface="Arial"/>
                <a:cs typeface="Arial"/>
              </a:rPr>
              <a:t>){</a:t>
            </a:r>
            <a:endParaRPr lang="en-US" sz="2000" b="1" dirty="0">
              <a:solidFill>
                <a:srgbClr val="000000"/>
              </a:solidFill>
              <a:latin typeface="Arial"/>
              <a:cs typeface="Arial"/>
            </a:endParaRPr>
          </a:p>
          <a:p>
            <a:r>
              <a:rPr lang="is-IS" sz="2000" b="1" dirty="0" smtClean="0">
                <a:solidFill>
                  <a:srgbClr val="000000"/>
                </a:solidFill>
                <a:latin typeface="Arial"/>
                <a:cs typeface="Arial"/>
              </a:rPr>
              <a:t>   …</a:t>
            </a:r>
            <a:endParaRPr lang="en-US" sz="2000" b="1" dirty="0">
              <a:solidFill>
                <a:srgbClr val="000000"/>
              </a:solidFill>
              <a:latin typeface="Arial"/>
              <a:cs typeface="Arial"/>
            </a:endParaRPr>
          </a:p>
          <a:p>
            <a:r>
              <a:rPr lang="en-US" sz="2000" b="1" dirty="0" smtClean="0">
                <a:solidFill>
                  <a:srgbClr val="000000"/>
                </a:solidFill>
                <a:latin typeface="Arial"/>
                <a:cs typeface="Arial"/>
              </a:rPr>
              <a:t>   </a:t>
            </a:r>
            <a:r>
              <a:rPr lang="en-US" sz="2000" b="1" dirty="0" err="1" smtClean="0">
                <a:solidFill>
                  <a:srgbClr val="000000"/>
                </a:solidFill>
                <a:latin typeface="Arial"/>
                <a:cs typeface="Arial"/>
              </a:rPr>
              <a:t>int</a:t>
            </a:r>
            <a:r>
              <a:rPr lang="en-US" sz="2000" b="1" dirty="0" smtClean="0">
                <a:solidFill>
                  <a:srgbClr val="000000"/>
                </a:solidFill>
                <a:latin typeface="Arial"/>
                <a:cs typeface="Arial"/>
              </a:rPr>
              <a:t> </a:t>
            </a:r>
            <a:r>
              <a:rPr lang="en-US" sz="2000" b="1" dirty="0" err="1">
                <a:solidFill>
                  <a:srgbClr val="FF0000"/>
                </a:solidFill>
                <a:latin typeface="Arial"/>
                <a:cs typeface="Arial"/>
              </a:rPr>
              <a:t>threadsPerBlock</a:t>
            </a:r>
            <a:r>
              <a:rPr lang="en-US" sz="2000" b="1" dirty="0">
                <a:solidFill>
                  <a:srgbClr val="000000"/>
                </a:solidFill>
                <a:latin typeface="Arial"/>
                <a:cs typeface="Arial"/>
              </a:rPr>
              <a:t> = 256;</a:t>
            </a:r>
          </a:p>
          <a:p>
            <a:r>
              <a:rPr lang="en-US" sz="2000" b="1" dirty="0">
                <a:solidFill>
                  <a:srgbClr val="000000"/>
                </a:solidFill>
                <a:latin typeface="Arial"/>
                <a:cs typeface="Arial"/>
              </a:rPr>
              <a:t>   </a:t>
            </a:r>
            <a:r>
              <a:rPr lang="en-US" sz="2000" b="1" dirty="0" err="1">
                <a:solidFill>
                  <a:srgbClr val="000000"/>
                </a:solidFill>
                <a:latin typeface="Arial"/>
                <a:cs typeface="Arial"/>
              </a:rPr>
              <a:t>int</a:t>
            </a:r>
            <a:r>
              <a:rPr lang="en-US" sz="2000" b="1" dirty="0">
                <a:solidFill>
                  <a:srgbClr val="000000"/>
                </a:solidFill>
                <a:latin typeface="Arial"/>
                <a:cs typeface="Arial"/>
              </a:rPr>
              <a:t> </a:t>
            </a:r>
            <a:r>
              <a:rPr lang="en-US" sz="2000" b="1" dirty="0" err="1">
                <a:solidFill>
                  <a:srgbClr val="FF0000"/>
                </a:solidFill>
                <a:latin typeface="Arial"/>
                <a:cs typeface="Arial"/>
              </a:rPr>
              <a:t>blocksPerGrid</a:t>
            </a:r>
            <a:r>
              <a:rPr lang="en-US" sz="2000" b="1" dirty="0">
                <a:solidFill>
                  <a:srgbClr val="000000"/>
                </a:solidFill>
                <a:latin typeface="Arial"/>
                <a:cs typeface="Arial"/>
              </a:rPr>
              <a:t> =(</a:t>
            </a:r>
            <a:r>
              <a:rPr lang="en-US" sz="2000" b="1" dirty="0" err="1">
                <a:solidFill>
                  <a:srgbClr val="000000"/>
                </a:solidFill>
                <a:latin typeface="Arial"/>
                <a:cs typeface="Arial"/>
              </a:rPr>
              <a:t>numElements</a:t>
            </a:r>
            <a:r>
              <a:rPr lang="en-US" sz="2000" b="1" dirty="0">
                <a:solidFill>
                  <a:srgbClr val="000000"/>
                </a:solidFill>
                <a:latin typeface="Arial"/>
                <a:cs typeface="Arial"/>
              </a:rPr>
              <a:t> + </a:t>
            </a:r>
            <a:r>
              <a:rPr lang="en-US" sz="2000" b="1" dirty="0" err="1">
                <a:solidFill>
                  <a:srgbClr val="000000"/>
                </a:solidFill>
                <a:latin typeface="Arial"/>
                <a:cs typeface="Arial"/>
              </a:rPr>
              <a:t>threadsPerBlock</a:t>
            </a:r>
            <a:r>
              <a:rPr lang="en-US" sz="2000" b="1" dirty="0">
                <a:solidFill>
                  <a:srgbClr val="000000"/>
                </a:solidFill>
                <a:latin typeface="Arial"/>
                <a:cs typeface="Arial"/>
              </a:rPr>
              <a:t> - 1) / </a:t>
            </a:r>
            <a:r>
              <a:rPr lang="en-US" sz="2000" b="1" dirty="0" err="1">
                <a:solidFill>
                  <a:srgbClr val="000000"/>
                </a:solidFill>
                <a:latin typeface="Arial"/>
                <a:cs typeface="Arial"/>
              </a:rPr>
              <a:t>threadsPerBlock</a:t>
            </a:r>
            <a:r>
              <a:rPr lang="en-US" sz="2000" b="1" dirty="0">
                <a:solidFill>
                  <a:srgbClr val="000000"/>
                </a:solidFill>
                <a:latin typeface="Arial"/>
                <a:cs typeface="Arial"/>
              </a:rPr>
              <a:t>;</a:t>
            </a:r>
          </a:p>
          <a:p>
            <a:r>
              <a:rPr lang="en-US" sz="2000" b="1" dirty="0">
                <a:solidFill>
                  <a:srgbClr val="000000"/>
                </a:solidFill>
                <a:latin typeface="Arial"/>
                <a:cs typeface="Arial"/>
              </a:rPr>
              <a:t>   </a:t>
            </a:r>
            <a:r>
              <a:rPr lang="en-US" sz="2000" b="1" dirty="0" err="1">
                <a:solidFill>
                  <a:srgbClr val="008000"/>
                </a:solidFill>
                <a:latin typeface="Arial"/>
                <a:cs typeface="Arial"/>
              </a:rPr>
              <a:t>vectorAdd</a:t>
            </a:r>
            <a:r>
              <a:rPr lang="en-US" sz="2000" b="1" dirty="0">
                <a:solidFill>
                  <a:srgbClr val="008000"/>
                </a:solidFill>
                <a:latin typeface="Arial"/>
                <a:cs typeface="Arial"/>
              </a:rPr>
              <a:t>&lt;&lt;&lt;</a:t>
            </a:r>
            <a:r>
              <a:rPr lang="en-US" sz="2000" b="1" dirty="0" err="1">
                <a:solidFill>
                  <a:srgbClr val="FF0000"/>
                </a:solidFill>
                <a:latin typeface="Arial"/>
                <a:cs typeface="Arial"/>
              </a:rPr>
              <a:t>blocksPerGrid</a:t>
            </a:r>
            <a:r>
              <a:rPr lang="en-US" sz="2000" b="1" dirty="0">
                <a:solidFill>
                  <a:srgbClr val="FF0000"/>
                </a:solidFill>
                <a:latin typeface="Arial"/>
                <a:cs typeface="Arial"/>
              </a:rPr>
              <a:t>, </a:t>
            </a:r>
            <a:r>
              <a:rPr lang="en-US" sz="2000" b="1" dirty="0" err="1">
                <a:solidFill>
                  <a:srgbClr val="FF0000"/>
                </a:solidFill>
                <a:latin typeface="Arial"/>
                <a:cs typeface="Arial"/>
              </a:rPr>
              <a:t>threadsPerBlock</a:t>
            </a:r>
            <a:r>
              <a:rPr lang="en-US" sz="2000" b="1" dirty="0">
                <a:solidFill>
                  <a:srgbClr val="008000"/>
                </a:solidFill>
                <a:latin typeface="Arial"/>
                <a:cs typeface="Arial"/>
              </a:rPr>
              <a:t>&gt;&gt;&gt;</a:t>
            </a:r>
            <a:r>
              <a:rPr lang="en-US" sz="2000" b="1" dirty="0">
                <a:solidFill>
                  <a:srgbClr val="000000"/>
                </a:solidFill>
                <a:latin typeface="Arial"/>
                <a:cs typeface="Arial"/>
              </a:rPr>
              <a:t>(</a:t>
            </a:r>
            <a:r>
              <a:rPr lang="en-US" sz="2000" b="1" dirty="0" err="1">
                <a:solidFill>
                  <a:srgbClr val="000000"/>
                </a:solidFill>
                <a:latin typeface="Arial"/>
                <a:cs typeface="Arial"/>
              </a:rPr>
              <a:t>d_A</a:t>
            </a:r>
            <a:r>
              <a:rPr lang="en-US" sz="2000" b="1" dirty="0">
                <a:solidFill>
                  <a:srgbClr val="000000"/>
                </a:solidFill>
                <a:latin typeface="Arial"/>
                <a:cs typeface="Arial"/>
              </a:rPr>
              <a:t>, </a:t>
            </a:r>
            <a:r>
              <a:rPr lang="en-US" sz="2000" b="1" dirty="0" err="1">
                <a:solidFill>
                  <a:srgbClr val="000000"/>
                </a:solidFill>
                <a:latin typeface="Arial"/>
                <a:cs typeface="Arial"/>
              </a:rPr>
              <a:t>d_B</a:t>
            </a:r>
            <a:r>
              <a:rPr lang="en-US" sz="2000" b="1" dirty="0">
                <a:solidFill>
                  <a:srgbClr val="000000"/>
                </a:solidFill>
                <a:latin typeface="Arial"/>
                <a:cs typeface="Arial"/>
              </a:rPr>
              <a:t>, </a:t>
            </a:r>
            <a:r>
              <a:rPr lang="en-US" sz="2000" b="1" dirty="0" err="1">
                <a:solidFill>
                  <a:srgbClr val="000000"/>
                </a:solidFill>
                <a:latin typeface="Arial"/>
                <a:cs typeface="Arial"/>
              </a:rPr>
              <a:t>d_C</a:t>
            </a:r>
            <a:r>
              <a:rPr lang="en-US" sz="2000" b="1" dirty="0">
                <a:solidFill>
                  <a:srgbClr val="000000"/>
                </a:solidFill>
                <a:latin typeface="Arial"/>
                <a:cs typeface="Arial"/>
              </a:rPr>
              <a:t>, </a:t>
            </a:r>
            <a:r>
              <a:rPr lang="en-US" sz="2000" b="1" dirty="0" err="1">
                <a:solidFill>
                  <a:srgbClr val="000000"/>
                </a:solidFill>
                <a:latin typeface="Arial"/>
                <a:cs typeface="Arial"/>
              </a:rPr>
              <a:t>numElements</a:t>
            </a:r>
            <a:r>
              <a:rPr lang="en-US" sz="2000" b="1" dirty="0">
                <a:solidFill>
                  <a:srgbClr val="000000"/>
                </a:solidFill>
                <a:latin typeface="Arial"/>
                <a:cs typeface="Arial"/>
              </a:rPr>
              <a:t>);</a:t>
            </a:r>
          </a:p>
          <a:p>
            <a:r>
              <a:rPr lang="en-US" sz="2000" b="1" dirty="0">
                <a:solidFill>
                  <a:srgbClr val="000000"/>
                </a:solidFill>
                <a:latin typeface="Arial"/>
                <a:cs typeface="Arial"/>
              </a:rPr>
              <a:t> </a:t>
            </a:r>
            <a:r>
              <a:rPr lang="en-US" sz="2000" b="1" dirty="0" smtClean="0">
                <a:solidFill>
                  <a:srgbClr val="000000"/>
                </a:solidFill>
                <a:latin typeface="Arial"/>
                <a:cs typeface="Arial"/>
              </a:rPr>
              <a:t>   </a:t>
            </a:r>
            <a:r>
              <a:rPr lang="is-IS" sz="2000" b="1" dirty="0" smtClean="0">
                <a:solidFill>
                  <a:srgbClr val="000000"/>
                </a:solidFill>
                <a:latin typeface="Arial"/>
                <a:cs typeface="Arial"/>
              </a:rPr>
              <a:t>…</a:t>
            </a:r>
            <a:r>
              <a:rPr lang="en-US" sz="2000" b="1" dirty="0" smtClean="0">
                <a:solidFill>
                  <a:srgbClr val="000000"/>
                </a:solidFill>
                <a:latin typeface="Arial"/>
                <a:cs typeface="Arial"/>
              </a:rPr>
              <a:t>  </a:t>
            </a:r>
          </a:p>
          <a:p>
            <a:r>
              <a:rPr lang="en-US" sz="2000" b="1" dirty="0" smtClean="0">
                <a:solidFill>
                  <a:srgbClr val="000000"/>
                </a:solidFill>
                <a:latin typeface="Arial"/>
                <a:cs typeface="Arial"/>
              </a:rPr>
              <a:t>}</a:t>
            </a:r>
            <a:endParaRPr lang="en-US" sz="2000" b="1" dirty="0">
              <a:solidFill>
                <a:srgbClr val="000000"/>
              </a:solidFill>
              <a:latin typeface="Arial"/>
              <a:cs typeface="Arial"/>
            </a:endParaRPr>
          </a:p>
        </p:txBody>
      </p:sp>
      <p:cxnSp>
        <p:nvCxnSpPr>
          <p:cNvPr id="21" name="Straight Arrow Connector 20"/>
          <p:cNvCxnSpPr/>
          <p:nvPr/>
        </p:nvCxnSpPr>
        <p:spPr>
          <a:xfrm flipH="1">
            <a:off x="2090620" y="3816277"/>
            <a:ext cx="2312047" cy="37028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2429288" y="3816277"/>
            <a:ext cx="1973379" cy="76929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flipV="1">
            <a:off x="3399044" y="2747225"/>
            <a:ext cx="1003623" cy="106905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4402667" y="3593491"/>
            <a:ext cx="2390799" cy="430887"/>
          </a:xfrm>
          <a:prstGeom prst="rect">
            <a:avLst/>
          </a:prstGeom>
        </p:spPr>
        <p:txBody>
          <a:bodyPr wrap="none">
            <a:spAutoFit/>
          </a:bodyPr>
          <a:lstStyle/>
          <a:p>
            <a:pPr defTabSz="914400" fontAlgn="base">
              <a:lnSpc>
                <a:spcPct val="90000"/>
              </a:lnSpc>
              <a:spcBef>
                <a:spcPct val="60000"/>
              </a:spcBef>
              <a:spcAft>
                <a:spcPct val="0"/>
              </a:spcAft>
              <a:buClr>
                <a:schemeClr val="tx2"/>
              </a:buClr>
              <a:defRPr/>
            </a:pPr>
            <a:r>
              <a:rPr lang="en-US" sz="2400" b="1" kern="0" dirty="0" smtClean="0">
                <a:solidFill>
                  <a:srgbClr val="000000"/>
                </a:solidFill>
                <a:latin typeface="Arial" charset="0"/>
              </a:rPr>
              <a:t>What are they?</a:t>
            </a:r>
            <a:endParaRPr lang="en-US" sz="2400" b="1" kern="0" dirty="0">
              <a:solidFill>
                <a:srgbClr val="000000"/>
              </a:solidFill>
              <a:latin typeface="Arial" charset="0"/>
            </a:endParaRPr>
          </a:p>
        </p:txBody>
      </p:sp>
    </p:spTree>
    <p:extLst>
      <p:ext uri="{BB962C8B-B14F-4D97-AF65-F5344CB8AC3E}">
        <p14:creationId xmlns:p14="http://schemas.microsoft.com/office/powerpoint/2010/main" val="180517677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Thread hierarchy</a:t>
            </a:r>
          </a:p>
        </p:txBody>
      </p:sp>
      <p:sp>
        <p:nvSpPr>
          <p:cNvPr id="6" name="Rectangle 5"/>
          <p:cNvSpPr/>
          <p:nvPr/>
        </p:nvSpPr>
        <p:spPr>
          <a:xfrm>
            <a:off x="186430" y="1213227"/>
            <a:ext cx="8398770" cy="1200328"/>
          </a:xfrm>
          <a:prstGeom prst="rect">
            <a:avLst/>
          </a:prstGeom>
        </p:spPr>
        <p:txBody>
          <a:bodyPr wrap="square">
            <a:spAutoFit/>
          </a:bodyPr>
          <a:lstStyle/>
          <a:p>
            <a:pPr marL="342900" indent="-342900">
              <a:buFont typeface="Wingdings" charset="2"/>
              <a:buChar char="Ø"/>
            </a:pPr>
            <a:r>
              <a:rPr lang="en-US" sz="2400" b="1" kern="0" dirty="0" smtClean="0">
                <a:solidFill>
                  <a:srgbClr val="000000"/>
                </a:solidFill>
                <a:latin typeface="Arial"/>
                <a:cs typeface="Arial"/>
              </a:rPr>
              <a:t>Thread hierarchy: </a:t>
            </a:r>
            <a:r>
              <a:rPr lang="en-US" sz="2400" dirty="0" smtClean="0">
                <a:latin typeface="Arial"/>
                <a:cs typeface="Arial"/>
              </a:rPr>
              <a:t>A </a:t>
            </a:r>
            <a:r>
              <a:rPr lang="en-US" sz="2400" dirty="0">
                <a:latin typeface="Arial"/>
                <a:cs typeface="Arial"/>
              </a:rPr>
              <a:t>CUDA kernel is executed by an array of threads; threads are organized into blocks; blocks are organized into </a:t>
            </a:r>
            <a:r>
              <a:rPr lang="en-US" sz="2400" dirty="0" smtClean="0">
                <a:latin typeface="Arial"/>
                <a:cs typeface="Arial"/>
              </a:rPr>
              <a:t>grids</a:t>
            </a:r>
            <a:endParaRPr lang="en-US" sz="2400" dirty="0">
              <a:latin typeface="Arial"/>
              <a:cs typeface="Arial"/>
            </a:endParaRPr>
          </a:p>
        </p:txBody>
      </p:sp>
      <p:grpSp>
        <p:nvGrpSpPr>
          <p:cNvPr id="18" name="Group 17"/>
          <p:cNvGrpSpPr/>
          <p:nvPr/>
        </p:nvGrpSpPr>
        <p:grpSpPr>
          <a:xfrm>
            <a:off x="2472430" y="2413555"/>
            <a:ext cx="5691844" cy="3823982"/>
            <a:chOff x="228601" y="1727783"/>
            <a:chExt cx="5070188" cy="4228517"/>
          </a:xfrm>
        </p:grpSpPr>
        <p:pic>
          <p:nvPicPr>
            <p:cNvPr id="19" name="Picture 18"/>
            <p:cNvPicPr>
              <a:picLocks noChangeAspect="1"/>
            </p:cNvPicPr>
            <p:nvPr/>
          </p:nvPicPr>
          <p:blipFill>
            <a:blip r:embed="rId3"/>
            <a:stretch>
              <a:fillRect/>
            </a:stretch>
          </p:blipFill>
          <p:spPr>
            <a:xfrm>
              <a:off x="228601" y="1727783"/>
              <a:ext cx="5070188" cy="4228517"/>
            </a:xfrm>
            <a:prstGeom prst="rect">
              <a:avLst/>
            </a:prstGeom>
          </p:spPr>
        </p:pic>
        <p:pic>
          <p:nvPicPr>
            <p:cNvPr id="20" name="Picture 19"/>
            <p:cNvPicPr>
              <a:picLocks noChangeAspect="1"/>
            </p:cNvPicPr>
            <p:nvPr/>
          </p:nvPicPr>
          <p:blipFill>
            <a:blip r:embed="rId4"/>
            <a:stretch>
              <a:fillRect/>
            </a:stretch>
          </p:blipFill>
          <p:spPr>
            <a:xfrm>
              <a:off x="2157566" y="2299284"/>
              <a:ext cx="2958316" cy="1904416"/>
            </a:xfrm>
            <a:prstGeom prst="rect">
              <a:avLst/>
            </a:prstGeom>
          </p:spPr>
        </p:pic>
      </p:grpSp>
      <p:sp>
        <p:nvSpPr>
          <p:cNvPr id="9" name="Rectangle 8"/>
          <p:cNvSpPr/>
          <p:nvPr/>
        </p:nvSpPr>
        <p:spPr>
          <a:xfrm>
            <a:off x="0" y="762318"/>
            <a:ext cx="8947223" cy="461665"/>
          </a:xfrm>
          <a:prstGeom prst="rect">
            <a:avLst/>
          </a:prstGeom>
        </p:spPr>
        <p:txBody>
          <a:bodyPr wrap="square">
            <a:spAutoFit/>
          </a:bodyPr>
          <a:lstStyle/>
          <a:p>
            <a:pPr marL="342900" indent="-342900">
              <a:buFont typeface="Wingdings" charset="2"/>
              <a:buChar char="u"/>
            </a:pPr>
            <a:r>
              <a:rPr lang="en-US" sz="2400" b="1" kern="0" dirty="0" smtClean="0">
                <a:solidFill>
                  <a:srgbClr val="000000"/>
                </a:solidFill>
                <a:latin typeface="Arial" charset="0"/>
              </a:rPr>
              <a:t>What is Thread </a:t>
            </a:r>
            <a:r>
              <a:rPr lang="en-US" sz="2400" b="1" kern="0" dirty="0">
                <a:solidFill>
                  <a:srgbClr val="000000"/>
                </a:solidFill>
                <a:latin typeface="Arial" charset="0"/>
              </a:rPr>
              <a:t>hierarchy? </a:t>
            </a:r>
          </a:p>
        </p:txBody>
      </p:sp>
    </p:spTree>
    <p:extLst>
      <p:ext uri="{BB962C8B-B14F-4D97-AF65-F5344CB8AC3E}">
        <p14:creationId xmlns:p14="http://schemas.microsoft.com/office/powerpoint/2010/main" val="165121539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Thread hierarchy</a:t>
            </a:r>
          </a:p>
        </p:txBody>
      </p:sp>
      <p:sp>
        <p:nvSpPr>
          <p:cNvPr id="19" name="Rectangle 18"/>
          <p:cNvSpPr/>
          <p:nvPr/>
        </p:nvSpPr>
        <p:spPr>
          <a:xfrm>
            <a:off x="0" y="745385"/>
            <a:ext cx="8947223" cy="461665"/>
          </a:xfrm>
          <a:prstGeom prst="rect">
            <a:avLst/>
          </a:prstGeom>
        </p:spPr>
        <p:txBody>
          <a:bodyPr wrap="square">
            <a:spAutoFit/>
          </a:bodyPr>
          <a:lstStyle/>
          <a:p>
            <a:pPr marL="342900" indent="-342900">
              <a:buFont typeface="Wingdings" charset="2"/>
              <a:buChar char="u"/>
            </a:pPr>
            <a:r>
              <a:rPr lang="en-US" sz="2400" b="1" kern="0" dirty="0" smtClean="0">
                <a:solidFill>
                  <a:srgbClr val="000000"/>
                </a:solidFill>
                <a:latin typeface="Arial" charset="0"/>
              </a:rPr>
              <a:t>What is Thread </a:t>
            </a:r>
            <a:r>
              <a:rPr lang="en-US" sz="2400" b="1" kern="0" dirty="0">
                <a:solidFill>
                  <a:srgbClr val="000000"/>
                </a:solidFill>
                <a:latin typeface="Arial" charset="0"/>
              </a:rPr>
              <a:t>hierarchy? </a:t>
            </a:r>
          </a:p>
        </p:txBody>
      </p:sp>
      <p:sp>
        <p:nvSpPr>
          <p:cNvPr id="20" name="Rectangle 19"/>
          <p:cNvSpPr/>
          <p:nvPr/>
        </p:nvSpPr>
        <p:spPr>
          <a:xfrm>
            <a:off x="497739" y="1643529"/>
            <a:ext cx="8646261" cy="2754600"/>
          </a:xfrm>
          <a:prstGeom prst="rect">
            <a:avLst/>
          </a:prstGeom>
        </p:spPr>
        <p:txBody>
          <a:bodyPr wrap="square">
            <a:spAutoFit/>
          </a:bodyPr>
          <a:lstStyle/>
          <a:p>
            <a:r>
              <a:rPr lang="en-US" sz="2400" i="1" dirty="0" smtClean="0">
                <a:latin typeface="Arial"/>
                <a:cs typeface="Arial"/>
              </a:rPr>
              <a:t>//</a:t>
            </a:r>
            <a:r>
              <a:rPr lang="en-US" sz="2400" i="1" dirty="0">
                <a:latin typeface="Arial"/>
                <a:cs typeface="Arial"/>
              </a:rPr>
              <a:t>Define a 3D vector containing the dimensions of </a:t>
            </a:r>
            <a:r>
              <a:rPr lang="en-US" sz="2400" i="1" dirty="0" smtClean="0">
                <a:latin typeface="Arial"/>
                <a:cs typeface="Arial"/>
              </a:rPr>
              <a:t>grid </a:t>
            </a:r>
            <a:r>
              <a:rPr lang="en-US" sz="2400" i="1" dirty="0">
                <a:latin typeface="Arial"/>
                <a:cs typeface="Arial"/>
              </a:rPr>
              <a:t>(x-axis, y-axis, and z-</a:t>
            </a:r>
            <a:r>
              <a:rPr lang="en-US" sz="2400" i="1" dirty="0" smtClean="0">
                <a:latin typeface="Arial"/>
                <a:cs typeface="Arial"/>
              </a:rPr>
              <a:t>axis)</a:t>
            </a:r>
            <a:endParaRPr lang="en-US" sz="2400" i="1" dirty="0">
              <a:latin typeface="Arial"/>
              <a:cs typeface="Arial"/>
            </a:endParaRPr>
          </a:p>
          <a:p>
            <a:pPr>
              <a:spcAft>
                <a:spcPts val="600"/>
              </a:spcAft>
            </a:pPr>
            <a:r>
              <a:rPr lang="en-US" sz="2400" b="1" dirty="0" smtClean="0">
                <a:solidFill>
                  <a:srgbClr val="008000"/>
                </a:solidFill>
                <a:latin typeface="Arial"/>
                <a:cs typeface="Arial"/>
              </a:rPr>
              <a:t>dim3  </a:t>
            </a:r>
            <a:r>
              <a:rPr lang="en-US" sz="2400" b="1" dirty="0" err="1">
                <a:solidFill>
                  <a:srgbClr val="008000"/>
                </a:solidFill>
                <a:latin typeface="Arial"/>
                <a:cs typeface="Arial"/>
              </a:rPr>
              <a:t>GridDim</a:t>
            </a:r>
            <a:r>
              <a:rPr lang="en-US" sz="2400" b="1" dirty="0">
                <a:solidFill>
                  <a:srgbClr val="008000"/>
                </a:solidFill>
                <a:latin typeface="Arial"/>
                <a:cs typeface="Arial"/>
              </a:rPr>
              <a:t>(</a:t>
            </a:r>
            <a:r>
              <a:rPr lang="en-US" sz="2400" b="1" dirty="0" err="1">
                <a:solidFill>
                  <a:srgbClr val="008000"/>
                </a:solidFill>
                <a:latin typeface="Arial"/>
                <a:cs typeface="Arial"/>
              </a:rPr>
              <a:t>gridDim.x</a:t>
            </a:r>
            <a:r>
              <a:rPr lang="en-US" sz="2400" b="1" dirty="0">
                <a:solidFill>
                  <a:srgbClr val="008000"/>
                </a:solidFill>
                <a:latin typeface="Arial"/>
                <a:cs typeface="Arial"/>
              </a:rPr>
              <a:t>, </a:t>
            </a:r>
            <a:r>
              <a:rPr lang="en-US" sz="2400" b="1" dirty="0" err="1">
                <a:solidFill>
                  <a:srgbClr val="008000"/>
                </a:solidFill>
                <a:latin typeface="Arial"/>
                <a:cs typeface="Arial"/>
              </a:rPr>
              <a:t>gridDim.y</a:t>
            </a:r>
            <a:r>
              <a:rPr lang="en-US" sz="2400" b="1" dirty="0">
                <a:solidFill>
                  <a:srgbClr val="008000"/>
                </a:solidFill>
                <a:latin typeface="Arial"/>
                <a:cs typeface="Arial"/>
              </a:rPr>
              <a:t>, </a:t>
            </a:r>
            <a:r>
              <a:rPr lang="en-US" sz="2400" b="1" dirty="0" err="1">
                <a:solidFill>
                  <a:srgbClr val="008000"/>
                </a:solidFill>
                <a:latin typeface="Arial"/>
                <a:cs typeface="Arial"/>
              </a:rPr>
              <a:t>gridDim.z</a:t>
            </a:r>
            <a:r>
              <a:rPr lang="en-US" sz="2400" b="1" dirty="0">
                <a:solidFill>
                  <a:srgbClr val="008000"/>
                </a:solidFill>
                <a:latin typeface="Arial"/>
                <a:cs typeface="Arial"/>
              </a:rPr>
              <a:t>); </a:t>
            </a:r>
            <a:endParaRPr lang="en-US" sz="2400" b="1" dirty="0" smtClean="0">
              <a:solidFill>
                <a:srgbClr val="008000"/>
              </a:solidFill>
              <a:latin typeface="Arial"/>
              <a:cs typeface="Arial"/>
            </a:endParaRPr>
          </a:p>
          <a:p>
            <a:r>
              <a:rPr lang="en-US" sz="2400" i="1" dirty="0" smtClean="0">
                <a:latin typeface="Arial"/>
                <a:cs typeface="Arial"/>
              </a:rPr>
              <a:t>//</a:t>
            </a:r>
            <a:r>
              <a:rPr lang="en-US" sz="2400" i="1" dirty="0">
                <a:latin typeface="Arial"/>
                <a:cs typeface="Arial"/>
              </a:rPr>
              <a:t>Define a 3D vector containing the dimensions of thread block (x-axis, y-axis, and z-</a:t>
            </a:r>
            <a:r>
              <a:rPr lang="en-US" sz="2400" i="1" dirty="0" smtClean="0">
                <a:latin typeface="Arial"/>
                <a:cs typeface="Arial"/>
              </a:rPr>
              <a:t>axis)</a:t>
            </a:r>
            <a:r>
              <a:rPr lang="en-US" sz="2400" b="1" dirty="0">
                <a:solidFill>
                  <a:srgbClr val="008000"/>
                </a:solidFill>
                <a:latin typeface="Arial"/>
                <a:cs typeface="Arial"/>
              </a:rPr>
              <a:t> </a:t>
            </a:r>
            <a:endParaRPr lang="en-US" sz="2400" b="1" dirty="0" smtClean="0">
              <a:solidFill>
                <a:srgbClr val="008000"/>
              </a:solidFill>
              <a:latin typeface="Arial"/>
              <a:cs typeface="Arial"/>
            </a:endParaRPr>
          </a:p>
          <a:p>
            <a:r>
              <a:rPr lang="en-US" sz="2400" b="1" dirty="0" smtClean="0">
                <a:solidFill>
                  <a:srgbClr val="008000"/>
                </a:solidFill>
                <a:latin typeface="Arial"/>
                <a:cs typeface="Arial"/>
              </a:rPr>
              <a:t>dim3  </a:t>
            </a:r>
            <a:r>
              <a:rPr lang="en-US" sz="2400" b="1" dirty="0" err="1">
                <a:solidFill>
                  <a:srgbClr val="008000"/>
                </a:solidFill>
                <a:latin typeface="Arial"/>
                <a:cs typeface="Arial"/>
              </a:rPr>
              <a:t>BlockDim</a:t>
            </a:r>
            <a:r>
              <a:rPr lang="en-US" sz="2400" b="1" dirty="0">
                <a:solidFill>
                  <a:srgbClr val="008000"/>
                </a:solidFill>
                <a:latin typeface="Arial"/>
                <a:cs typeface="Arial"/>
              </a:rPr>
              <a:t> (</a:t>
            </a:r>
            <a:r>
              <a:rPr lang="en-US" sz="2400" b="1" dirty="0" err="1">
                <a:solidFill>
                  <a:srgbClr val="008000"/>
                </a:solidFill>
                <a:latin typeface="Arial"/>
                <a:cs typeface="Arial"/>
              </a:rPr>
              <a:t>BlockDim.x</a:t>
            </a:r>
            <a:r>
              <a:rPr lang="en-US" sz="2400" b="1" dirty="0">
                <a:solidFill>
                  <a:srgbClr val="008000"/>
                </a:solidFill>
                <a:latin typeface="Arial"/>
                <a:cs typeface="Arial"/>
              </a:rPr>
              <a:t>, </a:t>
            </a:r>
            <a:r>
              <a:rPr lang="en-US" sz="2400" b="1" dirty="0" err="1">
                <a:solidFill>
                  <a:srgbClr val="008000"/>
                </a:solidFill>
                <a:latin typeface="Arial"/>
                <a:cs typeface="Arial"/>
              </a:rPr>
              <a:t>BlockDim.y</a:t>
            </a:r>
            <a:r>
              <a:rPr lang="en-US" sz="2400" b="1" dirty="0">
                <a:solidFill>
                  <a:srgbClr val="008000"/>
                </a:solidFill>
                <a:latin typeface="Arial"/>
                <a:cs typeface="Arial"/>
              </a:rPr>
              <a:t>, </a:t>
            </a:r>
            <a:r>
              <a:rPr lang="en-US" sz="2400" b="1" dirty="0" err="1">
                <a:solidFill>
                  <a:srgbClr val="008000"/>
                </a:solidFill>
                <a:latin typeface="Arial"/>
                <a:cs typeface="Arial"/>
              </a:rPr>
              <a:t>BlockDim.z</a:t>
            </a:r>
            <a:r>
              <a:rPr lang="en-US" sz="2400" b="1" dirty="0">
                <a:solidFill>
                  <a:srgbClr val="008000"/>
                </a:solidFill>
                <a:latin typeface="Arial"/>
                <a:cs typeface="Arial"/>
              </a:rPr>
              <a:t>); </a:t>
            </a:r>
            <a:endParaRPr lang="en-US" sz="2400" i="1" dirty="0" smtClean="0">
              <a:latin typeface="Arial"/>
              <a:cs typeface="Arial"/>
            </a:endParaRPr>
          </a:p>
          <a:p>
            <a:r>
              <a:rPr lang="en-US" sz="2400" i="1" dirty="0" smtClean="0">
                <a:latin typeface="Arial"/>
                <a:cs typeface="Arial"/>
              </a:rPr>
              <a:t>//</a:t>
            </a:r>
            <a:r>
              <a:rPr lang="en-US" sz="2400" i="1" dirty="0">
                <a:latin typeface="Arial"/>
                <a:cs typeface="Arial"/>
              </a:rPr>
              <a:t>dimension defaults to 1 if not set </a:t>
            </a:r>
            <a:r>
              <a:rPr lang="en-US" sz="2400" i="1" dirty="0" smtClean="0">
                <a:latin typeface="Arial"/>
                <a:cs typeface="Arial"/>
              </a:rPr>
              <a:t>explicitly</a:t>
            </a:r>
            <a:endParaRPr lang="en-US" sz="2400" i="1" dirty="0">
              <a:latin typeface="Arial"/>
              <a:cs typeface="Arial"/>
            </a:endParaRPr>
          </a:p>
        </p:txBody>
      </p:sp>
      <p:sp>
        <p:nvSpPr>
          <p:cNvPr id="2" name="Rectangle 1"/>
          <p:cNvSpPr/>
          <p:nvPr/>
        </p:nvSpPr>
        <p:spPr>
          <a:xfrm>
            <a:off x="199359" y="1181864"/>
            <a:ext cx="6917268" cy="461665"/>
          </a:xfrm>
          <a:prstGeom prst="rect">
            <a:avLst/>
          </a:prstGeom>
        </p:spPr>
        <p:txBody>
          <a:bodyPr wrap="square">
            <a:spAutoFit/>
          </a:bodyPr>
          <a:lstStyle/>
          <a:p>
            <a:pPr marL="342900" indent="-342900">
              <a:buFont typeface="Wingdings" charset="2"/>
              <a:buChar char="Ø"/>
            </a:pPr>
            <a:r>
              <a:rPr lang="en-US" sz="2400" i="1" dirty="0">
                <a:latin typeface="Arial"/>
                <a:cs typeface="Arial"/>
              </a:rPr>
              <a:t>“dim3” to define Grid/Block structures  </a:t>
            </a:r>
          </a:p>
        </p:txBody>
      </p:sp>
      <p:sp>
        <p:nvSpPr>
          <p:cNvPr id="4" name="Rectangle 3"/>
          <p:cNvSpPr/>
          <p:nvPr/>
        </p:nvSpPr>
        <p:spPr>
          <a:xfrm>
            <a:off x="362272" y="4555046"/>
            <a:ext cx="7799594" cy="1200328"/>
          </a:xfrm>
          <a:prstGeom prst="rect">
            <a:avLst/>
          </a:prstGeom>
        </p:spPr>
        <p:txBody>
          <a:bodyPr wrap="square">
            <a:spAutoFit/>
          </a:bodyPr>
          <a:lstStyle/>
          <a:p>
            <a:r>
              <a:rPr lang="en-US" sz="2400" i="1" dirty="0">
                <a:latin typeface="Arial"/>
                <a:cs typeface="Arial"/>
              </a:rPr>
              <a:t>Example: A 2D Grid containing 3D Blocks</a:t>
            </a:r>
          </a:p>
          <a:p>
            <a:r>
              <a:rPr lang="en-US" sz="2400" dirty="0">
                <a:latin typeface="Arial"/>
                <a:cs typeface="Arial"/>
              </a:rPr>
              <a:t>dim3 grid(16,16); </a:t>
            </a:r>
            <a:r>
              <a:rPr lang="en-US" sz="2400" dirty="0" smtClean="0">
                <a:latin typeface="Arial"/>
                <a:cs typeface="Arial"/>
              </a:rPr>
              <a:t>/</a:t>
            </a:r>
            <a:r>
              <a:rPr lang="en-US" sz="2400" dirty="0">
                <a:latin typeface="Arial"/>
                <a:cs typeface="Arial"/>
              </a:rPr>
              <a:t>/ grid = 16 x 16 x 1  blocks </a:t>
            </a:r>
            <a:endParaRPr lang="en-US" sz="2400" dirty="0" smtClean="0">
              <a:latin typeface="Arial"/>
              <a:cs typeface="Arial"/>
            </a:endParaRPr>
          </a:p>
          <a:p>
            <a:r>
              <a:rPr lang="en-US" sz="2400" dirty="0" smtClean="0">
                <a:latin typeface="Arial"/>
                <a:cs typeface="Arial"/>
              </a:rPr>
              <a:t>dim3 </a:t>
            </a:r>
            <a:r>
              <a:rPr lang="en-US" sz="2400" dirty="0">
                <a:latin typeface="Arial"/>
                <a:cs typeface="Arial"/>
              </a:rPr>
              <a:t>block(32,32, 32); </a:t>
            </a:r>
            <a:r>
              <a:rPr lang="en-US" sz="2400" dirty="0" smtClean="0">
                <a:latin typeface="Arial"/>
                <a:cs typeface="Arial"/>
              </a:rPr>
              <a:t>/</a:t>
            </a:r>
            <a:r>
              <a:rPr lang="en-US" sz="2400" dirty="0">
                <a:latin typeface="Arial"/>
                <a:cs typeface="Arial"/>
              </a:rPr>
              <a:t>/ block = 32 x 32x 32  </a:t>
            </a:r>
            <a:r>
              <a:rPr lang="en-US" sz="2400" dirty="0" smtClean="0">
                <a:latin typeface="Arial"/>
                <a:cs typeface="Arial"/>
              </a:rPr>
              <a:t>threads</a:t>
            </a:r>
            <a:endParaRPr lang="en-US" sz="2400" dirty="0">
              <a:latin typeface="Arial"/>
              <a:cs typeface="Arial"/>
            </a:endParaRPr>
          </a:p>
        </p:txBody>
      </p:sp>
    </p:spTree>
    <p:extLst>
      <p:ext uri="{BB962C8B-B14F-4D97-AF65-F5344CB8AC3E}">
        <p14:creationId xmlns:p14="http://schemas.microsoft.com/office/powerpoint/2010/main" val="241189279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Thread hierarchy</a:t>
            </a:r>
          </a:p>
        </p:txBody>
      </p:sp>
      <p:sp>
        <p:nvSpPr>
          <p:cNvPr id="19" name="Rectangle 18"/>
          <p:cNvSpPr/>
          <p:nvPr/>
        </p:nvSpPr>
        <p:spPr>
          <a:xfrm>
            <a:off x="-57720" y="787940"/>
            <a:ext cx="8947223" cy="461665"/>
          </a:xfrm>
          <a:prstGeom prst="rect">
            <a:avLst/>
          </a:prstGeom>
        </p:spPr>
        <p:txBody>
          <a:bodyPr wrap="square">
            <a:spAutoFit/>
          </a:bodyPr>
          <a:lstStyle/>
          <a:p>
            <a:pPr marL="342900" indent="-342900">
              <a:buFont typeface="Wingdings" charset="2"/>
              <a:buChar char="u"/>
            </a:pPr>
            <a:r>
              <a:rPr lang="en-US" sz="2400" b="1" kern="0" dirty="0" smtClean="0">
                <a:solidFill>
                  <a:srgbClr val="000000"/>
                </a:solidFill>
                <a:latin typeface="Arial" charset="0"/>
              </a:rPr>
              <a:t>What is Thread </a:t>
            </a:r>
            <a:r>
              <a:rPr lang="en-US" sz="2400" b="1" kern="0" dirty="0">
                <a:solidFill>
                  <a:srgbClr val="000000"/>
                </a:solidFill>
                <a:latin typeface="Arial" charset="0"/>
              </a:rPr>
              <a:t>hierarchy? </a:t>
            </a:r>
          </a:p>
        </p:txBody>
      </p:sp>
      <p:sp>
        <p:nvSpPr>
          <p:cNvPr id="2" name="Rectangle 1"/>
          <p:cNvSpPr/>
          <p:nvPr/>
        </p:nvSpPr>
        <p:spPr>
          <a:xfrm>
            <a:off x="147609" y="1168074"/>
            <a:ext cx="5468164" cy="461665"/>
          </a:xfrm>
          <a:prstGeom prst="rect">
            <a:avLst/>
          </a:prstGeom>
        </p:spPr>
        <p:txBody>
          <a:bodyPr wrap="none">
            <a:spAutoFit/>
          </a:bodyPr>
          <a:lstStyle/>
          <a:p>
            <a:pPr marL="342900" indent="-342900">
              <a:buFont typeface="Wingdings" charset="2"/>
              <a:buChar char="Ø"/>
            </a:pPr>
            <a:r>
              <a:rPr lang="en-US" sz="2400" kern="0" dirty="0" smtClean="0">
                <a:solidFill>
                  <a:srgbClr val="000000"/>
                </a:solidFill>
                <a:latin typeface="Arial"/>
                <a:cs typeface="Arial"/>
              </a:rPr>
              <a:t>Indices</a:t>
            </a:r>
            <a:r>
              <a:rPr lang="en-US" sz="2400" dirty="0" smtClean="0">
                <a:latin typeface="Arial"/>
                <a:cs typeface="Arial"/>
              </a:rPr>
              <a:t> for </a:t>
            </a:r>
            <a:r>
              <a:rPr lang="en-US" sz="2400" kern="0" dirty="0">
                <a:solidFill>
                  <a:srgbClr val="000000"/>
                </a:solidFill>
                <a:latin typeface="Arial"/>
                <a:cs typeface="Arial"/>
              </a:rPr>
              <a:t>t</a:t>
            </a:r>
            <a:r>
              <a:rPr lang="en-US" sz="2400" kern="0" dirty="0" smtClean="0">
                <a:solidFill>
                  <a:srgbClr val="000000"/>
                </a:solidFill>
                <a:latin typeface="Arial"/>
                <a:cs typeface="Arial"/>
              </a:rPr>
              <a:t>hreads </a:t>
            </a:r>
            <a:r>
              <a:rPr lang="en-US" sz="2400" kern="0" dirty="0">
                <a:solidFill>
                  <a:srgbClr val="000000"/>
                </a:solidFill>
                <a:latin typeface="Arial"/>
                <a:cs typeface="Arial"/>
              </a:rPr>
              <a:t>and block indices</a:t>
            </a:r>
            <a:endParaRPr lang="en-US" sz="2400" dirty="0">
              <a:latin typeface="Arial"/>
              <a:cs typeface="Arial"/>
            </a:endParaRPr>
          </a:p>
        </p:txBody>
      </p:sp>
      <p:sp>
        <p:nvSpPr>
          <p:cNvPr id="11" name="Rectangle 10"/>
          <p:cNvSpPr/>
          <p:nvPr/>
        </p:nvSpPr>
        <p:spPr>
          <a:xfrm>
            <a:off x="205330" y="1514275"/>
            <a:ext cx="8934294" cy="4893647"/>
          </a:xfrm>
          <a:prstGeom prst="rect">
            <a:avLst/>
          </a:prstGeom>
        </p:spPr>
        <p:txBody>
          <a:bodyPr wrap="square">
            <a:spAutoFit/>
          </a:bodyPr>
          <a:lstStyle/>
          <a:p>
            <a:pPr marL="288925" indent="-288925">
              <a:buFont typeface="Wingdings" charset="2"/>
              <a:buChar char="§"/>
            </a:pPr>
            <a:r>
              <a:rPr lang="en-US" sz="2400" dirty="0" err="1" smtClean="0">
                <a:latin typeface="Arial"/>
                <a:cs typeface="Arial"/>
              </a:rPr>
              <a:t>blockIdx</a:t>
            </a:r>
            <a:r>
              <a:rPr lang="en-US" sz="2400" dirty="0">
                <a:latin typeface="Arial"/>
                <a:cs typeface="Arial"/>
              </a:rPr>
              <a:t>.[</a:t>
            </a:r>
            <a:r>
              <a:rPr lang="en-US" sz="2400" dirty="0" err="1">
                <a:latin typeface="Arial"/>
                <a:cs typeface="Arial"/>
              </a:rPr>
              <a:t>x,y,z</a:t>
            </a:r>
            <a:r>
              <a:rPr lang="en-US" sz="2400" dirty="0" smtClean="0">
                <a:latin typeface="Arial"/>
                <a:cs typeface="Arial"/>
              </a:rPr>
              <a:t>]  </a:t>
            </a:r>
          </a:p>
          <a:p>
            <a:pPr marL="404813" indent="-227013">
              <a:buFont typeface="Arial"/>
              <a:buChar char="•"/>
            </a:pPr>
            <a:r>
              <a:rPr lang="en-US" sz="2400" dirty="0" smtClean="0">
                <a:latin typeface="Arial"/>
                <a:cs typeface="Arial"/>
              </a:rPr>
              <a:t>3-component </a:t>
            </a:r>
            <a:r>
              <a:rPr lang="en-US" sz="2400" dirty="0">
                <a:latin typeface="Arial"/>
                <a:cs typeface="Arial"/>
              </a:rPr>
              <a:t>vector </a:t>
            </a:r>
            <a:r>
              <a:rPr lang="en-US" sz="2400" dirty="0" smtClean="0">
                <a:latin typeface="Arial"/>
                <a:cs typeface="Arial"/>
              </a:rPr>
              <a:t>returning to zero</a:t>
            </a:r>
            <a:r>
              <a:rPr lang="en-US" sz="2400" dirty="0">
                <a:latin typeface="Arial"/>
                <a:cs typeface="Arial"/>
              </a:rPr>
              <a:t>-based index of </a:t>
            </a:r>
            <a:r>
              <a:rPr lang="en-US" sz="2400" dirty="0" smtClean="0">
                <a:latin typeface="Arial"/>
                <a:cs typeface="Arial"/>
              </a:rPr>
              <a:t>block along x/y/z-axis</a:t>
            </a:r>
          </a:p>
          <a:p>
            <a:pPr marL="288925" indent="-288925">
              <a:buFont typeface="Wingdings" charset="2"/>
              <a:buChar char="§"/>
            </a:pPr>
            <a:r>
              <a:rPr lang="en-US" sz="2400" dirty="0" err="1" smtClean="0">
                <a:latin typeface="Arial"/>
                <a:cs typeface="Arial"/>
              </a:rPr>
              <a:t>threadIdx</a:t>
            </a:r>
            <a:r>
              <a:rPr lang="en-US" sz="2400" dirty="0">
                <a:latin typeface="Arial"/>
                <a:cs typeface="Arial"/>
              </a:rPr>
              <a:t>.[</a:t>
            </a:r>
            <a:r>
              <a:rPr lang="en-US" sz="2400" dirty="0" err="1">
                <a:latin typeface="Arial"/>
                <a:cs typeface="Arial"/>
              </a:rPr>
              <a:t>x,y,z</a:t>
            </a:r>
            <a:r>
              <a:rPr lang="en-US" sz="2400" dirty="0">
                <a:latin typeface="Arial"/>
                <a:cs typeface="Arial"/>
              </a:rPr>
              <a:t>]</a:t>
            </a:r>
          </a:p>
          <a:p>
            <a:pPr marL="404813" indent="-227013">
              <a:buFont typeface="Arial"/>
              <a:buChar char="•"/>
            </a:pPr>
            <a:r>
              <a:rPr lang="en-US" sz="2400" dirty="0" smtClean="0">
                <a:latin typeface="Arial"/>
                <a:cs typeface="Arial"/>
              </a:rPr>
              <a:t>3</a:t>
            </a:r>
            <a:r>
              <a:rPr lang="en-US" sz="2400" dirty="0">
                <a:latin typeface="Arial"/>
                <a:cs typeface="Arial"/>
              </a:rPr>
              <a:t>-component vector </a:t>
            </a:r>
            <a:r>
              <a:rPr lang="en-US" sz="2400" dirty="0" smtClean="0">
                <a:latin typeface="Arial"/>
                <a:cs typeface="Arial"/>
              </a:rPr>
              <a:t>specifying </a:t>
            </a:r>
            <a:r>
              <a:rPr lang="en-US" sz="2400" dirty="0">
                <a:latin typeface="Arial"/>
                <a:cs typeface="Arial"/>
              </a:rPr>
              <a:t>zero based </a:t>
            </a:r>
            <a:r>
              <a:rPr lang="en-US" sz="2400" dirty="0" smtClean="0">
                <a:latin typeface="Arial"/>
                <a:cs typeface="Arial"/>
              </a:rPr>
              <a:t>index along x</a:t>
            </a:r>
            <a:r>
              <a:rPr lang="en-US" sz="2400" dirty="0">
                <a:latin typeface="Arial"/>
                <a:cs typeface="Arial"/>
              </a:rPr>
              <a:t>/y/z-</a:t>
            </a:r>
            <a:r>
              <a:rPr lang="en-US" sz="2400" dirty="0" smtClean="0">
                <a:latin typeface="Arial"/>
                <a:cs typeface="Arial"/>
              </a:rPr>
              <a:t>axis within </a:t>
            </a:r>
            <a:r>
              <a:rPr lang="en-US" sz="2400" dirty="0">
                <a:latin typeface="Arial"/>
                <a:cs typeface="Arial"/>
              </a:rPr>
              <a:t>the thread </a:t>
            </a:r>
            <a:r>
              <a:rPr lang="en-US" sz="2400" dirty="0" smtClean="0">
                <a:latin typeface="Arial"/>
                <a:cs typeface="Arial"/>
              </a:rPr>
              <a:t>block </a:t>
            </a:r>
          </a:p>
          <a:p>
            <a:pPr marL="288925" indent="-288925">
              <a:buFont typeface="Wingdings" charset="2"/>
              <a:buChar char="§"/>
            </a:pPr>
            <a:r>
              <a:rPr lang="en-US" sz="2400" dirty="0">
                <a:latin typeface="Arial"/>
                <a:cs typeface="Arial"/>
              </a:rPr>
              <a:t>Thread’s 3D index relative to the grid</a:t>
            </a:r>
          </a:p>
          <a:p>
            <a:pPr marL="404813" indent="-227013">
              <a:buFont typeface="Arial"/>
              <a:buChar char="•"/>
            </a:pPr>
            <a:r>
              <a:rPr lang="en-US" sz="2400" dirty="0" err="1">
                <a:latin typeface="Arial"/>
                <a:cs typeface="Arial"/>
              </a:rPr>
              <a:t>x_index</a:t>
            </a:r>
            <a:r>
              <a:rPr lang="en-US" sz="2400" dirty="0">
                <a:latin typeface="Arial"/>
                <a:cs typeface="Arial"/>
              </a:rPr>
              <a:t> = </a:t>
            </a:r>
            <a:r>
              <a:rPr lang="en-US" sz="2400" dirty="0" err="1">
                <a:latin typeface="Arial"/>
                <a:cs typeface="Arial"/>
              </a:rPr>
              <a:t>blockIdx.x</a:t>
            </a:r>
            <a:r>
              <a:rPr lang="en-US" sz="2400" dirty="0">
                <a:latin typeface="Arial"/>
                <a:cs typeface="Arial"/>
              </a:rPr>
              <a:t>*</a:t>
            </a:r>
            <a:r>
              <a:rPr lang="en-US" sz="2400" dirty="0" err="1">
                <a:latin typeface="Arial"/>
                <a:cs typeface="Arial"/>
              </a:rPr>
              <a:t>blockDim.x</a:t>
            </a:r>
            <a:r>
              <a:rPr lang="en-US" sz="2400" dirty="0">
                <a:latin typeface="Arial"/>
                <a:cs typeface="Arial"/>
              </a:rPr>
              <a:t> + </a:t>
            </a:r>
            <a:r>
              <a:rPr lang="en-US" sz="2400" dirty="0" err="1">
                <a:latin typeface="Arial"/>
                <a:cs typeface="Arial"/>
              </a:rPr>
              <a:t>threadIdx.x</a:t>
            </a:r>
            <a:r>
              <a:rPr lang="en-US" sz="2400" dirty="0">
                <a:latin typeface="Arial"/>
                <a:cs typeface="Arial"/>
              </a:rPr>
              <a:t>;</a:t>
            </a:r>
          </a:p>
          <a:p>
            <a:pPr marL="404813" indent="-227013">
              <a:buFont typeface="Arial"/>
              <a:buChar char="•"/>
            </a:pPr>
            <a:r>
              <a:rPr lang="en-US" sz="2400" dirty="0" err="1">
                <a:latin typeface="Arial"/>
                <a:cs typeface="Arial"/>
              </a:rPr>
              <a:t>y_index</a:t>
            </a:r>
            <a:r>
              <a:rPr lang="en-US" sz="2400" dirty="0">
                <a:latin typeface="Arial"/>
                <a:cs typeface="Arial"/>
              </a:rPr>
              <a:t> = </a:t>
            </a:r>
            <a:r>
              <a:rPr lang="en-US" sz="2400" dirty="0" err="1">
                <a:latin typeface="Arial"/>
                <a:cs typeface="Arial"/>
              </a:rPr>
              <a:t>blockIdx.y</a:t>
            </a:r>
            <a:r>
              <a:rPr lang="en-US" sz="2400" dirty="0">
                <a:latin typeface="Arial"/>
                <a:cs typeface="Arial"/>
              </a:rPr>
              <a:t>*</a:t>
            </a:r>
            <a:r>
              <a:rPr lang="en-US" sz="2400" dirty="0" err="1">
                <a:latin typeface="Arial"/>
                <a:cs typeface="Arial"/>
              </a:rPr>
              <a:t>blockDim.y</a:t>
            </a:r>
            <a:r>
              <a:rPr lang="en-US" sz="2400" dirty="0">
                <a:latin typeface="Arial"/>
                <a:cs typeface="Arial"/>
              </a:rPr>
              <a:t> + </a:t>
            </a:r>
            <a:r>
              <a:rPr lang="en-US" sz="2400" dirty="0" err="1">
                <a:latin typeface="Arial"/>
                <a:cs typeface="Arial"/>
              </a:rPr>
              <a:t>threadIdx.y</a:t>
            </a:r>
            <a:r>
              <a:rPr lang="en-US" sz="2400" dirty="0">
                <a:latin typeface="Arial"/>
                <a:cs typeface="Arial"/>
              </a:rPr>
              <a:t>;</a:t>
            </a:r>
          </a:p>
          <a:p>
            <a:pPr marL="404813" indent="-227013">
              <a:buFont typeface="Arial"/>
              <a:buChar char="•"/>
            </a:pPr>
            <a:r>
              <a:rPr lang="en-US" sz="2400" dirty="0" err="1">
                <a:latin typeface="Arial"/>
                <a:cs typeface="Arial"/>
              </a:rPr>
              <a:t>z_index</a:t>
            </a:r>
            <a:r>
              <a:rPr lang="en-US" sz="2400" dirty="0">
                <a:latin typeface="Arial"/>
                <a:cs typeface="Arial"/>
              </a:rPr>
              <a:t> = </a:t>
            </a:r>
            <a:r>
              <a:rPr lang="en-US" sz="2400" dirty="0" err="1">
                <a:latin typeface="Arial"/>
                <a:cs typeface="Arial"/>
              </a:rPr>
              <a:t>blockIdx.z</a:t>
            </a:r>
            <a:r>
              <a:rPr lang="en-US" sz="2400" dirty="0">
                <a:latin typeface="Arial"/>
                <a:cs typeface="Arial"/>
              </a:rPr>
              <a:t>*</a:t>
            </a:r>
            <a:r>
              <a:rPr lang="en-US" sz="2400" dirty="0" err="1">
                <a:latin typeface="Arial"/>
                <a:cs typeface="Arial"/>
              </a:rPr>
              <a:t>blockDim.z</a:t>
            </a:r>
            <a:r>
              <a:rPr lang="en-US" sz="2400" dirty="0">
                <a:latin typeface="Arial"/>
                <a:cs typeface="Arial"/>
              </a:rPr>
              <a:t> + </a:t>
            </a:r>
            <a:r>
              <a:rPr lang="en-US" sz="2400" dirty="0" err="1">
                <a:latin typeface="Arial"/>
                <a:cs typeface="Arial"/>
              </a:rPr>
              <a:t>threadIdx.z</a:t>
            </a:r>
            <a:r>
              <a:rPr lang="en-US" sz="2400" dirty="0" smtClean="0">
                <a:latin typeface="Arial"/>
                <a:cs typeface="Arial"/>
              </a:rPr>
              <a:t>;</a:t>
            </a:r>
          </a:p>
          <a:p>
            <a:pPr marL="288925" indent="-288925">
              <a:buFont typeface="Wingdings" charset="2"/>
              <a:buChar char="§"/>
            </a:pPr>
            <a:r>
              <a:rPr lang="en-US" sz="2400" dirty="0">
                <a:latin typeface="Arial"/>
                <a:cs typeface="Arial"/>
              </a:rPr>
              <a:t>Global Thread Identification</a:t>
            </a:r>
          </a:p>
          <a:p>
            <a:pPr marL="404813" indent="-227013">
              <a:buFont typeface="Arial"/>
              <a:buChar char="•"/>
            </a:pPr>
            <a:r>
              <a:rPr lang="en-US" sz="2400" dirty="0" smtClean="0">
                <a:latin typeface="Arial"/>
                <a:cs typeface="Arial"/>
              </a:rPr>
              <a:t>unique </a:t>
            </a:r>
            <a:r>
              <a:rPr lang="en-US" sz="2400" dirty="0">
                <a:latin typeface="Arial"/>
                <a:cs typeface="Arial"/>
              </a:rPr>
              <a:t>ID to each one of the threads thereby being linearized</a:t>
            </a:r>
          </a:p>
          <a:p>
            <a:pPr marL="404813" indent="-227013">
              <a:buFont typeface="Arial"/>
              <a:buChar char="•"/>
            </a:pPr>
            <a:r>
              <a:rPr lang="en-US" sz="2400" dirty="0" smtClean="0">
                <a:latin typeface="Arial"/>
                <a:cs typeface="Arial"/>
              </a:rPr>
              <a:t>determined </a:t>
            </a:r>
            <a:r>
              <a:rPr lang="en-US" sz="2400" dirty="0">
                <a:latin typeface="Arial"/>
                <a:cs typeface="Arial"/>
              </a:rPr>
              <a:t>by the indices of threads and </a:t>
            </a:r>
            <a:r>
              <a:rPr lang="en-US" sz="2400" dirty="0" smtClean="0">
                <a:latin typeface="Arial"/>
                <a:cs typeface="Arial"/>
              </a:rPr>
              <a:t>block</a:t>
            </a:r>
            <a:endParaRPr lang="en-US" sz="2400" dirty="0">
              <a:latin typeface="Arial"/>
              <a:cs typeface="Arial"/>
            </a:endParaRPr>
          </a:p>
        </p:txBody>
      </p:sp>
    </p:spTree>
    <p:extLst>
      <p:ext uri="{BB962C8B-B14F-4D97-AF65-F5344CB8AC3E}">
        <p14:creationId xmlns:p14="http://schemas.microsoft.com/office/powerpoint/2010/main" val="233793505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80667" y="4673600"/>
            <a:ext cx="184666" cy="369332"/>
          </a:xfrm>
          <a:prstGeom prst="rect">
            <a:avLst/>
          </a:prstGeom>
          <a:noFill/>
        </p:spPr>
        <p:txBody>
          <a:bodyPr wrap="none" rtlCol="0">
            <a:spAutoFit/>
          </a:bodyPr>
          <a:lstStyle/>
          <a:p>
            <a:endParaRPr lang="en-US" dirty="0"/>
          </a:p>
        </p:txBody>
      </p:sp>
      <p:sp>
        <p:nvSpPr>
          <p:cNvPr id="6" name="Rectangle 5"/>
          <p:cNvSpPr/>
          <p:nvPr/>
        </p:nvSpPr>
        <p:spPr>
          <a:xfrm>
            <a:off x="0" y="6488668"/>
            <a:ext cx="4457320" cy="369332"/>
          </a:xfrm>
          <a:prstGeom prst="rect">
            <a:avLst/>
          </a:prstGeom>
        </p:spPr>
        <p:txBody>
          <a:bodyPr wrap="none">
            <a:spAutoFit/>
          </a:bodyPr>
          <a:lstStyle/>
          <a:p>
            <a:r>
              <a:rPr lang="en-US" dirty="0"/>
              <a:t>https://</a:t>
            </a:r>
            <a:r>
              <a:rPr lang="en-US" dirty="0" err="1"/>
              <a:t>www.pelagos-consulting.com</a:t>
            </a:r>
            <a:r>
              <a:rPr lang="en-US" dirty="0"/>
              <a:t>/?p=503</a:t>
            </a:r>
          </a:p>
        </p:txBody>
      </p:sp>
      <p:pic>
        <p:nvPicPr>
          <p:cNvPr id="7" name="Picture 6"/>
          <p:cNvPicPr>
            <a:picLocks noChangeAspect="1"/>
          </p:cNvPicPr>
          <p:nvPr/>
        </p:nvPicPr>
        <p:blipFill rotWithShape="1">
          <a:blip r:embed="rId3"/>
          <a:srcRect t="7891"/>
          <a:stretch/>
        </p:blipFill>
        <p:spPr>
          <a:xfrm>
            <a:off x="683101" y="1457857"/>
            <a:ext cx="5682232" cy="3061793"/>
          </a:xfrm>
          <a:prstGeom prst="rect">
            <a:avLst/>
          </a:prstGeom>
        </p:spPr>
      </p:pic>
      <p:sp>
        <p:nvSpPr>
          <p:cNvPr id="11"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Thread hierarchy</a:t>
            </a:r>
          </a:p>
        </p:txBody>
      </p:sp>
      <p:sp>
        <p:nvSpPr>
          <p:cNvPr id="13" name="Rectangle 12"/>
          <p:cNvSpPr/>
          <p:nvPr/>
        </p:nvSpPr>
        <p:spPr>
          <a:xfrm>
            <a:off x="-57720" y="710964"/>
            <a:ext cx="8947223" cy="461665"/>
          </a:xfrm>
          <a:prstGeom prst="rect">
            <a:avLst/>
          </a:prstGeom>
        </p:spPr>
        <p:txBody>
          <a:bodyPr wrap="square">
            <a:spAutoFit/>
          </a:bodyPr>
          <a:lstStyle/>
          <a:p>
            <a:pPr marL="342900" indent="-342900">
              <a:buFont typeface="Wingdings" charset="2"/>
              <a:buChar char="u"/>
            </a:pPr>
            <a:r>
              <a:rPr lang="en-US" sz="2400" b="1" kern="0" dirty="0" smtClean="0">
                <a:solidFill>
                  <a:srgbClr val="000000"/>
                </a:solidFill>
                <a:latin typeface="Arial" charset="0"/>
              </a:rPr>
              <a:t>What is Thread </a:t>
            </a:r>
            <a:r>
              <a:rPr lang="en-US" sz="2400" b="1" kern="0" dirty="0">
                <a:solidFill>
                  <a:srgbClr val="000000"/>
                </a:solidFill>
                <a:latin typeface="Arial" charset="0"/>
              </a:rPr>
              <a:t>hierarchy? </a:t>
            </a:r>
          </a:p>
        </p:txBody>
      </p:sp>
      <p:sp>
        <p:nvSpPr>
          <p:cNvPr id="14" name="Rectangle 13"/>
          <p:cNvSpPr/>
          <p:nvPr/>
        </p:nvSpPr>
        <p:spPr>
          <a:xfrm>
            <a:off x="147609" y="1071854"/>
            <a:ext cx="8981946" cy="461665"/>
          </a:xfrm>
          <a:prstGeom prst="rect">
            <a:avLst/>
          </a:prstGeom>
        </p:spPr>
        <p:txBody>
          <a:bodyPr wrap="none">
            <a:spAutoFit/>
          </a:bodyPr>
          <a:lstStyle/>
          <a:p>
            <a:pPr marL="342900" indent="-342900">
              <a:buFont typeface="Wingdings" charset="2"/>
              <a:buChar char="Ø"/>
            </a:pPr>
            <a:r>
              <a:rPr lang="en-US" sz="2400" kern="0" dirty="0" smtClean="0">
                <a:solidFill>
                  <a:srgbClr val="000000"/>
                </a:solidFill>
                <a:latin typeface="Arial"/>
                <a:cs typeface="Arial"/>
              </a:rPr>
              <a:t>Indices</a:t>
            </a:r>
            <a:r>
              <a:rPr lang="en-US" sz="2400" dirty="0" smtClean="0">
                <a:latin typeface="Arial"/>
                <a:cs typeface="Arial"/>
              </a:rPr>
              <a:t> for </a:t>
            </a:r>
            <a:r>
              <a:rPr lang="en-US" sz="2400" kern="0" dirty="0">
                <a:solidFill>
                  <a:srgbClr val="000000"/>
                </a:solidFill>
                <a:latin typeface="Arial"/>
                <a:cs typeface="Arial"/>
              </a:rPr>
              <a:t>t</a:t>
            </a:r>
            <a:r>
              <a:rPr lang="en-US" sz="2400" kern="0" dirty="0" smtClean="0">
                <a:solidFill>
                  <a:srgbClr val="000000"/>
                </a:solidFill>
                <a:latin typeface="Arial"/>
                <a:cs typeface="Arial"/>
              </a:rPr>
              <a:t>hreads </a:t>
            </a:r>
            <a:r>
              <a:rPr lang="en-US" sz="2400" kern="0" dirty="0">
                <a:solidFill>
                  <a:srgbClr val="000000"/>
                </a:solidFill>
                <a:latin typeface="Arial"/>
                <a:cs typeface="Arial"/>
              </a:rPr>
              <a:t>and </a:t>
            </a:r>
            <a:r>
              <a:rPr lang="en-US" sz="2400" kern="0" dirty="0" smtClean="0">
                <a:solidFill>
                  <a:srgbClr val="000000"/>
                </a:solidFill>
                <a:latin typeface="Arial"/>
                <a:cs typeface="Arial"/>
              </a:rPr>
              <a:t>block</a:t>
            </a:r>
            <a:r>
              <a:rPr lang="en-US" sz="2400" kern="0" dirty="0">
                <a:solidFill>
                  <a:srgbClr val="000000"/>
                </a:solidFill>
                <a:latin typeface="Arial"/>
                <a:cs typeface="Arial"/>
              </a:rPr>
              <a:t>: </a:t>
            </a:r>
            <a:r>
              <a:rPr lang="en-US" sz="2400" kern="0" dirty="0" err="1" smtClean="0">
                <a:solidFill>
                  <a:srgbClr val="000000"/>
                </a:solidFill>
                <a:latin typeface="Arial"/>
                <a:cs typeface="Arial"/>
              </a:rPr>
              <a:t>threadId</a:t>
            </a:r>
            <a:r>
              <a:rPr lang="en-US" sz="2400" kern="0" dirty="0" smtClean="0">
                <a:solidFill>
                  <a:srgbClr val="000000"/>
                </a:solidFill>
                <a:latin typeface="Arial"/>
                <a:cs typeface="Arial"/>
              </a:rPr>
              <a:t> </a:t>
            </a:r>
            <a:r>
              <a:rPr lang="en-US" sz="2400" kern="0" dirty="0">
                <a:solidFill>
                  <a:srgbClr val="000000"/>
                </a:solidFill>
                <a:latin typeface="Arial"/>
                <a:cs typeface="Arial"/>
              </a:rPr>
              <a:t>in 2Dgrid and 2Dblock</a:t>
            </a:r>
            <a:endParaRPr lang="en-US" sz="2400" dirty="0">
              <a:latin typeface="Arial"/>
              <a:cs typeface="Arial"/>
            </a:endParaRPr>
          </a:p>
        </p:txBody>
      </p:sp>
      <p:sp>
        <p:nvSpPr>
          <p:cNvPr id="15" name="Rectangle 14"/>
          <p:cNvSpPr/>
          <p:nvPr/>
        </p:nvSpPr>
        <p:spPr>
          <a:xfrm>
            <a:off x="683101" y="4442768"/>
            <a:ext cx="7140004" cy="1200328"/>
          </a:xfrm>
          <a:prstGeom prst="rect">
            <a:avLst/>
          </a:prstGeom>
        </p:spPr>
        <p:txBody>
          <a:bodyPr wrap="square">
            <a:spAutoFit/>
          </a:bodyPr>
          <a:lstStyle/>
          <a:p>
            <a:r>
              <a:rPr lang="en-US" sz="2400" dirty="0" err="1" smtClean="0">
                <a:latin typeface="Arial"/>
                <a:cs typeface="Arial"/>
              </a:rPr>
              <a:t>blockId</a:t>
            </a:r>
            <a:r>
              <a:rPr lang="en-US" sz="2400" dirty="0" smtClean="0">
                <a:latin typeface="Arial"/>
                <a:cs typeface="Arial"/>
              </a:rPr>
              <a:t> </a:t>
            </a:r>
            <a:r>
              <a:rPr lang="en-US" sz="2400" dirty="0">
                <a:latin typeface="Arial"/>
                <a:cs typeface="Arial"/>
              </a:rPr>
              <a:t>= </a:t>
            </a:r>
            <a:r>
              <a:rPr lang="en-US" sz="2400" dirty="0" err="1">
                <a:latin typeface="Arial"/>
                <a:cs typeface="Arial"/>
              </a:rPr>
              <a:t>blockIdx.x</a:t>
            </a:r>
            <a:r>
              <a:rPr lang="en-US" sz="2400" dirty="0">
                <a:latin typeface="Arial"/>
                <a:cs typeface="Arial"/>
              </a:rPr>
              <a:t> + </a:t>
            </a:r>
            <a:r>
              <a:rPr lang="en-US" sz="2400" dirty="0" err="1">
                <a:latin typeface="Arial"/>
                <a:cs typeface="Arial"/>
              </a:rPr>
              <a:t>blockIdx.y</a:t>
            </a:r>
            <a:r>
              <a:rPr lang="en-US" sz="2400" dirty="0">
                <a:latin typeface="Arial"/>
                <a:cs typeface="Arial"/>
              </a:rPr>
              <a:t> * </a:t>
            </a:r>
            <a:r>
              <a:rPr lang="en-US" sz="2400" dirty="0" err="1">
                <a:latin typeface="Arial"/>
                <a:cs typeface="Arial"/>
              </a:rPr>
              <a:t>gridDim.x</a:t>
            </a:r>
            <a:r>
              <a:rPr lang="en-US" sz="2400" dirty="0" smtClean="0">
                <a:latin typeface="Arial"/>
                <a:cs typeface="Arial"/>
              </a:rPr>
              <a:t>;</a:t>
            </a:r>
            <a:endParaRPr lang="en-US" sz="2400" dirty="0">
              <a:latin typeface="Arial"/>
              <a:cs typeface="Arial"/>
            </a:endParaRPr>
          </a:p>
          <a:p>
            <a:r>
              <a:rPr lang="en-US" sz="2400" dirty="0" err="1">
                <a:latin typeface="Arial"/>
                <a:cs typeface="Arial"/>
              </a:rPr>
              <a:t>threadId</a:t>
            </a:r>
            <a:r>
              <a:rPr lang="en-US" sz="2400" dirty="0">
                <a:latin typeface="Arial"/>
                <a:cs typeface="Arial"/>
              </a:rPr>
              <a:t> = </a:t>
            </a:r>
            <a:r>
              <a:rPr lang="en-US" sz="2400" dirty="0" err="1">
                <a:latin typeface="Arial"/>
                <a:cs typeface="Arial"/>
              </a:rPr>
              <a:t>blockId</a:t>
            </a:r>
            <a:r>
              <a:rPr lang="en-US" sz="2400" dirty="0">
                <a:latin typeface="Arial"/>
                <a:cs typeface="Arial"/>
              </a:rPr>
              <a:t> * (</a:t>
            </a:r>
            <a:r>
              <a:rPr lang="en-US" sz="2400" dirty="0" err="1">
                <a:latin typeface="Arial"/>
                <a:cs typeface="Arial"/>
              </a:rPr>
              <a:t>blockDim.x</a:t>
            </a:r>
            <a:r>
              <a:rPr lang="en-US" sz="2400" dirty="0">
                <a:latin typeface="Arial"/>
                <a:cs typeface="Arial"/>
              </a:rPr>
              <a:t> * </a:t>
            </a:r>
            <a:r>
              <a:rPr lang="en-US" sz="2400" dirty="0" err="1">
                <a:latin typeface="Arial"/>
                <a:cs typeface="Arial"/>
              </a:rPr>
              <a:t>blockDim.y</a:t>
            </a:r>
            <a:r>
              <a:rPr lang="en-US" sz="2400" dirty="0">
                <a:latin typeface="Arial"/>
                <a:cs typeface="Arial"/>
              </a:rPr>
              <a:t>)</a:t>
            </a:r>
          </a:p>
          <a:p>
            <a:r>
              <a:rPr lang="en-US" sz="2400" dirty="0" smtClean="0">
                <a:latin typeface="Arial"/>
                <a:cs typeface="Arial"/>
              </a:rPr>
              <a:t>              + </a:t>
            </a:r>
            <a:r>
              <a:rPr lang="en-US" sz="2400" dirty="0">
                <a:latin typeface="Arial"/>
                <a:cs typeface="Arial"/>
              </a:rPr>
              <a:t>(</a:t>
            </a:r>
            <a:r>
              <a:rPr lang="en-US" sz="2400" dirty="0" err="1">
                <a:latin typeface="Arial"/>
                <a:cs typeface="Arial"/>
              </a:rPr>
              <a:t>threadIdx.y</a:t>
            </a:r>
            <a:r>
              <a:rPr lang="en-US" sz="2400" dirty="0">
                <a:latin typeface="Arial"/>
                <a:cs typeface="Arial"/>
              </a:rPr>
              <a:t> * </a:t>
            </a:r>
            <a:r>
              <a:rPr lang="en-US" sz="2400" dirty="0" err="1">
                <a:latin typeface="Arial"/>
                <a:cs typeface="Arial"/>
              </a:rPr>
              <a:t>blockDim.x</a:t>
            </a:r>
            <a:r>
              <a:rPr lang="en-US" sz="2400" dirty="0" smtClean="0">
                <a:latin typeface="Arial"/>
                <a:cs typeface="Arial"/>
              </a:rPr>
              <a:t>) + </a:t>
            </a:r>
            <a:r>
              <a:rPr lang="en-US" sz="2400" dirty="0" err="1" smtClean="0">
                <a:latin typeface="Arial"/>
                <a:cs typeface="Arial"/>
              </a:rPr>
              <a:t>threadIdx.x</a:t>
            </a:r>
            <a:endParaRPr lang="en-US" sz="2400" dirty="0">
              <a:latin typeface="Arial"/>
              <a:cs typeface="Arial"/>
            </a:endParaRPr>
          </a:p>
        </p:txBody>
      </p:sp>
      <p:sp>
        <p:nvSpPr>
          <p:cNvPr id="17" name="Rectangle 16"/>
          <p:cNvSpPr/>
          <p:nvPr/>
        </p:nvSpPr>
        <p:spPr>
          <a:xfrm>
            <a:off x="6365333" y="2750746"/>
            <a:ext cx="2489200" cy="830997"/>
          </a:xfrm>
          <a:prstGeom prst="rect">
            <a:avLst/>
          </a:prstGeom>
        </p:spPr>
        <p:txBody>
          <a:bodyPr wrap="square">
            <a:spAutoFit/>
          </a:bodyPr>
          <a:lstStyle/>
          <a:p>
            <a:r>
              <a:rPr lang="en-US" sz="2400" dirty="0" err="1" smtClean="0">
                <a:latin typeface="Arial"/>
                <a:cs typeface="Arial"/>
              </a:rPr>
              <a:t>Griddim</a:t>
            </a:r>
            <a:r>
              <a:rPr lang="en-US" sz="2400" dirty="0" smtClean="0">
                <a:latin typeface="Arial"/>
                <a:cs typeface="Arial"/>
              </a:rPr>
              <a:t>: (</a:t>
            </a:r>
            <a:r>
              <a:rPr lang="en-US" sz="2400" dirty="0">
                <a:latin typeface="Arial"/>
                <a:cs typeface="Arial"/>
              </a:rPr>
              <a:t>5,4,1</a:t>
            </a:r>
            <a:r>
              <a:rPr lang="en-US" sz="2400" dirty="0" smtClean="0">
                <a:latin typeface="Arial"/>
                <a:cs typeface="Arial"/>
              </a:rPr>
              <a:t>)</a:t>
            </a:r>
          </a:p>
          <a:p>
            <a:r>
              <a:rPr lang="en-US" sz="2400" dirty="0" err="1" smtClean="0">
                <a:latin typeface="Arial"/>
                <a:cs typeface="Arial"/>
              </a:rPr>
              <a:t>Blockdim</a:t>
            </a:r>
            <a:r>
              <a:rPr lang="en-US" sz="2400" dirty="0" smtClean="0">
                <a:latin typeface="Arial"/>
                <a:cs typeface="Arial"/>
              </a:rPr>
              <a:t>: (</a:t>
            </a:r>
            <a:r>
              <a:rPr lang="en-US" sz="2400" dirty="0">
                <a:latin typeface="Arial"/>
                <a:cs typeface="Arial"/>
              </a:rPr>
              <a:t>5,5,1)</a:t>
            </a:r>
          </a:p>
        </p:txBody>
      </p:sp>
      <p:sp>
        <p:nvSpPr>
          <p:cNvPr id="4" name="Rectangle 3"/>
          <p:cNvSpPr/>
          <p:nvPr/>
        </p:nvSpPr>
        <p:spPr>
          <a:xfrm>
            <a:off x="1" y="5739316"/>
            <a:ext cx="9143999" cy="707886"/>
          </a:xfrm>
          <a:prstGeom prst="rect">
            <a:avLst/>
          </a:prstGeom>
        </p:spPr>
        <p:txBody>
          <a:bodyPr wrap="square">
            <a:spAutoFit/>
          </a:bodyPr>
          <a:lstStyle/>
          <a:p>
            <a:r>
              <a:rPr lang="en-US" sz="2000" kern="0" dirty="0" smtClean="0">
                <a:solidFill>
                  <a:srgbClr val="000000"/>
                </a:solidFill>
                <a:latin typeface="Arial"/>
                <a:cs typeface="Arial"/>
              </a:rPr>
              <a:t>The </a:t>
            </a:r>
            <a:r>
              <a:rPr lang="en-US" sz="2000" kern="0" dirty="0" err="1" smtClean="0">
                <a:solidFill>
                  <a:srgbClr val="000000"/>
                </a:solidFill>
                <a:latin typeface="Arial"/>
                <a:cs typeface="Arial"/>
              </a:rPr>
              <a:t>threadId</a:t>
            </a:r>
            <a:r>
              <a:rPr lang="en-US" sz="2000" kern="0" dirty="0" smtClean="0">
                <a:solidFill>
                  <a:srgbClr val="000000"/>
                </a:solidFill>
                <a:latin typeface="Arial"/>
                <a:cs typeface="Arial"/>
              </a:rPr>
              <a:t> in other grid/block </a:t>
            </a:r>
            <a:r>
              <a:rPr lang="en-US" sz="2000" kern="0" dirty="0">
                <a:solidFill>
                  <a:srgbClr val="000000"/>
                </a:solidFill>
                <a:latin typeface="Arial"/>
                <a:cs typeface="Arial"/>
              </a:rPr>
              <a:t>dimension </a:t>
            </a:r>
            <a:r>
              <a:rPr lang="en-US" sz="2000" kern="0" dirty="0" smtClean="0">
                <a:solidFill>
                  <a:srgbClr val="000000"/>
                </a:solidFill>
                <a:latin typeface="Arial"/>
                <a:cs typeface="Arial"/>
              </a:rPr>
              <a:t>in https</a:t>
            </a:r>
            <a:r>
              <a:rPr lang="en-US" sz="2000" kern="0" dirty="0">
                <a:solidFill>
                  <a:srgbClr val="000000"/>
                </a:solidFill>
                <a:latin typeface="Arial"/>
                <a:cs typeface="Arial"/>
              </a:rPr>
              <a:t>://</a:t>
            </a:r>
            <a:r>
              <a:rPr lang="en-US" sz="2000" kern="0" dirty="0" err="1">
                <a:solidFill>
                  <a:srgbClr val="000000"/>
                </a:solidFill>
                <a:latin typeface="Arial"/>
                <a:cs typeface="Arial"/>
              </a:rPr>
              <a:t>cs.calvin.edu</a:t>
            </a:r>
            <a:r>
              <a:rPr lang="en-US" sz="2000" kern="0" dirty="0">
                <a:solidFill>
                  <a:srgbClr val="000000"/>
                </a:solidFill>
                <a:latin typeface="Arial"/>
                <a:cs typeface="Arial"/>
              </a:rPr>
              <a:t>/courses/</a:t>
            </a:r>
            <a:r>
              <a:rPr lang="en-US" sz="2000" kern="0" dirty="0" err="1">
                <a:solidFill>
                  <a:srgbClr val="000000"/>
                </a:solidFill>
                <a:latin typeface="Arial"/>
                <a:cs typeface="Arial"/>
              </a:rPr>
              <a:t>cs</a:t>
            </a:r>
            <a:r>
              <a:rPr lang="en-US" sz="2000" kern="0" dirty="0">
                <a:solidFill>
                  <a:srgbClr val="000000"/>
                </a:solidFill>
                <a:latin typeface="Arial"/>
                <a:cs typeface="Arial"/>
              </a:rPr>
              <a:t>/374/CUDA/CUDA-Thread-Indexing-</a:t>
            </a:r>
            <a:r>
              <a:rPr lang="en-US" sz="2000" kern="0" dirty="0" err="1">
                <a:solidFill>
                  <a:srgbClr val="000000"/>
                </a:solidFill>
                <a:latin typeface="Arial"/>
                <a:cs typeface="Arial"/>
              </a:rPr>
              <a:t>Cheatsheet.pdf</a:t>
            </a:r>
            <a:r>
              <a:rPr lang="en-US" sz="2000" kern="0" dirty="0">
                <a:solidFill>
                  <a:srgbClr val="000000"/>
                </a:solidFill>
                <a:latin typeface="Arial"/>
                <a:cs typeface="Arial"/>
              </a:rPr>
              <a:t> </a:t>
            </a:r>
            <a:endParaRPr lang="en-US" sz="2000" dirty="0"/>
          </a:p>
        </p:txBody>
      </p:sp>
    </p:spTree>
    <p:extLst>
      <p:ext uri="{BB962C8B-B14F-4D97-AF65-F5344CB8AC3E}">
        <p14:creationId xmlns:p14="http://schemas.microsoft.com/office/powerpoint/2010/main" val="33356641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Thread hierarchy</a:t>
            </a:r>
            <a:endParaRPr lang="en-US" sz="2400" b="1" dirty="0">
              <a:solidFill>
                <a:srgbClr val="FF0000"/>
              </a:solidFill>
              <a:latin typeface="Arial"/>
              <a:cs typeface="Arial"/>
            </a:endParaRPr>
          </a:p>
        </p:txBody>
      </p:sp>
      <p:sp>
        <p:nvSpPr>
          <p:cNvPr id="5" name="Rectangle 4"/>
          <p:cNvSpPr/>
          <p:nvPr/>
        </p:nvSpPr>
        <p:spPr>
          <a:xfrm>
            <a:off x="0" y="702964"/>
            <a:ext cx="8947223" cy="461665"/>
          </a:xfrm>
          <a:prstGeom prst="rect">
            <a:avLst/>
          </a:prstGeom>
        </p:spPr>
        <p:txBody>
          <a:bodyPr wrap="square">
            <a:spAutoFit/>
          </a:bodyPr>
          <a:lstStyle/>
          <a:p>
            <a:pPr marL="342900" indent="-342900">
              <a:buFont typeface="Wingdings" charset="2"/>
              <a:buChar char="u"/>
            </a:pPr>
            <a:r>
              <a:rPr lang="en-US" sz="2400" b="1" kern="0" dirty="0">
                <a:solidFill>
                  <a:srgbClr val="000000"/>
                </a:solidFill>
                <a:latin typeface="Arial" charset="0"/>
              </a:rPr>
              <a:t>Mapping </a:t>
            </a:r>
            <a:r>
              <a:rPr lang="en-US" sz="2400" b="1" kern="0" dirty="0" smtClean="0">
                <a:solidFill>
                  <a:srgbClr val="000000"/>
                </a:solidFill>
                <a:latin typeface="Arial" charset="0"/>
              </a:rPr>
              <a:t>threads </a:t>
            </a:r>
            <a:r>
              <a:rPr lang="en-US" sz="2400" b="1" kern="0" dirty="0">
                <a:solidFill>
                  <a:srgbClr val="000000"/>
                </a:solidFill>
                <a:latin typeface="Arial" charset="0"/>
              </a:rPr>
              <a:t>to multidimensional data</a:t>
            </a:r>
          </a:p>
        </p:txBody>
      </p:sp>
      <p:sp>
        <p:nvSpPr>
          <p:cNvPr id="7" name="Rectangle 6"/>
          <p:cNvSpPr/>
          <p:nvPr/>
        </p:nvSpPr>
        <p:spPr>
          <a:xfrm>
            <a:off x="127045" y="1164629"/>
            <a:ext cx="8947223" cy="4154983"/>
          </a:xfrm>
          <a:prstGeom prst="rect">
            <a:avLst/>
          </a:prstGeom>
        </p:spPr>
        <p:txBody>
          <a:bodyPr wrap="square">
            <a:spAutoFit/>
          </a:bodyPr>
          <a:lstStyle/>
          <a:p>
            <a:pPr marL="288925" indent="-288925">
              <a:buFont typeface="Wingdings" charset="2"/>
              <a:buChar char="§"/>
            </a:pPr>
            <a:r>
              <a:rPr lang="en-US" sz="2400" dirty="0">
                <a:latin typeface="Arial"/>
                <a:cs typeface="Arial"/>
              </a:rPr>
              <a:t>Steps to determine the grid and block dimensions for a given data size:</a:t>
            </a:r>
          </a:p>
          <a:p>
            <a:pPr marL="404813" indent="-227013">
              <a:buFont typeface="Arial"/>
              <a:buChar char="•"/>
            </a:pPr>
            <a:r>
              <a:rPr lang="en-US" sz="2400" dirty="0">
                <a:latin typeface="Arial"/>
                <a:cs typeface="Arial"/>
              </a:rPr>
              <a:t>Decide the block size.</a:t>
            </a:r>
          </a:p>
          <a:p>
            <a:pPr marL="404813" indent="-227013">
              <a:buFont typeface="Arial"/>
              <a:buChar char="•"/>
            </a:pPr>
            <a:r>
              <a:rPr lang="en-US" sz="2400" dirty="0">
                <a:latin typeface="Arial"/>
                <a:cs typeface="Arial"/>
              </a:rPr>
              <a:t>Calculate the grid dimension based on the application data size and the block size.</a:t>
            </a:r>
          </a:p>
          <a:p>
            <a:pPr marL="288925" indent="-288925">
              <a:buFont typeface="Wingdings" charset="2"/>
              <a:buChar char="§"/>
            </a:pPr>
            <a:r>
              <a:rPr lang="en-US" sz="2400" dirty="0" smtClean="0">
                <a:latin typeface="Arial"/>
                <a:cs typeface="Arial"/>
              </a:rPr>
              <a:t>Check kernel performance </a:t>
            </a:r>
            <a:r>
              <a:rPr lang="en-US" sz="2400" dirty="0">
                <a:latin typeface="Arial"/>
                <a:cs typeface="Arial"/>
              </a:rPr>
              <a:t>characteristics </a:t>
            </a:r>
            <a:r>
              <a:rPr lang="en-US" sz="2400" dirty="0" smtClean="0">
                <a:latin typeface="Arial"/>
                <a:cs typeface="Arial"/>
              </a:rPr>
              <a:t>and limitations </a:t>
            </a:r>
            <a:r>
              <a:rPr lang="en-US" sz="2400" dirty="0">
                <a:latin typeface="Arial"/>
                <a:cs typeface="Arial"/>
              </a:rPr>
              <a:t>on </a:t>
            </a:r>
            <a:r>
              <a:rPr lang="en-US" sz="2400" dirty="0" smtClean="0">
                <a:latin typeface="Arial"/>
                <a:cs typeface="Arial"/>
              </a:rPr>
              <a:t>device </a:t>
            </a:r>
            <a:r>
              <a:rPr lang="en-US" sz="2400" dirty="0">
                <a:latin typeface="Arial"/>
                <a:cs typeface="Arial"/>
              </a:rPr>
              <a:t>resources </a:t>
            </a:r>
            <a:r>
              <a:rPr lang="en-US" sz="2400" dirty="0" smtClean="0">
                <a:latin typeface="Arial"/>
                <a:cs typeface="Arial"/>
              </a:rPr>
              <a:t>in determining grid/block dimension</a:t>
            </a:r>
          </a:p>
          <a:p>
            <a:pPr marL="288925" indent="-288925">
              <a:buFont typeface="Wingdings" charset="2"/>
              <a:buChar char="§"/>
            </a:pPr>
            <a:r>
              <a:rPr lang="en-US" sz="2400" dirty="0" smtClean="0">
                <a:latin typeface="Arial"/>
                <a:cs typeface="Arial"/>
              </a:rPr>
              <a:t>Code examples</a:t>
            </a:r>
            <a:endParaRPr lang="en-US" sz="2400" dirty="0">
              <a:latin typeface="Arial"/>
              <a:cs typeface="Arial"/>
            </a:endParaRPr>
          </a:p>
          <a:p>
            <a:pPr marL="404813" indent="-227013">
              <a:buFont typeface="Arial"/>
              <a:buChar char="•"/>
            </a:pPr>
            <a:r>
              <a:rPr lang="en-US" sz="2400" dirty="0">
                <a:latin typeface="Arial"/>
                <a:cs typeface="Arial"/>
              </a:rPr>
              <a:t>P1-0_Indexing-Matrices-with-Blocks-and-Threads</a:t>
            </a:r>
          </a:p>
          <a:p>
            <a:pPr marL="404813" indent="-227013">
              <a:buFont typeface="Arial"/>
              <a:buChar char="•"/>
            </a:pPr>
            <a:r>
              <a:rPr lang="en-US" sz="2400" dirty="0">
                <a:latin typeface="Arial"/>
                <a:cs typeface="Arial"/>
              </a:rPr>
              <a:t>P1-1_MatrixSummation-with-2Dgrid-and-2Dblocks</a:t>
            </a:r>
          </a:p>
          <a:p>
            <a:pPr marL="404813" indent="-227013">
              <a:buFont typeface="Arial"/>
              <a:buChar char="•"/>
            </a:pPr>
            <a:r>
              <a:rPr lang="en-US" sz="2400" dirty="0">
                <a:latin typeface="Arial"/>
                <a:cs typeface="Arial"/>
              </a:rPr>
              <a:t>P1-2_MatrixMultiplication-with-2Dgrid-and-2Dblocks</a:t>
            </a:r>
          </a:p>
        </p:txBody>
      </p:sp>
    </p:spTree>
    <p:extLst>
      <p:ext uri="{BB962C8B-B14F-4D97-AF65-F5344CB8AC3E}">
        <p14:creationId xmlns:p14="http://schemas.microsoft.com/office/powerpoint/2010/main" val="33356641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95466" y="1459566"/>
            <a:ext cx="7740534" cy="4506475"/>
          </a:xfrm>
          <a:prstGeom prst="rect">
            <a:avLst/>
          </a:prstGeom>
        </p:spPr>
      </p:pic>
      <p:sp>
        <p:nvSpPr>
          <p:cNvPr id="8" name="Rectangle 7"/>
          <p:cNvSpPr/>
          <p:nvPr/>
        </p:nvSpPr>
        <p:spPr>
          <a:xfrm>
            <a:off x="1632068" y="5980784"/>
            <a:ext cx="6064132" cy="369332"/>
          </a:xfrm>
          <a:prstGeom prst="rect">
            <a:avLst/>
          </a:prstGeom>
        </p:spPr>
        <p:txBody>
          <a:bodyPr wrap="square">
            <a:spAutoFit/>
          </a:bodyPr>
          <a:lstStyle/>
          <a:p>
            <a:r>
              <a:rPr lang="en-US" dirty="0"/>
              <a:t>Floating-Point Operations per Second for the CPU and </a:t>
            </a:r>
            <a:r>
              <a:rPr lang="en-US" dirty="0" smtClean="0"/>
              <a:t>GPU</a:t>
            </a:r>
            <a:endParaRPr lang="en-US" dirty="0"/>
          </a:p>
        </p:txBody>
      </p:sp>
      <p:sp>
        <p:nvSpPr>
          <p:cNvPr id="11" name="Rectangle 10"/>
          <p:cNvSpPr/>
          <p:nvPr/>
        </p:nvSpPr>
        <p:spPr>
          <a:xfrm>
            <a:off x="0" y="6536809"/>
            <a:ext cx="2839915" cy="369332"/>
          </a:xfrm>
          <a:prstGeom prst="rect">
            <a:avLst/>
          </a:prstGeom>
        </p:spPr>
        <p:txBody>
          <a:bodyPr wrap="none">
            <a:spAutoFit/>
          </a:bodyPr>
          <a:lstStyle/>
          <a:p>
            <a:r>
              <a:rPr lang="en-US" dirty="0"/>
              <a:t>CUDA C Programming Guide</a:t>
            </a:r>
          </a:p>
        </p:txBody>
      </p:sp>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What and Why GPUs?</a:t>
            </a:r>
          </a:p>
        </p:txBody>
      </p:sp>
      <p:sp>
        <p:nvSpPr>
          <p:cNvPr id="3" name="Rectangle 2"/>
          <p:cNvSpPr/>
          <p:nvPr/>
        </p:nvSpPr>
        <p:spPr>
          <a:xfrm>
            <a:off x="0" y="866170"/>
            <a:ext cx="5993949" cy="461665"/>
          </a:xfrm>
          <a:prstGeom prst="rect">
            <a:avLst/>
          </a:prstGeom>
        </p:spPr>
        <p:txBody>
          <a:bodyPr wrap="none">
            <a:spAutoFit/>
          </a:bodyPr>
          <a:lstStyle/>
          <a:p>
            <a:pPr marL="342900" lvl="0" indent="-342900" defTabSz="914400" eaLnBrk="0" hangingPunct="0">
              <a:spcBef>
                <a:spcPts val="300"/>
              </a:spcBef>
              <a:spcAft>
                <a:spcPts val="600"/>
              </a:spcAft>
              <a:buSzPct val="100000"/>
              <a:buFont typeface="Wingdings" charset="2"/>
              <a:buChar char="u"/>
              <a:defRPr/>
            </a:pPr>
            <a:r>
              <a:rPr lang="en-US" sz="2400" kern="0" dirty="0" smtClean="0">
                <a:latin typeface="Arial"/>
                <a:ea typeface="MS PGothic" pitchFamily="34" charset="-128"/>
                <a:cs typeface="Arial"/>
              </a:rPr>
              <a:t>Far better peak performance than CPUs</a:t>
            </a:r>
            <a:endParaRPr lang="en-US" sz="2400" kern="0" dirty="0">
              <a:latin typeface="Arial"/>
              <a:ea typeface="MS PGothic" pitchFamily="34" charset="-128"/>
              <a:cs typeface="Arial"/>
            </a:endParaRPr>
          </a:p>
        </p:txBody>
      </p:sp>
      <p:pic>
        <p:nvPicPr>
          <p:cNvPr id="5" name="Picture 4"/>
          <p:cNvPicPr>
            <a:picLocks noChangeAspect="1"/>
          </p:cNvPicPr>
          <p:nvPr/>
        </p:nvPicPr>
        <p:blipFill>
          <a:blip r:embed="rId4"/>
          <a:stretch>
            <a:fillRect/>
          </a:stretch>
        </p:blipFill>
        <p:spPr>
          <a:xfrm>
            <a:off x="-69732" y="1327835"/>
            <a:ext cx="9144000" cy="4363782"/>
          </a:xfrm>
          <a:prstGeom prst="rect">
            <a:avLst/>
          </a:prstGeom>
        </p:spPr>
      </p:pic>
      <p:sp>
        <p:nvSpPr>
          <p:cNvPr id="7" name="Rectangle 6"/>
          <p:cNvSpPr/>
          <p:nvPr/>
        </p:nvSpPr>
        <p:spPr>
          <a:xfrm>
            <a:off x="3707949" y="4414412"/>
            <a:ext cx="4572000" cy="646331"/>
          </a:xfrm>
          <a:prstGeom prst="rect">
            <a:avLst/>
          </a:prstGeom>
        </p:spPr>
        <p:txBody>
          <a:bodyPr>
            <a:spAutoFit/>
          </a:bodyPr>
          <a:lstStyle/>
          <a:p>
            <a:r>
              <a:rPr lang="en-US" dirty="0"/>
              <a:t>Theoretical Peak Performance, Double Precision</a:t>
            </a:r>
          </a:p>
        </p:txBody>
      </p:sp>
      <p:sp>
        <p:nvSpPr>
          <p:cNvPr id="13" name="Rectangle 12"/>
          <p:cNvSpPr/>
          <p:nvPr/>
        </p:nvSpPr>
        <p:spPr>
          <a:xfrm>
            <a:off x="3228780" y="6305885"/>
            <a:ext cx="4572000" cy="646331"/>
          </a:xfrm>
          <a:prstGeom prst="rect">
            <a:avLst/>
          </a:prstGeom>
        </p:spPr>
        <p:txBody>
          <a:bodyPr>
            <a:spAutoFit/>
          </a:bodyPr>
          <a:lstStyle/>
          <a:p>
            <a:r>
              <a:rPr lang="en-US" dirty="0"/>
              <a:t>PRACE training course "GPU programming with CUDA" @ </a:t>
            </a:r>
            <a:r>
              <a:rPr lang="en-US" dirty="0" smtClean="0"/>
              <a:t>JSC April 2017</a:t>
            </a:r>
            <a:endParaRPr lang="en-US" dirty="0"/>
          </a:p>
        </p:txBody>
      </p:sp>
    </p:spTree>
    <p:extLst>
      <p:ext uri="{BB962C8B-B14F-4D97-AF65-F5344CB8AC3E}">
        <p14:creationId xmlns:p14="http://schemas.microsoft.com/office/powerpoint/2010/main" val="422970402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83413" y="5031161"/>
            <a:ext cx="7758348" cy="1289100"/>
            <a:chOff x="499534" y="4654723"/>
            <a:chExt cx="8644466" cy="1610611"/>
          </a:xfrm>
        </p:grpSpPr>
        <p:pic>
          <p:nvPicPr>
            <p:cNvPr id="7" name="Picture 6"/>
            <p:cNvPicPr>
              <a:picLocks noChangeAspect="1"/>
            </p:cNvPicPr>
            <p:nvPr/>
          </p:nvPicPr>
          <p:blipFill>
            <a:blip r:embed="rId3"/>
            <a:stretch>
              <a:fillRect/>
            </a:stretch>
          </p:blipFill>
          <p:spPr>
            <a:xfrm>
              <a:off x="499534" y="4654723"/>
              <a:ext cx="1654859" cy="1610611"/>
            </a:xfrm>
            <a:prstGeom prst="rect">
              <a:avLst/>
            </a:prstGeom>
          </p:spPr>
        </p:pic>
        <p:pic>
          <p:nvPicPr>
            <p:cNvPr id="8" name="Picture 7"/>
            <p:cNvPicPr>
              <a:picLocks noChangeAspect="1"/>
            </p:cNvPicPr>
            <p:nvPr/>
          </p:nvPicPr>
          <p:blipFill>
            <a:blip r:embed="rId4"/>
            <a:stretch>
              <a:fillRect/>
            </a:stretch>
          </p:blipFill>
          <p:spPr>
            <a:xfrm>
              <a:off x="2599268" y="5215468"/>
              <a:ext cx="6544732" cy="483041"/>
            </a:xfrm>
            <a:prstGeom prst="rect">
              <a:avLst/>
            </a:prstGeom>
          </p:spPr>
        </p:pic>
        <p:sp>
          <p:nvSpPr>
            <p:cNvPr id="9" name="Right Arrow 8"/>
            <p:cNvSpPr/>
            <p:nvPr/>
          </p:nvSpPr>
          <p:spPr>
            <a:xfrm>
              <a:off x="2277535" y="5215468"/>
              <a:ext cx="220133" cy="6773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Rectangle 10"/>
          <p:cNvSpPr/>
          <p:nvPr/>
        </p:nvSpPr>
        <p:spPr>
          <a:xfrm>
            <a:off x="169333" y="1501169"/>
            <a:ext cx="8777890" cy="461665"/>
          </a:xfrm>
          <a:prstGeom prst="rect">
            <a:avLst/>
          </a:prstGeom>
        </p:spPr>
        <p:txBody>
          <a:bodyPr wrap="square">
            <a:spAutoFit/>
          </a:bodyPr>
          <a:lstStyle/>
          <a:p>
            <a:pPr marL="342900" indent="-342900">
              <a:buFont typeface="Wingdings" charset="2"/>
              <a:buChar char="§"/>
            </a:pPr>
            <a:r>
              <a:rPr lang="en-US" sz="2400" dirty="0" smtClean="0"/>
              <a:t>Layout of </a:t>
            </a:r>
            <a:r>
              <a:rPr lang="en-US" sz="2400" dirty="0"/>
              <a:t>a 2D grid with 2D blocks </a:t>
            </a:r>
            <a:r>
              <a:rPr lang="en-US" sz="2400" dirty="0" smtClean="0"/>
              <a:t>for </a:t>
            </a:r>
            <a:r>
              <a:rPr lang="en-US" sz="2400" dirty="0"/>
              <a:t>matrix </a:t>
            </a:r>
            <a:r>
              <a:rPr lang="en-US" sz="2400" dirty="0" smtClean="0"/>
              <a:t>operations</a:t>
            </a:r>
            <a:endParaRPr lang="en-US" sz="2400" dirty="0"/>
          </a:p>
        </p:txBody>
      </p:sp>
      <p:sp>
        <p:nvSpPr>
          <p:cNvPr id="13" name="Rectangle 12"/>
          <p:cNvSpPr/>
          <p:nvPr/>
        </p:nvSpPr>
        <p:spPr>
          <a:xfrm>
            <a:off x="-22829" y="4569496"/>
            <a:ext cx="9205310" cy="461665"/>
          </a:xfrm>
          <a:prstGeom prst="rect">
            <a:avLst/>
          </a:prstGeom>
        </p:spPr>
        <p:txBody>
          <a:bodyPr wrap="square">
            <a:spAutoFit/>
          </a:bodyPr>
          <a:lstStyle/>
          <a:p>
            <a:pPr marL="230188" indent="-230188">
              <a:buFont typeface="Wingdings" charset="2"/>
              <a:buChar char="§"/>
            </a:pPr>
            <a:r>
              <a:rPr lang="en-US" sz="2400" dirty="0"/>
              <a:t>C </a:t>
            </a:r>
            <a:r>
              <a:rPr lang="en-US" sz="2400" dirty="0" smtClean="0"/>
              <a:t>language: Row</a:t>
            </a:r>
            <a:r>
              <a:rPr lang="en-US" sz="2400" dirty="0"/>
              <a:t>-major order to store </a:t>
            </a:r>
            <a:r>
              <a:rPr lang="en-US" sz="2400" dirty="0" smtClean="0"/>
              <a:t>matrix linearly </a:t>
            </a:r>
            <a:r>
              <a:rPr lang="en-US" sz="2400" dirty="0"/>
              <a:t>in global memory</a:t>
            </a:r>
          </a:p>
        </p:txBody>
      </p:sp>
      <p:sp>
        <p:nvSpPr>
          <p:cNvPr id="15"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Thread hierarchy</a:t>
            </a:r>
            <a:endParaRPr lang="en-US" sz="2400" b="1" dirty="0">
              <a:solidFill>
                <a:srgbClr val="FF0000"/>
              </a:solidFill>
              <a:latin typeface="Arial"/>
              <a:cs typeface="Arial"/>
            </a:endParaRPr>
          </a:p>
        </p:txBody>
      </p:sp>
      <p:sp>
        <p:nvSpPr>
          <p:cNvPr id="16" name="Rectangle 15"/>
          <p:cNvSpPr/>
          <p:nvPr/>
        </p:nvSpPr>
        <p:spPr>
          <a:xfrm>
            <a:off x="0" y="702964"/>
            <a:ext cx="8947223" cy="461665"/>
          </a:xfrm>
          <a:prstGeom prst="rect">
            <a:avLst/>
          </a:prstGeom>
        </p:spPr>
        <p:txBody>
          <a:bodyPr wrap="square">
            <a:spAutoFit/>
          </a:bodyPr>
          <a:lstStyle/>
          <a:p>
            <a:pPr marL="342900" indent="-342900">
              <a:buFont typeface="Wingdings" charset="2"/>
              <a:buChar char="u"/>
            </a:pPr>
            <a:r>
              <a:rPr lang="en-US" sz="2400" b="1" kern="0" dirty="0">
                <a:solidFill>
                  <a:srgbClr val="000000"/>
                </a:solidFill>
                <a:latin typeface="Arial" charset="0"/>
              </a:rPr>
              <a:t>Mapping </a:t>
            </a:r>
            <a:r>
              <a:rPr lang="en-US" sz="2400" b="1" kern="0" dirty="0" smtClean="0">
                <a:solidFill>
                  <a:srgbClr val="000000"/>
                </a:solidFill>
                <a:latin typeface="Arial" charset="0"/>
              </a:rPr>
              <a:t>threads </a:t>
            </a:r>
            <a:r>
              <a:rPr lang="en-US" sz="2400" b="1" kern="0" dirty="0">
                <a:solidFill>
                  <a:srgbClr val="000000"/>
                </a:solidFill>
                <a:latin typeface="Arial" charset="0"/>
              </a:rPr>
              <a:t>to multidimensional data</a:t>
            </a:r>
          </a:p>
        </p:txBody>
      </p:sp>
      <p:sp>
        <p:nvSpPr>
          <p:cNvPr id="3" name="Rectangle 2"/>
          <p:cNvSpPr/>
          <p:nvPr/>
        </p:nvSpPr>
        <p:spPr>
          <a:xfrm>
            <a:off x="0" y="1125147"/>
            <a:ext cx="7614561" cy="461665"/>
          </a:xfrm>
          <a:prstGeom prst="rect">
            <a:avLst/>
          </a:prstGeom>
        </p:spPr>
        <p:txBody>
          <a:bodyPr wrap="square">
            <a:spAutoFit/>
          </a:bodyPr>
          <a:lstStyle/>
          <a:p>
            <a:pPr marL="342900" indent="-342900">
              <a:buFont typeface="Wingdings" charset="2"/>
              <a:buChar char="Ø"/>
            </a:pPr>
            <a:r>
              <a:rPr lang="en-US" sz="2400" dirty="0">
                <a:latin typeface="Arial"/>
                <a:cs typeface="Arial"/>
              </a:rPr>
              <a:t>P1-0_Indexing-Matrices-with-Blocks-and-Threads</a:t>
            </a:r>
          </a:p>
        </p:txBody>
      </p:sp>
      <p:grpSp>
        <p:nvGrpSpPr>
          <p:cNvPr id="24" name="Group 23"/>
          <p:cNvGrpSpPr/>
          <p:nvPr/>
        </p:nvGrpSpPr>
        <p:grpSpPr>
          <a:xfrm>
            <a:off x="3676008" y="1879938"/>
            <a:ext cx="5011412" cy="2652532"/>
            <a:chOff x="2196008" y="3091109"/>
            <a:chExt cx="5011412" cy="2652532"/>
          </a:xfrm>
        </p:grpSpPr>
        <p:grpSp>
          <p:nvGrpSpPr>
            <p:cNvPr id="25" name="Group 24"/>
            <p:cNvGrpSpPr/>
            <p:nvPr/>
          </p:nvGrpSpPr>
          <p:grpSpPr>
            <a:xfrm>
              <a:off x="2655354" y="3587311"/>
              <a:ext cx="2076232" cy="2000161"/>
              <a:chOff x="6193291" y="2659196"/>
              <a:chExt cx="2076232" cy="2000161"/>
            </a:xfrm>
          </p:grpSpPr>
          <p:sp>
            <p:nvSpPr>
              <p:cNvPr id="52" name="Rectangle 51"/>
              <p:cNvSpPr/>
              <p:nvPr/>
            </p:nvSpPr>
            <p:spPr>
              <a:xfrm>
                <a:off x="6193291" y="2662282"/>
                <a:ext cx="2076232" cy="1997075"/>
              </a:xfrm>
              <a:prstGeom prst="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3" name="Picture 52"/>
              <p:cNvPicPr>
                <a:picLocks noChangeAspect="1"/>
              </p:cNvPicPr>
              <p:nvPr/>
            </p:nvPicPr>
            <p:blipFill rotWithShape="1">
              <a:blip r:embed="rId5"/>
              <a:srcRect l="17191" t="37308" r="71359" b="47794"/>
              <a:stretch/>
            </p:blipFill>
            <p:spPr>
              <a:xfrm>
                <a:off x="6193291" y="2662282"/>
                <a:ext cx="525162" cy="511175"/>
              </a:xfrm>
              <a:prstGeom prst="rect">
                <a:avLst/>
              </a:prstGeom>
            </p:spPr>
          </p:pic>
          <p:pic>
            <p:nvPicPr>
              <p:cNvPr id="54" name="Picture 53"/>
              <p:cNvPicPr>
                <a:picLocks noChangeAspect="1"/>
              </p:cNvPicPr>
              <p:nvPr/>
            </p:nvPicPr>
            <p:blipFill rotWithShape="1">
              <a:blip r:embed="rId5"/>
              <a:srcRect l="17191" t="37308" r="71359" b="47794"/>
              <a:stretch/>
            </p:blipFill>
            <p:spPr>
              <a:xfrm>
                <a:off x="7744361" y="2662282"/>
                <a:ext cx="525162" cy="511175"/>
              </a:xfrm>
              <a:prstGeom prst="rect">
                <a:avLst/>
              </a:prstGeom>
            </p:spPr>
          </p:pic>
          <p:pic>
            <p:nvPicPr>
              <p:cNvPr id="55" name="Picture 54"/>
              <p:cNvPicPr>
                <a:picLocks noChangeAspect="1"/>
              </p:cNvPicPr>
              <p:nvPr/>
            </p:nvPicPr>
            <p:blipFill rotWithShape="1">
              <a:blip r:embed="rId5"/>
              <a:srcRect l="17191" t="37308" r="71359" b="47794"/>
              <a:stretch/>
            </p:blipFill>
            <p:spPr>
              <a:xfrm>
                <a:off x="7744361" y="4140289"/>
                <a:ext cx="525162" cy="511175"/>
              </a:xfrm>
              <a:prstGeom prst="rect">
                <a:avLst/>
              </a:prstGeom>
            </p:spPr>
          </p:pic>
          <p:pic>
            <p:nvPicPr>
              <p:cNvPr id="56" name="Picture 55"/>
              <p:cNvPicPr>
                <a:picLocks noChangeAspect="1"/>
              </p:cNvPicPr>
              <p:nvPr/>
            </p:nvPicPr>
            <p:blipFill rotWithShape="1">
              <a:blip r:embed="rId5"/>
              <a:srcRect l="17191" t="37308" r="71359" b="47794"/>
              <a:stretch/>
            </p:blipFill>
            <p:spPr>
              <a:xfrm>
                <a:off x="6199641" y="4141832"/>
                <a:ext cx="525162" cy="511175"/>
              </a:xfrm>
              <a:prstGeom prst="rect">
                <a:avLst/>
              </a:prstGeom>
            </p:spPr>
          </p:pic>
          <p:cxnSp>
            <p:nvCxnSpPr>
              <p:cNvPr id="57" name="Straight Connector 56"/>
              <p:cNvCxnSpPr/>
              <p:nvPr/>
            </p:nvCxnSpPr>
            <p:spPr>
              <a:xfrm>
                <a:off x="6199641" y="3173457"/>
                <a:ext cx="2069882" cy="0"/>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193291" y="4151446"/>
                <a:ext cx="2069882" cy="0"/>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6712103" y="2659196"/>
                <a:ext cx="6350" cy="1992268"/>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7738011" y="2659196"/>
                <a:ext cx="6350" cy="1992268"/>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grpSp>
        <p:sp>
          <p:nvSpPr>
            <p:cNvPr id="26" name="Rectangle 25"/>
            <p:cNvSpPr/>
            <p:nvPr/>
          </p:nvSpPr>
          <p:spPr>
            <a:xfrm>
              <a:off x="3349510" y="4198995"/>
              <a:ext cx="169802" cy="186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2641127" y="3460441"/>
              <a:ext cx="2069882" cy="0"/>
            </a:xfrm>
            <a:prstGeom prst="line">
              <a:avLst/>
            </a:prstGeom>
            <a:ln>
              <a:solidFill>
                <a:srgbClr val="008000"/>
              </a:solidFill>
              <a:prstDash val="solid"/>
              <a:headEnd type="none"/>
              <a:tailEnd type="triangle" w="lg" len="med"/>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534611" y="3617197"/>
              <a:ext cx="0" cy="1970275"/>
            </a:xfrm>
            <a:prstGeom prst="line">
              <a:avLst/>
            </a:prstGeom>
            <a:ln>
              <a:solidFill>
                <a:srgbClr val="008000"/>
              </a:solidFill>
              <a:prstDash val="solid"/>
              <a:headEnd type="none"/>
              <a:tailEnd type="triangle" w="lg" len="med"/>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076078" y="4146073"/>
              <a:ext cx="1576320" cy="0"/>
            </a:xfrm>
            <a:prstGeom prst="line">
              <a:avLst/>
            </a:prstGeom>
            <a:ln>
              <a:solidFill>
                <a:srgbClr val="008000"/>
              </a:solidFill>
              <a:prstDash val="solid"/>
              <a:headEnd type="none"/>
              <a:tailEnd type="triangle" w="lg" len="med"/>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841634" y="4302859"/>
              <a:ext cx="0" cy="1400142"/>
            </a:xfrm>
            <a:prstGeom prst="line">
              <a:avLst/>
            </a:prstGeom>
            <a:ln>
              <a:solidFill>
                <a:srgbClr val="008000"/>
              </a:solidFill>
              <a:prstDash val="solid"/>
              <a:headEnd type="none"/>
              <a:tailEnd type="triangle" w="lg" len="med"/>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641127" y="4300921"/>
              <a:ext cx="720806" cy="0"/>
            </a:xfrm>
            <a:prstGeom prst="line">
              <a:avLst/>
            </a:prstGeom>
            <a:ln>
              <a:solidFill>
                <a:schemeClr val="tx1"/>
              </a:solidFill>
              <a:prstDash val="solid"/>
              <a:headEnd type="none"/>
              <a:tailEnd type="triangle" w="lg" len="med"/>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endCxn id="26" idx="0"/>
            </p:cNvCxnSpPr>
            <p:nvPr/>
          </p:nvCxnSpPr>
          <p:spPr>
            <a:xfrm>
              <a:off x="3434411" y="3590397"/>
              <a:ext cx="0" cy="608598"/>
            </a:xfrm>
            <a:prstGeom prst="line">
              <a:avLst/>
            </a:prstGeom>
            <a:ln>
              <a:solidFill>
                <a:schemeClr val="tx1"/>
              </a:solidFill>
              <a:prstDash val="solid"/>
              <a:headEnd type="none"/>
              <a:tailEnd type="triangle" w="lg" len="med"/>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2655239" y="3091109"/>
              <a:ext cx="1223750" cy="369332"/>
            </a:xfrm>
            <a:prstGeom prst="rect">
              <a:avLst/>
            </a:prstGeom>
          </p:spPr>
          <p:txBody>
            <a:bodyPr wrap="none">
              <a:spAutoFit/>
            </a:bodyPr>
            <a:lstStyle/>
            <a:p>
              <a:r>
                <a:rPr lang="en-US" dirty="0" err="1">
                  <a:solidFill>
                    <a:srgbClr val="008000"/>
                  </a:solidFill>
                  <a:latin typeface="Arial"/>
                  <a:cs typeface="Arial"/>
                </a:rPr>
                <a:t>Blockidx.x</a:t>
              </a:r>
              <a:endParaRPr lang="en-US" dirty="0">
                <a:solidFill>
                  <a:srgbClr val="008000"/>
                </a:solidFill>
                <a:latin typeface="Arial"/>
                <a:cs typeface="Arial"/>
              </a:endParaRPr>
            </a:p>
          </p:txBody>
        </p:sp>
        <p:sp>
          <p:nvSpPr>
            <p:cNvPr id="39" name="Rectangle 38"/>
            <p:cNvSpPr/>
            <p:nvPr/>
          </p:nvSpPr>
          <p:spPr>
            <a:xfrm rot="5400000">
              <a:off x="1768799" y="4044809"/>
              <a:ext cx="1223750" cy="369332"/>
            </a:xfrm>
            <a:prstGeom prst="rect">
              <a:avLst/>
            </a:prstGeom>
          </p:spPr>
          <p:txBody>
            <a:bodyPr wrap="none">
              <a:spAutoFit/>
            </a:bodyPr>
            <a:lstStyle/>
            <a:p>
              <a:r>
                <a:rPr lang="en-US" dirty="0" err="1" smtClean="0">
                  <a:solidFill>
                    <a:srgbClr val="008000"/>
                  </a:solidFill>
                  <a:latin typeface="Arial"/>
                  <a:cs typeface="Arial"/>
                </a:rPr>
                <a:t>Blockidx.y</a:t>
              </a:r>
              <a:endParaRPr lang="en-US" dirty="0">
                <a:solidFill>
                  <a:srgbClr val="008000"/>
                </a:solidFill>
              </a:endParaRPr>
            </a:p>
          </p:txBody>
        </p:sp>
        <p:sp>
          <p:nvSpPr>
            <p:cNvPr id="41" name="Rectangle 40"/>
            <p:cNvSpPr/>
            <p:nvPr/>
          </p:nvSpPr>
          <p:spPr>
            <a:xfrm>
              <a:off x="5253370" y="3734169"/>
              <a:ext cx="1313806" cy="369332"/>
            </a:xfrm>
            <a:prstGeom prst="rect">
              <a:avLst/>
            </a:prstGeom>
          </p:spPr>
          <p:txBody>
            <a:bodyPr wrap="none">
              <a:spAutoFit/>
            </a:bodyPr>
            <a:lstStyle/>
            <a:p>
              <a:r>
                <a:rPr lang="en-US" dirty="0" err="1">
                  <a:solidFill>
                    <a:srgbClr val="008000"/>
                  </a:solidFill>
                  <a:latin typeface="Arial"/>
                  <a:cs typeface="Arial"/>
                </a:rPr>
                <a:t>threadidx.x</a:t>
              </a:r>
              <a:endParaRPr lang="en-US" dirty="0">
                <a:solidFill>
                  <a:srgbClr val="008000"/>
                </a:solidFill>
                <a:latin typeface="Arial"/>
                <a:cs typeface="Arial"/>
              </a:endParaRPr>
            </a:p>
          </p:txBody>
        </p:sp>
        <p:sp>
          <p:nvSpPr>
            <p:cNvPr id="42" name="Rectangle 41"/>
            <p:cNvSpPr/>
            <p:nvPr/>
          </p:nvSpPr>
          <p:spPr>
            <a:xfrm rot="5400000">
              <a:off x="6365851" y="4828410"/>
              <a:ext cx="1313806" cy="369332"/>
            </a:xfrm>
            <a:prstGeom prst="rect">
              <a:avLst/>
            </a:prstGeom>
          </p:spPr>
          <p:txBody>
            <a:bodyPr wrap="none">
              <a:spAutoFit/>
            </a:bodyPr>
            <a:lstStyle/>
            <a:p>
              <a:r>
                <a:rPr lang="en-US" dirty="0" err="1">
                  <a:solidFill>
                    <a:srgbClr val="008000"/>
                  </a:solidFill>
                  <a:latin typeface="Arial"/>
                  <a:cs typeface="Arial"/>
                </a:rPr>
                <a:t>threadidx.y</a:t>
              </a:r>
              <a:endParaRPr lang="en-US" dirty="0">
                <a:solidFill>
                  <a:srgbClr val="008000"/>
                </a:solidFill>
                <a:latin typeface="Arial"/>
                <a:cs typeface="Arial"/>
              </a:endParaRPr>
            </a:p>
          </p:txBody>
        </p:sp>
        <p:grpSp>
          <p:nvGrpSpPr>
            <p:cNvPr id="45" name="Group 44"/>
            <p:cNvGrpSpPr/>
            <p:nvPr/>
          </p:nvGrpSpPr>
          <p:grpSpPr>
            <a:xfrm>
              <a:off x="5027936" y="4244058"/>
              <a:ext cx="1779423" cy="1499583"/>
              <a:chOff x="7635185" y="3190368"/>
              <a:chExt cx="719859" cy="725463"/>
            </a:xfrm>
          </p:grpSpPr>
          <p:pic>
            <p:nvPicPr>
              <p:cNvPr id="50" name="Picture 49"/>
              <p:cNvPicPr>
                <a:picLocks noChangeAspect="1"/>
              </p:cNvPicPr>
              <p:nvPr/>
            </p:nvPicPr>
            <p:blipFill rotWithShape="1">
              <a:blip r:embed="rId5"/>
              <a:srcRect l="68422" t="11165" r="14258" b="66556"/>
              <a:stretch/>
            </p:blipFill>
            <p:spPr>
              <a:xfrm>
                <a:off x="7635185" y="3190368"/>
                <a:ext cx="719859" cy="725463"/>
              </a:xfrm>
              <a:prstGeom prst="rect">
                <a:avLst/>
              </a:prstGeom>
            </p:spPr>
          </p:pic>
          <p:sp>
            <p:nvSpPr>
              <p:cNvPr id="51" name="Rectangle 50"/>
              <p:cNvSpPr/>
              <p:nvPr/>
            </p:nvSpPr>
            <p:spPr>
              <a:xfrm>
                <a:off x="7834309" y="3414611"/>
                <a:ext cx="304800" cy="292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6" name="Straight Connector 45"/>
            <p:cNvCxnSpPr/>
            <p:nvPr/>
          </p:nvCxnSpPr>
          <p:spPr>
            <a:xfrm>
              <a:off x="3349510" y="4216303"/>
              <a:ext cx="1726568" cy="8461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19312" y="4200253"/>
              <a:ext cx="3211688" cy="10066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345498" y="4385245"/>
              <a:ext cx="1721851" cy="1317756"/>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519312" y="4385245"/>
              <a:ext cx="3211688" cy="1317756"/>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pic>
        <p:nvPicPr>
          <p:cNvPr id="61" name="Picture 60"/>
          <p:cNvPicPr>
            <a:picLocks noChangeAspect="1"/>
          </p:cNvPicPr>
          <p:nvPr/>
        </p:nvPicPr>
        <p:blipFill>
          <a:blip r:embed="rId6"/>
          <a:stretch>
            <a:fillRect/>
          </a:stretch>
        </p:blipFill>
        <p:spPr>
          <a:xfrm>
            <a:off x="390501" y="2199621"/>
            <a:ext cx="2382085" cy="2265633"/>
          </a:xfrm>
          <a:prstGeom prst="rect">
            <a:avLst/>
          </a:prstGeom>
        </p:spPr>
      </p:pic>
      <p:sp>
        <p:nvSpPr>
          <p:cNvPr id="14" name="Left-Right Arrow 13"/>
          <p:cNvSpPr/>
          <p:nvPr/>
        </p:nvSpPr>
        <p:spPr>
          <a:xfrm>
            <a:off x="2772586" y="3032887"/>
            <a:ext cx="903422" cy="404725"/>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603835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74685" y="1570098"/>
            <a:ext cx="8899583" cy="2308324"/>
          </a:xfrm>
          <a:prstGeom prst="rect">
            <a:avLst/>
          </a:prstGeom>
        </p:spPr>
        <p:txBody>
          <a:bodyPr wrap="square">
            <a:spAutoFit/>
          </a:bodyPr>
          <a:lstStyle/>
          <a:p>
            <a:pPr marL="285750" indent="-285750">
              <a:buFont typeface="Wingdings" charset="2"/>
              <a:buChar char="§"/>
            </a:pPr>
            <a:r>
              <a:rPr lang="en-US" sz="2400" dirty="0" smtClean="0">
                <a:latin typeface="Arial"/>
                <a:cs typeface="Arial"/>
              </a:rPr>
              <a:t>Flatten Matrices into Linear Memory</a:t>
            </a:r>
          </a:p>
          <a:p>
            <a:pPr marL="457200" indent="-220663">
              <a:buFont typeface="Arial"/>
              <a:buChar char="•"/>
            </a:pPr>
            <a:r>
              <a:rPr lang="en-US" sz="2400" dirty="0" smtClean="0">
                <a:latin typeface="Arial"/>
                <a:cs typeface="Arial"/>
              </a:rPr>
              <a:t>Map the thread and block index to the coordinate of a matrix:</a:t>
            </a:r>
          </a:p>
          <a:p>
            <a:pPr marL="914400"/>
            <a:r>
              <a:rPr lang="en-US" sz="2400" dirty="0" smtClean="0">
                <a:latin typeface="Arial"/>
                <a:cs typeface="Arial"/>
              </a:rPr>
              <a:t>ix = </a:t>
            </a:r>
            <a:r>
              <a:rPr lang="en-US" sz="2400" dirty="0" err="1" smtClean="0">
                <a:latin typeface="Arial"/>
                <a:cs typeface="Arial"/>
              </a:rPr>
              <a:t>threadIdx.x</a:t>
            </a:r>
            <a:r>
              <a:rPr lang="en-US" sz="2400" dirty="0" smtClean="0">
                <a:latin typeface="Arial"/>
                <a:cs typeface="Arial"/>
              </a:rPr>
              <a:t> + </a:t>
            </a:r>
            <a:r>
              <a:rPr lang="en-US" sz="2400" dirty="0" err="1" smtClean="0">
                <a:latin typeface="Arial"/>
                <a:cs typeface="Arial"/>
              </a:rPr>
              <a:t>blockIdx.x</a:t>
            </a:r>
            <a:r>
              <a:rPr lang="en-US" sz="2400" dirty="0" smtClean="0">
                <a:latin typeface="Arial"/>
                <a:cs typeface="Arial"/>
              </a:rPr>
              <a:t> * </a:t>
            </a:r>
            <a:r>
              <a:rPr lang="en-US" sz="2400" dirty="0" err="1" smtClean="0">
                <a:latin typeface="Arial"/>
                <a:cs typeface="Arial"/>
              </a:rPr>
              <a:t>blockDim.x</a:t>
            </a:r>
            <a:endParaRPr lang="en-US" sz="2400" dirty="0" smtClean="0">
              <a:latin typeface="Arial"/>
              <a:cs typeface="Arial"/>
            </a:endParaRPr>
          </a:p>
          <a:p>
            <a:pPr marL="914400"/>
            <a:r>
              <a:rPr lang="en-US" sz="2400" dirty="0" err="1" smtClean="0">
                <a:latin typeface="Arial"/>
                <a:cs typeface="Arial"/>
              </a:rPr>
              <a:t>iy</a:t>
            </a:r>
            <a:r>
              <a:rPr lang="en-US" sz="2400" dirty="0" smtClean="0">
                <a:latin typeface="Arial"/>
                <a:cs typeface="Arial"/>
              </a:rPr>
              <a:t> = </a:t>
            </a:r>
            <a:r>
              <a:rPr lang="en-US" sz="2400" dirty="0" err="1" smtClean="0">
                <a:latin typeface="Arial"/>
                <a:cs typeface="Arial"/>
              </a:rPr>
              <a:t>threadIdx.y</a:t>
            </a:r>
            <a:r>
              <a:rPr lang="en-US" sz="2400" dirty="0" smtClean="0">
                <a:latin typeface="Arial"/>
                <a:cs typeface="Arial"/>
              </a:rPr>
              <a:t> + </a:t>
            </a:r>
            <a:r>
              <a:rPr lang="en-US" sz="2400" dirty="0" err="1" smtClean="0">
                <a:latin typeface="Arial"/>
                <a:cs typeface="Arial"/>
              </a:rPr>
              <a:t>blockIdx.y</a:t>
            </a:r>
            <a:r>
              <a:rPr lang="en-US" sz="2400" dirty="0" smtClean="0">
                <a:latin typeface="Arial"/>
                <a:cs typeface="Arial"/>
              </a:rPr>
              <a:t> * </a:t>
            </a:r>
            <a:r>
              <a:rPr lang="en-US" sz="2400" dirty="0" err="1" smtClean="0">
                <a:latin typeface="Arial"/>
                <a:cs typeface="Arial"/>
              </a:rPr>
              <a:t>blockDim.y</a:t>
            </a:r>
            <a:endParaRPr lang="en-US" sz="2400" dirty="0" smtClean="0">
              <a:latin typeface="Arial"/>
              <a:cs typeface="Arial"/>
            </a:endParaRPr>
          </a:p>
          <a:p>
            <a:pPr marL="457200" indent="-220663">
              <a:buFont typeface="Arial"/>
              <a:buChar char="•"/>
            </a:pPr>
            <a:r>
              <a:rPr lang="en-US" sz="2400" dirty="0" smtClean="0">
                <a:latin typeface="Arial"/>
                <a:cs typeface="Arial"/>
              </a:rPr>
              <a:t>Map a matrix coordinate to a global memory location/index:</a:t>
            </a:r>
          </a:p>
          <a:p>
            <a:pPr marL="914400"/>
            <a:r>
              <a:rPr lang="tr-TR" sz="2400" dirty="0" err="1" smtClean="0">
                <a:latin typeface="Arial"/>
                <a:cs typeface="Arial"/>
              </a:rPr>
              <a:t>idx</a:t>
            </a:r>
            <a:r>
              <a:rPr lang="tr-TR" sz="2400" dirty="0" smtClean="0">
                <a:latin typeface="Arial"/>
                <a:cs typeface="Arial"/>
              </a:rPr>
              <a:t> = </a:t>
            </a:r>
            <a:r>
              <a:rPr lang="tr-TR" sz="2400" dirty="0" err="1" smtClean="0">
                <a:latin typeface="Arial"/>
                <a:cs typeface="Arial"/>
              </a:rPr>
              <a:t>iy</a:t>
            </a:r>
            <a:r>
              <a:rPr lang="tr-TR" sz="2400" dirty="0" smtClean="0">
                <a:latin typeface="Arial"/>
                <a:cs typeface="Arial"/>
              </a:rPr>
              <a:t> * </a:t>
            </a:r>
            <a:r>
              <a:rPr lang="tr-TR" sz="2400" dirty="0" err="1" smtClean="0">
                <a:latin typeface="Arial"/>
                <a:cs typeface="Arial"/>
              </a:rPr>
              <a:t>nx</a:t>
            </a:r>
            <a:r>
              <a:rPr lang="tr-TR" sz="2400" dirty="0" smtClean="0">
                <a:latin typeface="Arial"/>
                <a:cs typeface="Arial"/>
              </a:rPr>
              <a:t> + ix</a:t>
            </a:r>
            <a:endParaRPr lang="en-US" sz="2400" dirty="0">
              <a:latin typeface="Arial"/>
              <a:cs typeface="Arial"/>
            </a:endParaRPr>
          </a:p>
        </p:txBody>
      </p:sp>
      <p:sp>
        <p:nvSpPr>
          <p:cNvPr id="19" name="Rectangle 18"/>
          <p:cNvSpPr/>
          <p:nvPr/>
        </p:nvSpPr>
        <p:spPr>
          <a:xfrm>
            <a:off x="259350" y="4989634"/>
            <a:ext cx="8737599" cy="1200328"/>
          </a:xfrm>
          <a:prstGeom prst="rect">
            <a:avLst/>
          </a:prstGeom>
        </p:spPr>
        <p:txBody>
          <a:bodyPr wrap="square">
            <a:spAutoFit/>
          </a:bodyPr>
          <a:lstStyle/>
          <a:p>
            <a:pPr marL="342900" indent="-342900">
              <a:buFont typeface="Arial"/>
              <a:buChar char="•"/>
            </a:pPr>
            <a:r>
              <a:rPr lang="en-US" sz="2400" dirty="0" smtClean="0">
                <a:latin typeface="Arial"/>
                <a:cs typeface="Arial"/>
              </a:rPr>
              <a:t>Matrix coordinate: (</a:t>
            </a:r>
            <a:r>
              <a:rPr lang="en-US" sz="2400" dirty="0" err="1" smtClean="0">
                <a:latin typeface="Arial"/>
                <a:cs typeface="Arial"/>
              </a:rPr>
              <a:t>ix,iy</a:t>
            </a:r>
            <a:r>
              <a:rPr lang="en-US" sz="2400" dirty="0" smtClean="0">
                <a:latin typeface="Arial"/>
                <a:cs typeface="Arial"/>
              </a:rPr>
              <a:t>)</a:t>
            </a:r>
          </a:p>
          <a:p>
            <a:pPr marL="342900" indent="-342900">
              <a:buFont typeface="Arial"/>
              <a:buChar char="•"/>
            </a:pPr>
            <a:r>
              <a:rPr lang="en-US" sz="2400" dirty="0" smtClean="0">
                <a:latin typeface="Arial"/>
                <a:cs typeface="Arial"/>
              </a:rPr>
              <a:t>Global linear memory index: </a:t>
            </a:r>
            <a:r>
              <a:rPr lang="en-US" sz="2400" dirty="0" err="1" smtClean="0">
                <a:latin typeface="Arial"/>
                <a:cs typeface="Arial"/>
              </a:rPr>
              <a:t>idx</a:t>
            </a:r>
            <a:r>
              <a:rPr lang="en-US" sz="2400" dirty="0" smtClean="0">
                <a:latin typeface="Arial"/>
                <a:cs typeface="Arial"/>
              </a:rPr>
              <a:t> = </a:t>
            </a:r>
            <a:r>
              <a:rPr lang="en-US" sz="2400" dirty="0" err="1" smtClean="0">
                <a:latin typeface="Arial"/>
                <a:cs typeface="Arial"/>
              </a:rPr>
              <a:t>iy</a:t>
            </a:r>
            <a:r>
              <a:rPr lang="en-US" sz="2400" dirty="0" smtClean="0">
                <a:latin typeface="Arial"/>
                <a:cs typeface="Arial"/>
              </a:rPr>
              <a:t>*</a:t>
            </a:r>
            <a:r>
              <a:rPr lang="en-US" sz="2400" dirty="0" err="1" smtClean="0">
                <a:latin typeface="Arial"/>
                <a:cs typeface="Arial"/>
              </a:rPr>
              <a:t>nx</a:t>
            </a:r>
            <a:r>
              <a:rPr lang="en-US" sz="2400" dirty="0" smtClean="0">
                <a:latin typeface="Arial"/>
                <a:cs typeface="Arial"/>
              </a:rPr>
              <a:t> + ix</a:t>
            </a:r>
          </a:p>
          <a:p>
            <a:pPr marL="342900" indent="-342900">
              <a:buFont typeface="Arial"/>
              <a:buChar char="•"/>
            </a:pPr>
            <a:r>
              <a:rPr lang="en-US" sz="2400" dirty="0" smtClean="0">
                <a:latin typeface="Arial"/>
                <a:cs typeface="Arial"/>
              </a:rPr>
              <a:t>Corresponding element </a:t>
            </a:r>
            <a:r>
              <a:rPr lang="en-US" sz="2400" dirty="0">
                <a:latin typeface="Arial"/>
                <a:cs typeface="Arial"/>
              </a:rPr>
              <a:t>in each coordinate</a:t>
            </a:r>
            <a:r>
              <a:rPr lang="en-US" sz="2400" dirty="0" smtClean="0">
                <a:latin typeface="Arial"/>
                <a:cs typeface="Arial"/>
              </a:rPr>
              <a:t>: A</a:t>
            </a:r>
            <a:r>
              <a:rPr lang="en-US" sz="2400" dirty="0">
                <a:latin typeface="Arial"/>
                <a:cs typeface="Arial"/>
              </a:rPr>
              <a:t>[ix][</a:t>
            </a:r>
            <a:r>
              <a:rPr lang="en-US" sz="2400" dirty="0" err="1">
                <a:latin typeface="Arial"/>
                <a:cs typeface="Arial"/>
              </a:rPr>
              <a:t>iy</a:t>
            </a:r>
            <a:r>
              <a:rPr lang="en-US" sz="2400" dirty="0">
                <a:latin typeface="Arial"/>
                <a:cs typeface="Arial"/>
              </a:rPr>
              <a:t>] = A[</a:t>
            </a:r>
            <a:r>
              <a:rPr lang="en-US" sz="2400" dirty="0" err="1">
                <a:latin typeface="Arial"/>
                <a:cs typeface="Arial"/>
              </a:rPr>
              <a:t>idx</a:t>
            </a:r>
            <a:r>
              <a:rPr lang="en-US" sz="2400" dirty="0" smtClean="0">
                <a:latin typeface="Arial"/>
                <a:cs typeface="Arial"/>
              </a:rPr>
              <a:t>]</a:t>
            </a:r>
            <a:endParaRPr lang="en-US" sz="2400" dirty="0">
              <a:latin typeface="Arial"/>
              <a:cs typeface="Arial"/>
            </a:endParaRPr>
          </a:p>
        </p:txBody>
      </p:sp>
      <p:sp>
        <p:nvSpPr>
          <p:cNvPr id="14"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Thread hierarchy</a:t>
            </a:r>
            <a:endParaRPr lang="en-US" sz="2400" b="1" dirty="0">
              <a:solidFill>
                <a:srgbClr val="FF0000"/>
              </a:solidFill>
              <a:latin typeface="Arial"/>
              <a:cs typeface="Arial"/>
            </a:endParaRPr>
          </a:p>
        </p:txBody>
      </p:sp>
      <p:sp>
        <p:nvSpPr>
          <p:cNvPr id="15" name="Rectangle 14"/>
          <p:cNvSpPr/>
          <p:nvPr/>
        </p:nvSpPr>
        <p:spPr>
          <a:xfrm>
            <a:off x="0" y="702964"/>
            <a:ext cx="8947223" cy="461665"/>
          </a:xfrm>
          <a:prstGeom prst="rect">
            <a:avLst/>
          </a:prstGeom>
        </p:spPr>
        <p:txBody>
          <a:bodyPr wrap="square">
            <a:spAutoFit/>
          </a:bodyPr>
          <a:lstStyle/>
          <a:p>
            <a:pPr marL="342900" indent="-342900">
              <a:buFont typeface="Wingdings" charset="2"/>
              <a:buChar char="u"/>
            </a:pPr>
            <a:r>
              <a:rPr lang="en-US" sz="2400" b="1" kern="0" dirty="0">
                <a:solidFill>
                  <a:srgbClr val="000000"/>
                </a:solidFill>
                <a:latin typeface="Arial" charset="0"/>
              </a:rPr>
              <a:t>Mapping </a:t>
            </a:r>
            <a:r>
              <a:rPr lang="en-US" sz="2400" b="1" kern="0" dirty="0" smtClean="0">
                <a:solidFill>
                  <a:srgbClr val="000000"/>
                </a:solidFill>
                <a:latin typeface="Arial" charset="0"/>
              </a:rPr>
              <a:t>threads </a:t>
            </a:r>
            <a:r>
              <a:rPr lang="en-US" sz="2400" b="1" kern="0" dirty="0">
                <a:solidFill>
                  <a:srgbClr val="000000"/>
                </a:solidFill>
                <a:latin typeface="Arial" charset="0"/>
              </a:rPr>
              <a:t>to multidimensional data</a:t>
            </a:r>
          </a:p>
        </p:txBody>
      </p:sp>
      <p:sp>
        <p:nvSpPr>
          <p:cNvPr id="16" name="Rectangle 15"/>
          <p:cNvSpPr/>
          <p:nvPr/>
        </p:nvSpPr>
        <p:spPr>
          <a:xfrm>
            <a:off x="0" y="1125147"/>
            <a:ext cx="7614561" cy="461665"/>
          </a:xfrm>
          <a:prstGeom prst="rect">
            <a:avLst/>
          </a:prstGeom>
        </p:spPr>
        <p:txBody>
          <a:bodyPr wrap="square">
            <a:spAutoFit/>
          </a:bodyPr>
          <a:lstStyle/>
          <a:p>
            <a:pPr marL="342900" indent="-342900">
              <a:buFont typeface="Wingdings" charset="2"/>
              <a:buChar char="Ø"/>
            </a:pPr>
            <a:r>
              <a:rPr lang="en-US" sz="2400" dirty="0">
                <a:latin typeface="Arial"/>
                <a:cs typeface="Arial"/>
              </a:rPr>
              <a:t>P1-0_Indexing-Matrices-with-Blocks-and-Threads</a:t>
            </a:r>
          </a:p>
        </p:txBody>
      </p:sp>
      <p:pic>
        <p:nvPicPr>
          <p:cNvPr id="24" name="Picture 23"/>
          <p:cNvPicPr>
            <a:picLocks noChangeAspect="1"/>
          </p:cNvPicPr>
          <p:nvPr/>
        </p:nvPicPr>
        <p:blipFill>
          <a:blip r:embed="rId3"/>
          <a:stretch>
            <a:fillRect/>
          </a:stretch>
        </p:blipFill>
        <p:spPr>
          <a:xfrm>
            <a:off x="6928690" y="3498814"/>
            <a:ext cx="2018533" cy="1919854"/>
          </a:xfrm>
          <a:prstGeom prst="rect">
            <a:avLst/>
          </a:prstGeom>
        </p:spPr>
      </p:pic>
    </p:spTree>
    <p:extLst>
      <p:ext uri="{BB962C8B-B14F-4D97-AF65-F5344CB8AC3E}">
        <p14:creationId xmlns:p14="http://schemas.microsoft.com/office/powerpoint/2010/main" val="350984066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Thread hierarchy</a:t>
            </a:r>
            <a:endParaRPr lang="en-US" sz="2400" b="1" dirty="0">
              <a:solidFill>
                <a:srgbClr val="FF0000"/>
              </a:solidFill>
              <a:latin typeface="Arial"/>
              <a:cs typeface="Arial"/>
            </a:endParaRPr>
          </a:p>
        </p:txBody>
      </p:sp>
      <p:sp>
        <p:nvSpPr>
          <p:cNvPr id="10" name="Rectangle 9"/>
          <p:cNvSpPr/>
          <p:nvPr/>
        </p:nvSpPr>
        <p:spPr>
          <a:xfrm>
            <a:off x="-91440" y="682644"/>
            <a:ext cx="8947223" cy="461665"/>
          </a:xfrm>
          <a:prstGeom prst="rect">
            <a:avLst/>
          </a:prstGeom>
        </p:spPr>
        <p:txBody>
          <a:bodyPr wrap="square">
            <a:spAutoFit/>
          </a:bodyPr>
          <a:lstStyle/>
          <a:p>
            <a:pPr marL="342900" indent="-342900">
              <a:buFont typeface="Wingdings" charset="2"/>
              <a:buChar char="u"/>
            </a:pPr>
            <a:r>
              <a:rPr lang="en-US" sz="2400" b="1" kern="0" dirty="0">
                <a:solidFill>
                  <a:srgbClr val="000000"/>
                </a:solidFill>
                <a:latin typeface="Arial" charset="0"/>
              </a:rPr>
              <a:t>Mapping </a:t>
            </a:r>
            <a:r>
              <a:rPr lang="en-US" sz="2400" b="1" kern="0" dirty="0" smtClean="0">
                <a:solidFill>
                  <a:srgbClr val="000000"/>
                </a:solidFill>
                <a:latin typeface="Arial" charset="0"/>
              </a:rPr>
              <a:t>threads </a:t>
            </a:r>
            <a:r>
              <a:rPr lang="en-US" sz="2400" b="1" kern="0" dirty="0">
                <a:solidFill>
                  <a:srgbClr val="000000"/>
                </a:solidFill>
                <a:latin typeface="Arial" charset="0"/>
              </a:rPr>
              <a:t>to multidimensional data</a:t>
            </a:r>
          </a:p>
        </p:txBody>
      </p:sp>
      <p:sp>
        <p:nvSpPr>
          <p:cNvPr id="11" name="Rectangle 10"/>
          <p:cNvSpPr/>
          <p:nvPr/>
        </p:nvSpPr>
        <p:spPr>
          <a:xfrm>
            <a:off x="30480" y="993067"/>
            <a:ext cx="7614561" cy="461665"/>
          </a:xfrm>
          <a:prstGeom prst="rect">
            <a:avLst/>
          </a:prstGeom>
        </p:spPr>
        <p:txBody>
          <a:bodyPr wrap="square">
            <a:spAutoFit/>
          </a:bodyPr>
          <a:lstStyle/>
          <a:p>
            <a:pPr marL="342900" indent="-342900">
              <a:buFont typeface="Wingdings" charset="2"/>
              <a:buChar char="Ø"/>
            </a:pPr>
            <a:r>
              <a:rPr lang="en-US" sz="2400" dirty="0">
                <a:latin typeface="Arial"/>
                <a:cs typeface="Arial"/>
              </a:rPr>
              <a:t>P1-0_Indexing-Matrices-with-Blocks-and-Threads</a:t>
            </a:r>
          </a:p>
        </p:txBody>
      </p:sp>
      <p:sp>
        <p:nvSpPr>
          <p:cNvPr id="13" name="Rectangle 12"/>
          <p:cNvSpPr/>
          <p:nvPr/>
        </p:nvSpPr>
        <p:spPr>
          <a:xfrm>
            <a:off x="13547" y="1452631"/>
            <a:ext cx="9113520" cy="5016758"/>
          </a:xfrm>
          <a:prstGeom prst="rect">
            <a:avLst/>
          </a:prstGeom>
        </p:spPr>
        <p:txBody>
          <a:bodyPr wrap="square">
            <a:spAutoFit/>
          </a:bodyPr>
          <a:lstStyle/>
          <a:p>
            <a:r>
              <a:rPr lang="en-US" sz="2000" dirty="0"/>
              <a:t>__global__ void </a:t>
            </a:r>
            <a:r>
              <a:rPr lang="en-US" sz="2000" dirty="0" err="1"/>
              <a:t>printThreadIndex</a:t>
            </a:r>
            <a:r>
              <a:rPr lang="en-US" sz="2000" dirty="0"/>
              <a:t>(</a:t>
            </a:r>
            <a:r>
              <a:rPr lang="en-US" sz="2000" dirty="0" err="1"/>
              <a:t>int</a:t>
            </a:r>
            <a:r>
              <a:rPr lang="en-US" sz="2000" dirty="0"/>
              <a:t> *A, </a:t>
            </a:r>
            <a:r>
              <a:rPr lang="en-US" sz="2000" dirty="0" err="1"/>
              <a:t>const</a:t>
            </a:r>
            <a:r>
              <a:rPr lang="en-US" sz="2000" dirty="0"/>
              <a:t> </a:t>
            </a:r>
            <a:r>
              <a:rPr lang="en-US" sz="2000" dirty="0" err="1"/>
              <a:t>int</a:t>
            </a:r>
            <a:r>
              <a:rPr lang="en-US" sz="2000" dirty="0"/>
              <a:t> </a:t>
            </a:r>
            <a:r>
              <a:rPr lang="en-US" sz="2000" dirty="0" err="1"/>
              <a:t>nx</a:t>
            </a:r>
            <a:r>
              <a:rPr lang="en-US" sz="2000" dirty="0"/>
              <a:t>, </a:t>
            </a:r>
            <a:r>
              <a:rPr lang="en-US" sz="2000" dirty="0" err="1"/>
              <a:t>const</a:t>
            </a:r>
            <a:r>
              <a:rPr lang="en-US" sz="2000" dirty="0"/>
              <a:t> </a:t>
            </a:r>
            <a:r>
              <a:rPr lang="en-US" sz="2000" dirty="0" err="1"/>
              <a:t>int</a:t>
            </a:r>
            <a:r>
              <a:rPr lang="en-US" sz="2000" dirty="0"/>
              <a:t> </a:t>
            </a:r>
            <a:r>
              <a:rPr lang="en-US" sz="2000" dirty="0" err="1"/>
              <a:t>ny</a:t>
            </a:r>
            <a:r>
              <a:rPr lang="en-US" sz="2000" dirty="0"/>
              <a:t>){</a:t>
            </a:r>
          </a:p>
          <a:p>
            <a:r>
              <a:rPr lang="en-US" sz="2000" dirty="0"/>
              <a:t>    </a:t>
            </a:r>
            <a:r>
              <a:rPr lang="en-US" sz="2000" dirty="0" err="1"/>
              <a:t>int</a:t>
            </a:r>
            <a:r>
              <a:rPr lang="en-US" sz="2000" dirty="0"/>
              <a:t> ix = </a:t>
            </a:r>
            <a:r>
              <a:rPr lang="en-US" sz="2000" dirty="0" err="1"/>
              <a:t>threadIdx.x</a:t>
            </a:r>
            <a:r>
              <a:rPr lang="en-US" sz="2000" dirty="0"/>
              <a:t> + </a:t>
            </a:r>
            <a:r>
              <a:rPr lang="en-US" sz="2000" dirty="0" err="1"/>
              <a:t>blockIdx.x</a:t>
            </a:r>
            <a:r>
              <a:rPr lang="en-US" sz="2000" dirty="0"/>
              <a:t> * </a:t>
            </a:r>
            <a:r>
              <a:rPr lang="en-US" sz="2000" dirty="0" err="1"/>
              <a:t>blockDim.x</a:t>
            </a:r>
            <a:r>
              <a:rPr lang="en-US" sz="2000" dirty="0"/>
              <a:t>;</a:t>
            </a:r>
          </a:p>
          <a:p>
            <a:r>
              <a:rPr lang="en-US" sz="2000" dirty="0"/>
              <a:t>    </a:t>
            </a:r>
            <a:r>
              <a:rPr lang="en-US" sz="2000" dirty="0" err="1"/>
              <a:t>int</a:t>
            </a:r>
            <a:r>
              <a:rPr lang="en-US" sz="2000" dirty="0"/>
              <a:t> </a:t>
            </a:r>
            <a:r>
              <a:rPr lang="en-US" sz="2000" dirty="0" err="1"/>
              <a:t>iy</a:t>
            </a:r>
            <a:r>
              <a:rPr lang="en-US" sz="2000" dirty="0"/>
              <a:t> = </a:t>
            </a:r>
            <a:r>
              <a:rPr lang="en-US" sz="2000" dirty="0" err="1"/>
              <a:t>threadIdx.y</a:t>
            </a:r>
            <a:r>
              <a:rPr lang="en-US" sz="2000" dirty="0"/>
              <a:t> + </a:t>
            </a:r>
            <a:r>
              <a:rPr lang="en-US" sz="2000" dirty="0" err="1"/>
              <a:t>blockIdx.y</a:t>
            </a:r>
            <a:r>
              <a:rPr lang="en-US" sz="2000" dirty="0"/>
              <a:t> * </a:t>
            </a:r>
            <a:r>
              <a:rPr lang="en-US" sz="2000" dirty="0" err="1"/>
              <a:t>blockDim.y</a:t>
            </a:r>
            <a:r>
              <a:rPr lang="en-US" sz="2000" dirty="0"/>
              <a:t>;</a:t>
            </a:r>
          </a:p>
          <a:p>
            <a:r>
              <a:rPr lang="en-US" sz="2000" dirty="0"/>
              <a:t>    unsigned </a:t>
            </a:r>
            <a:r>
              <a:rPr lang="en-US" sz="2000" dirty="0" err="1"/>
              <a:t>int</a:t>
            </a:r>
            <a:r>
              <a:rPr lang="en-US" sz="2000" dirty="0"/>
              <a:t> </a:t>
            </a:r>
            <a:r>
              <a:rPr lang="en-US" sz="2000" dirty="0" err="1"/>
              <a:t>idx</a:t>
            </a:r>
            <a:r>
              <a:rPr lang="en-US" sz="2000" dirty="0"/>
              <a:t> = </a:t>
            </a:r>
            <a:r>
              <a:rPr lang="en-US" sz="2000" dirty="0" err="1"/>
              <a:t>iy</a:t>
            </a:r>
            <a:r>
              <a:rPr lang="en-US" sz="2000" dirty="0"/>
              <a:t> * </a:t>
            </a:r>
            <a:r>
              <a:rPr lang="en-US" sz="2000" dirty="0" err="1"/>
              <a:t>nx</a:t>
            </a:r>
            <a:r>
              <a:rPr lang="en-US" sz="2000" dirty="0"/>
              <a:t> + ix;</a:t>
            </a:r>
          </a:p>
          <a:p>
            <a:pPr marL="795338" indent="-795338"/>
            <a:r>
              <a:rPr lang="en-US" sz="2000" dirty="0" smtClean="0"/>
              <a:t>    </a:t>
            </a:r>
            <a:r>
              <a:rPr lang="en-US" sz="2000" dirty="0" err="1" smtClean="0"/>
              <a:t>printf</a:t>
            </a:r>
            <a:r>
              <a:rPr lang="en-US" sz="2000" dirty="0"/>
              <a:t>("</a:t>
            </a:r>
            <a:r>
              <a:rPr lang="en-US" sz="2000" dirty="0" err="1"/>
              <a:t>thread_id</a:t>
            </a:r>
            <a:r>
              <a:rPr lang="en-US" sz="2000" dirty="0"/>
              <a:t> (%</a:t>
            </a:r>
            <a:r>
              <a:rPr lang="en-US" sz="2000" dirty="0" err="1"/>
              <a:t>d,%d</a:t>
            </a:r>
            <a:r>
              <a:rPr lang="en-US" sz="2000" dirty="0"/>
              <a:t>) </a:t>
            </a:r>
            <a:r>
              <a:rPr lang="en-US" sz="2000" dirty="0" err="1"/>
              <a:t>block_id</a:t>
            </a:r>
            <a:r>
              <a:rPr lang="en-US" sz="2000" dirty="0"/>
              <a:t> (%</a:t>
            </a:r>
            <a:r>
              <a:rPr lang="en-US" sz="2000" dirty="0" err="1"/>
              <a:t>d,%d</a:t>
            </a:r>
            <a:r>
              <a:rPr lang="en-US" sz="2000" dirty="0"/>
              <a:t>) coordinate (%</a:t>
            </a:r>
            <a:r>
              <a:rPr lang="en-US" sz="2000" dirty="0" err="1"/>
              <a:t>d,%d</a:t>
            </a:r>
            <a:r>
              <a:rPr lang="en-US" sz="2000" dirty="0"/>
              <a:t>) global index %2d </a:t>
            </a:r>
            <a:r>
              <a:rPr lang="en-US" sz="2000" dirty="0" err="1"/>
              <a:t>ival</a:t>
            </a:r>
            <a:r>
              <a:rPr lang="en-US" sz="2000" dirty="0"/>
              <a:t> %2d\n", </a:t>
            </a:r>
            <a:r>
              <a:rPr lang="en-US" sz="2000" dirty="0" err="1" smtClean="0"/>
              <a:t>threadIdx.x</a:t>
            </a:r>
            <a:r>
              <a:rPr lang="en-US" sz="2000" dirty="0"/>
              <a:t>, </a:t>
            </a:r>
            <a:r>
              <a:rPr lang="en-US" sz="2000" dirty="0" err="1"/>
              <a:t>threadIdx.y</a:t>
            </a:r>
            <a:r>
              <a:rPr lang="en-US" sz="2000" dirty="0"/>
              <a:t>, </a:t>
            </a:r>
            <a:r>
              <a:rPr lang="en-US" sz="2000" dirty="0" err="1"/>
              <a:t>blockIdx.x</a:t>
            </a:r>
            <a:r>
              <a:rPr lang="en-US" sz="2000" dirty="0"/>
              <a:t>, </a:t>
            </a:r>
            <a:r>
              <a:rPr lang="en-US" sz="2000" dirty="0" err="1"/>
              <a:t>blockIdx.y</a:t>
            </a:r>
            <a:r>
              <a:rPr lang="en-US" sz="2000" dirty="0"/>
              <a:t>, ix, </a:t>
            </a:r>
            <a:r>
              <a:rPr lang="en-US" sz="2000" dirty="0" err="1"/>
              <a:t>iy</a:t>
            </a:r>
            <a:r>
              <a:rPr lang="en-US" sz="2000" dirty="0"/>
              <a:t>, </a:t>
            </a:r>
            <a:r>
              <a:rPr lang="en-US" sz="2000" dirty="0" err="1"/>
              <a:t>idx</a:t>
            </a:r>
            <a:r>
              <a:rPr lang="en-US" sz="2000" dirty="0"/>
              <a:t>, A[</a:t>
            </a:r>
            <a:r>
              <a:rPr lang="en-US" sz="2000" dirty="0" err="1"/>
              <a:t>idx</a:t>
            </a:r>
            <a:r>
              <a:rPr lang="en-US" sz="2000" dirty="0"/>
              <a:t>]s);</a:t>
            </a:r>
          </a:p>
          <a:p>
            <a:r>
              <a:rPr lang="en-US" sz="2000" dirty="0"/>
              <a:t>}</a:t>
            </a:r>
          </a:p>
          <a:p>
            <a:r>
              <a:rPr lang="en-US" sz="2000" dirty="0" err="1" smtClean="0"/>
              <a:t>int</a:t>
            </a:r>
            <a:r>
              <a:rPr lang="en-US" sz="2000" dirty="0" smtClean="0"/>
              <a:t> </a:t>
            </a:r>
            <a:r>
              <a:rPr lang="en-US" sz="2000" dirty="0"/>
              <a:t>main(</a:t>
            </a:r>
            <a:r>
              <a:rPr lang="en-US" sz="2000" dirty="0" err="1"/>
              <a:t>int</a:t>
            </a:r>
            <a:r>
              <a:rPr lang="en-US" sz="2000" dirty="0"/>
              <a:t> </a:t>
            </a:r>
            <a:r>
              <a:rPr lang="en-US" sz="2000" dirty="0" err="1"/>
              <a:t>argc</a:t>
            </a:r>
            <a:r>
              <a:rPr lang="en-US" sz="2000" dirty="0"/>
              <a:t>, char **</a:t>
            </a:r>
            <a:r>
              <a:rPr lang="en-US" sz="2000" dirty="0" err="1"/>
              <a:t>argv</a:t>
            </a:r>
            <a:r>
              <a:rPr lang="en-US" sz="2000" dirty="0" smtClean="0"/>
              <a:t>){   </a:t>
            </a:r>
          </a:p>
          <a:p>
            <a:r>
              <a:rPr lang="en-US" sz="2000" dirty="0"/>
              <a:t> </a:t>
            </a:r>
            <a:r>
              <a:rPr lang="en-US" sz="2000" dirty="0" smtClean="0"/>
              <a:t>    </a:t>
            </a:r>
            <a:r>
              <a:rPr lang="is-IS" sz="2000" dirty="0" smtClean="0"/>
              <a:t>…</a:t>
            </a:r>
          </a:p>
          <a:p>
            <a:r>
              <a:rPr lang="en-US" sz="2000" dirty="0" smtClean="0">
                <a:solidFill>
                  <a:srgbClr val="008000"/>
                </a:solidFill>
              </a:rPr>
              <a:t>     </a:t>
            </a:r>
            <a:r>
              <a:rPr lang="en-US" sz="2000" dirty="0" err="1" smtClean="0">
                <a:solidFill>
                  <a:srgbClr val="008000"/>
                </a:solidFill>
              </a:rPr>
              <a:t>int</a:t>
            </a:r>
            <a:r>
              <a:rPr lang="en-US" sz="2000" dirty="0" smtClean="0">
                <a:solidFill>
                  <a:srgbClr val="008000"/>
                </a:solidFill>
              </a:rPr>
              <a:t> </a:t>
            </a:r>
            <a:r>
              <a:rPr lang="en-US" sz="2000" dirty="0" err="1">
                <a:solidFill>
                  <a:srgbClr val="008000"/>
                </a:solidFill>
              </a:rPr>
              <a:t>nx</a:t>
            </a:r>
            <a:r>
              <a:rPr lang="en-US" sz="2000" dirty="0">
                <a:solidFill>
                  <a:srgbClr val="008000"/>
                </a:solidFill>
              </a:rPr>
              <a:t> = 8</a:t>
            </a:r>
            <a:r>
              <a:rPr lang="en-US" sz="2000" dirty="0" smtClean="0">
                <a:solidFill>
                  <a:srgbClr val="008000"/>
                </a:solidFill>
              </a:rPr>
              <a:t>; </a:t>
            </a:r>
            <a:r>
              <a:rPr lang="en-US" sz="2000" dirty="0" err="1" smtClean="0">
                <a:solidFill>
                  <a:srgbClr val="008000"/>
                </a:solidFill>
              </a:rPr>
              <a:t>ny</a:t>
            </a:r>
            <a:r>
              <a:rPr lang="en-US" sz="2000" dirty="0" smtClean="0">
                <a:solidFill>
                  <a:srgbClr val="008000"/>
                </a:solidFill>
              </a:rPr>
              <a:t> </a:t>
            </a:r>
            <a:r>
              <a:rPr lang="en-US" sz="2000" dirty="0">
                <a:solidFill>
                  <a:srgbClr val="008000"/>
                </a:solidFill>
              </a:rPr>
              <a:t>= 6</a:t>
            </a:r>
            <a:r>
              <a:rPr lang="en-US" sz="2000" dirty="0" smtClean="0">
                <a:solidFill>
                  <a:srgbClr val="008000"/>
                </a:solidFill>
              </a:rPr>
              <a:t>; </a:t>
            </a:r>
            <a:r>
              <a:rPr lang="en-US" sz="2000" dirty="0" err="1" smtClean="0">
                <a:solidFill>
                  <a:srgbClr val="008000"/>
                </a:solidFill>
              </a:rPr>
              <a:t>nxy</a:t>
            </a:r>
            <a:r>
              <a:rPr lang="en-US" sz="2000" dirty="0" smtClean="0">
                <a:solidFill>
                  <a:srgbClr val="008000"/>
                </a:solidFill>
              </a:rPr>
              <a:t> </a:t>
            </a:r>
            <a:r>
              <a:rPr lang="en-US" sz="2000" dirty="0">
                <a:solidFill>
                  <a:srgbClr val="008000"/>
                </a:solidFill>
              </a:rPr>
              <a:t>= </a:t>
            </a:r>
            <a:r>
              <a:rPr lang="en-US" sz="2000" dirty="0" err="1">
                <a:solidFill>
                  <a:srgbClr val="008000"/>
                </a:solidFill>
              </a:rPr>
              <a:t>nx</a:t>
            </a:r>
            <a:r>
              <a:rPr lang="en-US" sz="2000" dirty="0">
                <a:solidFill>
                  <a:srgbClr val="008000"/>
                </a:solidFill>
              </a:rPr>
              <a:t> * </a:t>
            </a:r>
            <a:r>
              <a:rPr lang="en-US" sz="2000" dirty="0" err="1">
                <a:solidFill>
                  <a:srgbClr val="008000"/>
                </a:solidFill>
              </a:rPr>
              <a:t>ny</a:t>
            </a:r>
            <a:r>
              <a:rPr lang="en-US" sz="2000" dirty="0" smtClean="0">
                <a:solidFill>
                  <a:srgbClr val="008000"/>
                </a:solidFill>
              </a:rPr>
              <a:t>;</a:t>
            </a:r>
            <a:endParaRPr lang="en-US" sz="2000" dirty="0">
              <a:solidFill>
                <a:srgbClr val="008000"/>
              </a:solidFill>
            </a:endParaRPr>
          </a:p>
          <a:p>
            <a:r>
              <a:rPr lang="is-IS" sz="2000" dirty="0" smtClean="0"/>
              <a:t>      …</a:t>
            </a:r>
            <a:endParaRPr lang="en-US" sz="2000" dirty="0" smtClean="0"/>
          </a:p>
          <a:p>
            <a:r>
              <a:rPr lang="en-US" sz="2000" dirty="0" smtClean="0">
                <a:solidFill>
                  <a:srgbClr val="008000"/>
                </a:solidFill>
              </a:rPr>
              <a:t>    dim3 </a:t>
            </a:r>
            <a:r>
              <a:rPr lang="en-US" sz="2000" dirty="0">
                <a:solidFill>
                  <a:srgbClr val="008000"/>
                </a:solidFill>
              </a:rPr>
              <a:t>block(4, 2);</a:t>
            </a:r>
          </a:p>
          <a:p>
            <a:r>
              <a:rPr lang="en-US" sz="2000" dirty="0">
                <a:solidFill>
                  <a:srgbClr val="008000"/>
                </a:solidFill>
              </a:rPr>
              <a:t>    dim3 grid((</a:t>
            </a:r>
            <a:r>
              <a:rPr lang="en-US" sz="2000" dirty="0" err="1">
                <a:solidFill>
                  <a:srgbClr val="008000"/>
                </a:solidFill>
              </a:rPr>
              <a:t>nx</a:t>
            </a:r>
            <a:r>
              <a:rPr lang="en-US" sz="2000" dirty="0">
                <a:solidFill>
                  <a:srgbClr val="008000"/>
                </a:solidFill>
              </a:rPr>
              <a:t> + </a:t>
            </a:r>
            <a:r>
              <a:rPr lang="en-US" sz="2000" dirty="0" err="1">
                <a:solidFill>
                  <a:srgbClr val="008000"/>
                </a:solidFill>
              </a:rPr>
              <a:t>block.x</a:t>
            </a:r>
            <a:r>
              <a:rPr lang="en-US" sz="2000" dirty="0">
                <a:solidFill>
                  <a:srgbClr val="008000"/>
                </a:solidFill>
              </a:rPr>
              <a:t> - 1) / </a:t>
            </a:r>
            <a:r>
              <a:rPr lang="en-US" sz="2000" dirty="0" err="1">
                <a:solidFill>
                  <a:srgbClr val="008000"/>
                </a:solidFill>
              </a:rPr>
              <a:t>block.x</a:t>
            </a:r>
            <a:r>
              <a:rPr lang="en-US" sz="2000" dirty="0">
                <a:solidFill>
                  <a:srgbClr val="008000"/>
                </a:solidFill>
              </a:rPr>
              <a:t>, (</a:t>
            </a:r>
            <a:r>
              <a:rPr lang="en-US" sz="2000" dirty="0" err="1">
                <a:solidFill>
                  <a:srgbClr val="008000"/>
                </a:solidFill>
              </a:rPr>
              <a:t>ny</a:t>
            </a:r>
            <a:r>
              <a:rPr lang="en-US" sz="2000" dirty="0">
                <a:solidFill>
                  <a:srgbClr val="008000"/>
                </a:solidFill>
              </a:rPr>
              <a:t> + </a:t>
            </a:r>
            <a:r>
              <a:rPr lang="en-US" sz="2000" dirty="0" err="1">
                <a:solidFill>
                  <a:srgbClr val="008000"/>
                </a:solidFill>
              </a:rPr>
              <a:t>block.y</a:t>
            </a:r>
            <a:r>
              <a:rPr lang="en-US" sz="2000" dirty="0">
                <a:solidFill>
                  <a:srgbClr val="008000"/>
                </a:solidFill>
              </a:rPr>
              <a:t> - 1) / </a:t>
            </a:r>
            <a:r>
              <a:rPr lang="en-US" sz="2000" dirty="0" err="1">
                <a:solidFill>
                  <a:srgbClr val="008000"/>
                </a:solidFill>
              </a:rPr>
              <a:t>block.y</a:t>
            </a:r>
            <a:r>
              <a:rPr lang="en-US" sz="2000" dirty="0">
                <a:solidFill>
                  <a:srgbClr val="008000"/>
                </a:solidFill>
              </a:rPr>
              <a:t>);</a:t>
            </a:r>
          </a:p>
          <a:p>
            <a:r>
              <a:rPr lang="en-US" sz="2000" dirty="0" smtClean="0"/>
              <a:t>    </a:t>
            </a:r>
            <a:r>
              <a:rPr lang="en-US" sz="2000" dirty="0" err="1" smtClean="0"/>
              <a:t>printThreadIndex</a:t>
            </a:r>
            <a:r>
              <a:rPr lang="en-US" sz="2000" dirty="0"/>
              <a:t>&lt;&lt;&lt;grid, block&gt;&gt;&gt;(</a:t>
            </a:r>
            <a:r>
              <a:rPr lang="en-US" sz="2000" dirty="0" err="1"/>
              <a:t>d_MatA</a:t>
            </a:r>
            <a:r>
              <a:rPr lang="en-US" sz="2000" dirty="0"/>
              <a:t>, </a:t>
            </a:r>
            <a:r>
              <a:rPr lang="en-US" sz="2000" dirty="0" err="1"/>
              <a:t>nx</a:t>
            </a:r>
            <a:r>
              <a:rPr lang="en-US" sz="2000" dirty="0"/>
              <a:t>, </a:t>
            </a:r>
            <a:r>
              <a:rPr lang="en-US" sz="2000" dirty="0" err="1"/>
              <a:t>ny</a:t>
            </a:r>
            <a:r>
              <a:rPr lang="en-US" sz="2000" dirty="0"/>
              <a:t>);</a:t>
            </a:r>
          </a:p>
          <a:p>
            <a:r>
              <a:rPr lang="en-US" sz="2000" dirty="0" smtClean="0"/>
              <a:t>   </a:t>
            </a:r>
            <a:r>
              <a:rPr lang="is-IS" sz="2000" dirty="0" smtClean="0"/>
              <a:t>…</a:t>
            </a:r>
            <a:endParaRPr lang="en-US" sz="2000" dirty="0"/>
          </a:p>
          <a:p>
            <a:r>
              <a:rPr lang="en-US" sz="2000" dirty="0" smtClean="0"/>
              <a:t>}</a:t>
            </a:r>
            <a:endParaRPr lang="en-US" sz="2000" dirty="0"/>
          </a:p>
        </p:txBody>
      </p:sp>
      <p:sp>
        <p:nvSpPr>
          <p:cNvPr id="3" name="Rectangle 2"/>
          <p:cNvSpPr/>
          <p:nvPr/>
        </p:nvSpPr>
        <p:spPr>
          <a:xfrm>
            <a:off x="3739749" y="4192600"/>
            <a:ext cx="2440918" cy="369332"/>
          </a:xfrm>
          <a:prstGeom prst="rect">
            <a:avLst/>
          </a:prstGeom>
        </p:spPr>
        <p:txBody>
          <a:bodyPr wrap="none">
            <a:spAutoFit/>
          </a:bodyPr>
          <a:lstStyle/>
          <a:p>
            <a:r>
              <a:rPr lang="en-US" dirty="0">
                <a:solidFill>
                  <a:srgbClr val="008000"/>
                </a:solidFill>
              </a:rPr>
              <a:t> // set matrix dimension</a:t>
            </a:r>
            <a:endParaRPr lang="is-IS" dirty="0"/>
          </a:p>
        </p:txBody>
      </p:sp>
      <p:sp>
        <p:nvSpPr>
          <p:cNvPr id="4" name="Rectangle 3"/>
          <p:cNvSpPr/>
          <p:nvPr/>
        </p:nvSpPr>
        <p:spPr>
          <a:xfrm>
            <a:off x="2249370" y="4785267"/>
            <a:ext cx="3324460" cy="369332"/>
          </a:xfrm>
          <a:prstGeom prst="rect">
            <a:avLst/>
          </a:prstGeom>
        </p:spPr>
        <p:txBody>
          <a:bodyPr wrap="none">
            <a:spAutoFit/>
          </a:bodyPr>
          <a:lstStyle/>
          <a:p>
            <a:r>
              <a:rPr lang="en-US" dirty="0">
                <a:solidFill>
                  <a:srgbClr val="008000"/>
                </a:solidFill>
              </a:rPr>
              <a:t> // set up execution configuration</a:t>
            </a:r>
            <a:endParaRPr lang="en-US" dirty="0"/>
          </a:p>
        </p:txBody>
      </p:sp>
      <p:sp>
        <p:nvSpPr>
          <p:cNvPr id="14" name="Rectangle 13"/>
          <p:cNvSpPr/>
          <p:nvPr/>
        </p:nvSpPr>
        <p:spPr>
          <a:xfrm>
            <a:off x="5827658" y="5445667"/>
            <a:ext cx="2094556" cy="369332"/>
          </a:xfrm>
          <a:prstGeom prst="rect">
            <a:avLst/>
          </a:prstGeom>
        </p:spPr>
        <p:txBody>
          <a:bodyPr wrap="none">
            <a:spAutoFit/>
          </a:bodyPr>
          <a:lstStyle/>
          <a:p>
            <a:r>
              <a:rPr lang="en-US" dirty="0"/>
              <a:t> // invoke the kernel</a:t>
            </a:r>
          </a:p>
        </p:txBody>
      </p:sp>
    </p:spTree>
    <p:extLst>
      <p:ext uri="{BB962C8B-B14F-4D97-AF65-F5344CB8AC3E}">
        <p14:creationId xmlns:p14="http://schemas.microsoft.com/office/powerpoint/2010/main" val="72123250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4266" y="3298917"/>
            <a:ext cx="7957065" cy="3008515"/>
            <a:chOff x="575734" y="3209857"/>
            <a:chExt cx="7957065" cy="3008515"/>
          </a:xfrm>
        </p:grpSpPr>
        <p:pic>
          <p:nvPicPr>
            <p:cNvPr id="8" name="Picture 7"/>
            <p:cNvPicPr>
              <a:picLocks noChangeAspect="1"/>
            </p:cNvPicPr>
            <p:nvPr/>
          </p:nvPicPr>
          <p:blipFill>
            <a:blip r:embed="rId3"/>
            <a:stretch>
              <a:fillRect/>
            </a:stretch>
          </p:blipFill>
          <p:spPr>
            <a:xfrm>
              <a:off x="575734" y="3209857"/>
              <a:ext cx="5181600" cy="3008515"/>
            </a:xfrm>
            <a:prstGeom prst="rect">
              <a:avLst/>
            </a:prstGeom>
          </p:spPr>
        </p:pic>
        <p:sp>
          <p:nvSpPr>
            <p:cNvPr id="9" name="Rectangle 8"/>
            <p:cNvSpPr/>
            <p:nvPr/>
          </p:nvSpPr>
          <p:spPr>
            <a:xfrm>
              <a:off x="6365333" y="3884768"/>
              <a:ext cx="2167466" cy="1477328"/>
            </a:xfrm>
            <a:prstGeom prst="rect">
              <a:avLst/>
            </a:prstGeom>
          </p:spPr>
          <p:txBody>
            <a:bodyPr wrap="square">
              <a:spAutoFit/>
            </a:bodyPr>
            <a:lstStyle/>
            <a:p>
              <a:r>
                <a:rPr lang="en-US" dirty="0" err="1"/>
                <a:t>thread_id</a:t>
              </a:r>
              <a:r>
                <a:rPr lang="en-US" dirty="0"/>
                <a:t> (2,1</a:t>
              </a:r>
              <a:r>
                <a:rPr lang="en-US" dirty="0" smtClean="0"/>
                <a:t>)</a:t>
              </a:r>
            </a:p>
            <a:p>
              <a:r>
                <a:rPr lang="en-US" dirty="0" err="1" smtClean="0"/>
                <a:t>block_id</a:t>
              </a:r>
              <a:r>
                <a:rPr lang="en-US" dirty="0" smtClean="0"/>
                <a:t> </a:t>
              </a:r>
              <a:r>
                <a:rPr lang="en-US" dirty="0"/>
                <a:t>(1,0) </a:t>
              </a:r>
              <a:endParaRPr lang="en-US" dirty="0" smtClean="0"/>
            </a:p>
            <a:p>
              <a:r>
                <a:rPr lang="en-US" dirty="0" smtClean="0"/>
                <a:t>coordinate </a:t>
              </a:r>
              <a:r>
                <a:rPr lang="en-US" dirty="0"/>
                <a:t>(6,1</a:t>
              </a:r>
              <a:r>
                <a:rPr lang="en-US" dirty="0" smtClean="0"/>
                <a:t>)</a:t>
              </a:r>
            </a:p>
            <a:p>
              <a:r>
                <a:rPr lang="en-US" dirty="0" smtClean="0"/>
                <a:t>global </a:t>
              </a:r>
              <a:r>
                <a:rPr lang="en-US" dirty="0"/>
                <a:t>index </a:t>
              </a:r>
              <a:r>
                <a:rPr lang="en-US" dirty="0" smtClean="0"/>
                <a:t>14</a:t>
              </a:r>
            </a:p>
            <a:p>
              <a:r>
                <a:rPr lang="en-US" dirty="0" err="1" smtClean="0"/>
                <a:t>ival</a:t>
              </a:r>
              <a:r>
                <a:rPr lang="en-US" dirty="0" smtClean="0"/>
                <a:t> </a:t>
              </a:r>
              <a:r>
                <a:rPr lang="en-US" dirty="0"/>
                <a:t>14</a:t>
              </a:r>
            </a:p>
          </p:txBody>
        </p:sp>
        <p:sp>
          <p:nvSpPr>
            <p:cNvPr id="10" name="Oval 9"/>
            <p:cNvSpPr/>
            <p:nvPr/>
          </p:nvSpPr>
          <p:spPr>
            <a:xfrm>
              <a:off x="4182533" y="3884768"/>
              <a:ext cx="381000" cy="348566"/>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flipV="1">
              <a:off x="4563533" y="4064000"/>
              <a:ext cx="1970792" cy="44616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13"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Thread hierarchy</a:t>
            </a:r>
            <a:endParaRPr lang="en-US" sz="2400" b="1" dirty="0">
              <a:solidFill>
                <a:srgbClr val="FF0000"/>
              </a:solidFill>
              <a:latin typeface="Arial"/>
              <a:cs typeface="Arial"/>
            </a:endParaRPr>
          </a:p>
        </p:txBody>
      </p:sp>
      <p:sp>
        <p:nvSpPr>
          <p:cNvPr id="14" name="Rectangle 13"/>
          <p:cNvSpPr/>
          <p:nvPr/>
        </p:nvSpPr>
        <p:spPr>
          <a:xfrm>
            <a:off x="-91440" y="682644"/>
            <a:ext cx="8947223" cy="461665"/>
          </a:xfrm>
          <a:prstGeom prst="rect">
            <a:avLst/>
          </a:prstGeom>
        </p:spPr>
        <p:txBody>
          <a:bodyPr wrap="square">
            <a:spAutoFit/>
          </a:bodyPr>
          <a:lstStyle/>
          <a:p>
            <a:pPr marL="342900" indent="-342900">
              <a:buFont typeface="Wingdings" charset="2"/>
              <a:buChar char="u"/>
            </a:pPr>
            <a:r>
              <a:rPr lang="en-US" sz="2400" b="1" kern="0" dirty="0">
                <a:solidFill>
                  <a:srgbClr val="000000"/>
                </a:solidFill>
                <a:latin typeface="Arial" charset="0"/>
              </a:rPr>
              <a:t>Mapping </a:t>
            </a:r>
            <a:r>
              <a:rPr lang="en-US" sz="2400" b="1" kern="0" dirty="0" smtClean="0">
                <a:solidFill>
                  <a:srgbClr val="000000"/>
                </a:solidFill>
                <a:latin typeface="Arial" charset="0"/>
              </a:rPr>
              <a:t>threads </a:t>
            </a:r>
            <a:r>
              <a:rPr lang="en-US" sz="2400" b="1" kern="0" dirty="0">
                <a:solidFill>
                  <a:srgbClr val="000000"/>
                </a:solidFill>
                <a:latin typeface="Arial" charset="0"/>
              </a:rPr>
              <a:t>to multidimensional data</a:t>
            </a:r>
          </a:p>
        </p:txBody>
      </p:sp>
      <p:sp>
        <p:nvSpPr>
          <p:cNvPr id="15" name="Rectangle 14"/>
          <p:cNvSpPr/>
          <p:nvPr/>
        </p:nvSpPr>
        <p:spPr>
          <a:xfrm>
            <a:off x="30480" y="1026933"/>
            <a:ext cx="7614561" cy="461665"/>
          </a:xfrm>
          <a:prstGeom prst="rect">
            <a:avLst/>
          </a:prstGeom>
        </p:spPr>
        <p:txBody>
          <a:bodyPr wrap="square">
            <a:spAutoFit/>
          </a:bodyPr>
          <a:lstStyle/>
          <a:p>
            <a:pPr marL="342900" indent="-342900">
              <a:buFont typeface="Wingdings" charset="2"/>
              <a:buChar char="Ø"/>
            </a:pPr>
            <a:r>
              <a:rPr lang="en-US" sz="2400" dirty="0">
                <a:latin typeface="Arial"/>
                <a:cs typeface="Arial"/>
              </a:rPr>
              <a:t>P1-0_Indexing-Matrices-with-Blocks-and-Threads</a:t>
            </a:r>
          </a:p>
        </p:txBody>
      </p:sp>
      <p:sp>
        <p:nvSpPr>
          <p:cNvPr id="16" name="Rectangle 15"/>
          <p:cNvSpPr/>
          <p:nvPr/>
        </p:nvSpPr>
        <p:spPr>
          <a:xfrm>
            <a:off x="263266" y="1478456"/>
            <a:ext cx="8811001" cy="1938992"/>
          </a:xfrm>
          <a:prstGeom prst="rect">
            <a:avLst/>
          </a:prstGeom>
        </p:spPr>
        <p:txBody>
          <a:bodyPr wrap="square">
            <a:spAutoFit/>
          </a:bodyPr>
          <a:lstStyle/>
          <a:p>
            <a:r>
              <a:rPr lang="en-US" sz="2400" dirty="0" smtClean="0">
                <a:latin typeface="Arial"/>
                <a:cs typeface="Arial"/>
              </a:rPr>
              <a:t>$ </a:t>
            </a:r>
            <a:r>
              <a:rPr lang="en-US" sz="2400" dirty="0" err="1">
                <a:latin typeface="Arial"/>
                <a:cs typeface="Arial"/>
              </a:rPr>
              <a:t>nvcc</a:t>
            </a:r>
            <a:r>
              <a:rPr lang="en-US" sz="2400" dirty="0">
                <a:latin typeface="Arial"/>
                <a:cs typeface="Arial"/>
              </a:rPr>
              <a:t> </a:t>
            </a:r>
            <a:r>
              <a:rPr lang="en-US" sz="2400" dirty="0" err="1" smtClean="0">
                <a:latin typeface="Arial"/>
                <a:cs typeface="Arial"/>
              </a:rPr>
              <a:t>checkThreadIndex.cu</a:t>
            </a:r>
            <a:r>
              <a:rPr lang="en-US" sz="2400" dirty="0" smtClean="0">
                <a:latin typeface="Arial"/>
                <a:cs typeface="Arial"/>
              </a:rPr>
              <a:t> </a:t>
            </a:r>
            <a:r>
              <a:rPr lang="en-US" sz="2400" dirty="0">
                <a:latin typeface="Arial"/>
                <a:cs typeface="Arial"/>
              </a:rPr>
              <a:t>-o </a:t>
            </a:r>
            <a:r>
              <a:rPr lang="en-US" sz="2400" dirty="0" err="1">
                <a:latin typeface="Arial"/>
                <a:cs typeface="Arial"/>
              </a:rPr>
              <a:t>checkIndex</a:t>
            </a:r>
            <a:endParaRPr lang="en-US" sz="2400" dirty="0">
              <a:latin typeface="Arial"/>
              <a:cs typeface="Arial"/>
            </a:endParaRPr>
          </a:p>
          <a:p>
            <a:r>
              <a:rPr lang="en-US" sz="2400" dirty="0">
                <a:latin typeface="Arial"/>
                <a:cs typeface="Arial"/>
              </a:rPr>
              <a:t>$ ./</a:t>
            </a:r>
            <a:r>
              <a:rPr lang="en-US" sz="2400" dirty="0" err="1" smtClean="0">
                <a:latin typeface="Arial"/>
                <a:cs typeface="Arial"/>
              </a:rPr>
              <a:t>checkIndex</a:t>
            </a:r>
            <a:endParaRPr lang="en-US" sz="2400" dirty="0">
              <a:latin typeface="Arial"/>
              <a:cs typeface="Arial"/>
            </a:endParaRPr>
          </a:p>
          <a:p>
            <a:r>
              <a:rPr lang="en-US" sz="2400" dirty="0" smtClean="0">
                <a:latin typeface="Arial"/>
                <a:cs typeface="Arial"/>
              </a:rPr>
              <a:t>The information for each thread will be printed, including:</a:t>
            </a:r>
            <a:endParaRPr lang="en-US" sz="2400" dirty="0">
              <a:latin typeface="Arial"/>
              <a:cs typeface="Arial"/>
            </a:endParaRPr>
          </a:p>
          <a:p>
            <a:r>
              <a:rPr lang="en-US" sz="2400" i="1" dirty="0" err="1" smtClean="0">
                <a:latin typeface="Arial"/>
                <a:cs typeface="Arial"/>
              </a:rPr>
              <a:t>thread_id</a:t>
            </a:r>
            <a:r>
              <a:rPr lang="en-US" sz="2400" i="1" dirty="0" smtClean="0">
                <a:latin typeface="Arial"/>
                <a:cs typeface="Arial"/>
              </a:rPr>
              <a:t> (x, y)</a:t>
            </a:r>
            <a:r>
              <a:rPr lang="en-US" sz="2400" i="1" dirty="0">
                <a:latin typeface="Arial"/>
                <a:cs typeface="Arial"/>
              </a:rPr>
              <a:t>; </a:t>
            </a:r>
            <a:r>
              <a:rPr lang="en-US" sz="2400" i="1" dirty="0" err="1" smtClean="0">
                <a:latin typeface="Arial"/>
                <a:cs typeface="Arial"/>
              </a:rPr>
              <a:t>block_id</a:t>
            </a:r>
            <a:r>
              <a:rPr lang="en-US" sz="2400" i="1" dirty="0" smtClean="0">
                <a:latin typeface="Arial"/>
                <a:cs typeface="Arial"/>
              </a:rPr>
              <a:t> (</a:t>
            </a:r>
            <a:r>
              <a:rPr lang="en-US" sz="2400" i="1" dirty="0">
                <a:latin typeface="Arial"/>
                <a:cs typeface="Arial"/>
              </a:rPr>
              <a:t>x, y); coordinate(x, y</a:t>
            </a:r>
            <a:r>
              <a:rPr lang="en-US" sz="2400" i="1" dirty="0" smtClean="0">
                <a:latin typeface="Arial"/>
                <a:cs typeface="Arial"/>
              </a:rPr>
              <a:t>) ; </a:t>
            </a:r>
            <a:r>
              <a:rPr lang="en-US" sz="2400" i="1" dirty="0">
                <a:latin typeface="Arial"/>
                <a:cs typeface="Arial"/>
              </a:rPr>
              <a:t>global </a:t>
            </a:r>
            <a:r>
              <a:rPr lang="en-US" sz="2400" i="1" dirty="0" smtClean="0">
                <a:latin typeface="Arial"/>
                <a:cs typeface="Arial"/>
              </a:rPr>
              <a:t>index (</a:t>
            </a:r>
            <a:r>
              <a:rPr lang="en-US" sz="2400" i="1" dirty="0">
                <a:latin typeface="Arial"/>
                <a:cs typeface="Arial"/>
              </a:rPr>
              <a:t>x, y); </a:t>
            </a:r>
            <a:r>
              <a:rPr lang="en-US" sz="2400" i="1" dirty="0" err="1" smtClean="0">
                <a:latin typeface="Arial"/>
                <a:cs typeface="Arial"/>
              </a:rPr>
              <a:t>ival</a:t>
            </a:r>
            <a:r>
              <a:rPr lang="en-US" sz="2400" i="1" dirty="0" smtClean="0">
                <a:latin typeface="Arial"/>
                <a:cs typeface="Arial"/>
              </a:rPr>
              <a:t> x;</a:t>
            </a:r>
            <a:endParaRPr lang="en-US" sz="2400" i="1" dirty="0">
              <a:latin typeface="Arial"/>
              <a:cs typeface="Arial"/>
            </a:endParaRPr>
          </a:p>
        </p:txBody>
      </p:sp>
    </p:spTree>
    <p:extLst>
      <p:ext uri="{BB962C8B-B14F-4D97-AF65-F5344CB8AC3E}">
        <p14:creationId xmlns:p14="http://schemas.microsoft.com/office/powerpoint/2010/main" val="18839628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35760" y="1370064"/>
            <a:ext cx="8772420" cy="830997"/>
          </a:xfrm>
          <a:prstGeom prst="rect">
            <a:avLst/>
          </a:prstGeom>
        </p:spPr>
        <p:txBody>
          <a:bodyPr wrap="square">
            <a:spAutoFit/>
          </a:bodyPr>
          <a:lstStyle/>
          <a:p>
            <a:pPr marL="285750" indent="-285750">
              <a:buFont typeface="Wingdings" charset="2"/>
              <a:buChar char="§"/>
            </a:pPr>
            <a:r>
              <a:rPr lang="en-US" sz="2400" dirty="0"/>
              <a:t>Corresponding elements of each array </a:t>
            </a:r>
            <a:r>
              <a:rPr lang="en-US" sz="2400" dirty="0" smtClean="0"/>
              <a:t>(A; B) added </a:t>
            </a:r>
            <a:r>
              <a:rPr lang="en-US" sz="2400" dirty="0"/>
              <a:t>together to form element of </a:t>
            </a:r>
            <a:r>
              <a:rPr lang="en-US" sz="2400" dirty="0" smtClean="0"/>
              <a:t>third array (C): </a:t>
            </a:r>
            <a:r>
              <a:rPr lang="en-US" sz="2400" dirty="0" err="1" smtClean="0"/>
              <a:t>Aij</a:t>
            </a:r>
            <a:r>
              <a:rPr lang="en-US" sz="2400" dirty="0" smtClean="0"/>
              <a:t> + </a:t>
            </a:r>
            <a:r>
              <a:rPr lang="en-US" sz="2400" dirty="0" err="1" smtClean="0"/>
              <a:t>Bij</a:t>
            </a:r>
            <a:r>
              <a:rPr lang="en-US" sz="2400" dirty="0" smtClean="0"/>
              <a:t> = </a:t>
            </a:r>
            <a:r>
              <a:rPr lang="en-US" sz="2400" dirty="0" err="1" smtClean="0"/>
              <a:t>Cij</a:t>
            </a:r>
            <a:endParaRPr lang="en-US" sz="2400" dirty="0"/>
          </a:p>
        </p:txBody>
      </p:sp>
      <p:pic>
        <p:nvPicPr>
          <p:cNvPr id="8" name="Picture 7"/>
          <p:cNvPicPr>
            <a:picLocks noChangeAspect="1"/>
          </p:cNvPicPr>
          <p:nvPr/>
        </p:nvPicPr>
        <p:blipFill>
          <a:blip r:embed="rId3"/>
          <a:stretch>
            <a:fillRect/>
          </a:stretch>
        </p:blipFill>
        <p:spPr>
          <a:xfrm>
            <a:off x="884087" y="2438127"/>
            <a:ext cx="7717696" cy="1932484"/>
          </a:xfrm>
          <a:prstGeom prst="rect">
            <a:avLst/>
          </a:prstGeom>
        </p:spPr>
      </p:pic>
      <p:sp>
        <p:nvSpPr>
          <p:cNvPr id="13"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Thread hierarchy</a:t>
            </a:r>
            <a:endParaRPr lang="en-US" sz="2400" b="1" dirty="0">
              <a:solidFill>
                <a:srgbClr val="FF0000"/>
              </a:solidFill>
              <a:latin typeface="Arial"/>
              <a:cs typeface="Arial"/>
            </a:endParaRPr>
          </a:p>
        </p:txBody>
      </p:sp>
      <p:sp>
        <p:nvSpPr>
          <p:cNvPr id="14" name="Rectangle 13"/>
          <p:cNvSpPr/>
          <p:nvPr/>
        </p:nvSpPr>
        <p:spPr>
          <a:xfrm>
            <a:off x="-91440" y="682644"/>
            <a:ext cx="8947223" cy="461665"/>
          </a:xfrm>
          <a:prstGeom prst="rect">
            <a:avLst/>
          </a:prstGeom>
        </p:spPr>
        <p:txBody>
          <a:bodyPr wrap="square">
            <a:spAutoFit/>
          </a:bodyPr>
          <a:lstStyle/>
          <a:p>
            <a:pPr marL="342900" indent="-342900">
              <a:buFont typeface="Wingdings" charset="2"/>
              <a:buChar char="u"/>
            </a:pPr>
            <a:r>
              <a:rPr lang="en-US" sz="2400" b="1" kern="0" dirty="0">
                <a:solidFill>
                  <a:srgbClr val="000000"/>
                </a:solidFill>
                <a:latin typeface="Arial" charset="0"/>
              </a:rPr>
              <a:t>Mapping </a:t>
            </a:r>
            <a:r>
              <a:rPr lang="en-US" sz="2400" b="1" kern="0" dirty="0" smtClean="0">
                <a:solidFill>
                  <a:srgbClr val="000000"/>
                </a:solidFill>
                <a:latin typeface="Arial" charset="0"/>
              </a:rPr>
              <a:t>threads </a:t>
            </a:r>
            <a:r>
              <a:rPr lang="en-US" sz="2400" b="1" kern="0" dirty="0">
                <a:solidFill>
                  <a:srgbClr val="000000"/>
                </a:solidFill>
                <a:latin typeface="Arial" charset="0"/>
              </a:rPr>
              <a:t>to multidimensional data</a:t>
            </a:r>
          </a:p>
        </p:txBody>
      </p:sp>
      <p:sp>
        <p:nvSpPr>
          <p:cNvPr id="15" name="Rectangle 14"/>
          <p:cNvSpPr/>
          <p:nvPr/>
        </p:nvSpPr>
        <p:spPr>
          <a:xfrm>
            <a:off x="-88051" y="1026933"/>
            <a:ext cx="7614561" cy="461665"/>
          </a:xfrm>
          <a:prstGeom prst="rect">
            <a:avLst/>
          </a:prstGeom>
        </p:spPr>
        <p:txBody>
          <a:bodyPr wrap="square">
            <a:spAutoFit/>
          </a:bodyPr>
          <a:lstStyle/>
          <a:p>
            <a:pPr marL="520700" indent="-342900">
              <a:buFont typeface="Wingdings" charset="2"/>
              <a:buChar char="Ø"/>
            </a:pPr>
            <a:r>
              <a:rPr lang="en-US" sz="2400" dirty="0">
                <a:latin typeface="Arial"/>
                <a:cs typeface="Arial"/>
              </a:rPr>
              <a:t>P1-1_MatrixSummation-with-2Dgrid-and-2Dblocks</a:t>
            </a:r>
          </a:p>
        </p:txBody>
      </p:sp>
      <p:sp>
        <p:nvSpPr>
          <p:cNvPr id="16" name="Rectangle 15"/>
          <p:cNvSpPr/>
          <p:nvPr/>
        </p:nvSpPr>
        <p:spPr>
          <a:xfrm>
            <a:off x="176837" y="4422556"/>
            <a:ext cx="6935163" cy="461665"/>
          </a:xfrm>
          <a:prstGeom prst="rect">
            <a:avLst/>
          </a:prstGeom>
        </p:spPr>
        <p:txBody>
          <a:bodyPr wrap="square">
            <a:spAutoFit/>
          </a:bodyPr>
          <a:lstStyle/>
          <a:p>
            <a:pPr marL="285750" indent="-285750">
              <a:buFont typeface="Wingdings" charset="2"/>
              <a:buChar char="§"/>
            </a:pPr>
            <a:r>
              <a:rPr lang="en-US" sz="2400" dirty="0" smtClean="0"/>
              <a:t>Two steps in CUDA C implementation</a:t>
            </a:r>
            <a:endParaRPr lang="en-US" sz="2400" dirty="0"/>
          </a:p>
        </p:txBody>
      </p:sp>
      <p:sp>
        <p:nvSpPr>
          <p:cNvPr id="17" name="Rectangle 16"/>
          <p:cNvSpPr/>
          <p:nvPr/>
        </p:nvSpPr>
        <p:spPr>
          <a:xfrm>
            <a:off x="378745" y="4884221"/>
            <a:ext cx="8695523" cy="1200328"/>
          </a:xfrm>
          <a:prstGeom prst="rect">
            <a:avLst/>
          </a:prstGeom>
        </p:spPr>
        <p:txBody>
          <a:bodyPr wrap="square">
            <a:spAutoFit/>
          </a:bodyPr>
          <a:lstStyle/>
          <a:p>
            <a:r>
              <a:rPr lang="en-US" sz="2400" dirty="0" smtClean="0">
                <a:latin typeface="Arial"/>
                <a:cs typeface="Arial"/>
              </a:rPr>
              <a:t>Step 1.</a:t>
            </a:r>
            <a:r>
              <a:rPr lang="en-US" sz="2400" dirty="0">
                <a:latin typeface="Arial"/>
                <a:cs typeface="Arial"/>
              </a:rPr>
              <a:t> </a:t>
            </a:r>
            <a:r>
              <a:rPr lang="en-US" sz="2400" dirty="0" smtClean="0">
                <a:latin typeface="Arial"/>
                <a:cs typeface="Arial"/>
              </a:rPr>
              <a:t>Create </a:t>
            </a:r>
            <a:r>
              <a:rPr lang="en-US" sz="2400" dirty="0">
                <a:latin typeface="Arial"/>
                <a:cs typeface="Arial"/>
              </a:rPr>
              <a:t>a </a:t>
            </a:r>
            <a:r>
              <a:rPr lang="en-US" sz="2400" dirty="0" smtClean="0">
                <a:latin typeface="Arial"/>
                <a:cs typeface="Arial"/>
              </a:rPr>
              <a:t>kernel </a:t>
            </a:r>
            <a:r>
              <a:rPr lang="en-US" sz="2400" dirty="0">
                <a:latin typeface="Arial"/>
                <a:cs typeface="Arial"/>
              </a:rPr>
              <a:t>to </a:t>
            </a:r>
            <a:r>
              <a:rPr lang="en-US" sz="2400" dirty="0" smtClean="0">
                <a:latin typeface="Arial"/>
                <a:cs typeface="Arial"/>
              </a:rPr>
              <a:t>sum matrix </a:t>
            </a:r>
            <a:r>
              <a:rPr lang="en-US" sz="2400" dirty="0">
                <a:latin typeface="Arial"/>
                <a:cs typeface="Arial"/>
              </a:rPr>
              <a:t>with a 2D thread </a:t>
            </a:r>
            <a:r>
              <a:rPr lang="en-US" sz="2400" dirty="0" smtClean="0">
                <a:latin typeface="Arial"/>
                <a:cs typeface="Arial"/>
              </a:rPr>
              <a:t>block</a:t>
            </a:r>
          </a:p>
          <a:p>
            <a:r>
              <a:rPr lang="en-US" sz="2400" dirty="0" smtClean="0">
                <a:latin typeface="Arial"/>
                <a:cs typeface="Arial"/>
              </a:rPr>
              <a:t>Step </a:t>
            </a:r>
            <a:r>
              <a:rPr lang="en-US" sz="2400" dirty="0">
                <a:latin typeface="Arial"/>
                <a:cs typeface="Arial"/>
              </a:rPr>
              <a:t>2. Determine matrices and kernel execution </a:t>
            </a:r>
            <a:r>
              <a:rPr lang="en-US" sz="2400" dirty="0" smtClean="0">
                <a:latin typeface="Arial"/>
                <a:cs typeface="Arial"/>
              </a:rPr>
              <a:t>configuration in main function</a:t>
            </a:r>
            <a:endParaRPr lang="en-US" sz="2400" dirty="0">
              <a:latin typeface="Arial"/>
              <a:cs typeface="Arial"/>
            </a:endParaRPr>
          </a:p>
        </p:txBody>
      </p:sp>
    </p:spTree>
    <p:extLst>
      <p:ext uri="{BB962C8B-B14F-4D97-AF65-F5344CB8AC3E}">
        <p14:creationId xmlns:p14="http://schemas.microsoft.com/office/powerpoint/2010/main" val="249179066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611376" y="1560812"/>
            <a:ext cx="4479475" cy="461665"/>
          </a:xfrm>
          <a:prstGeom prst="rect">
            <a:avLst/>
          </a:prstGeom>
        </p:spPr>
        <p:txBody>
          <a:bodyPr wrap="square">
            <a:spAutoFit/>
          </a:bodyPr>
          <a:lstStyle/>
          <a:p>
            <a:pPr marL="342900" indent="-342900">
              <a:buFont typeface="Wingdings" charset="2"/>
              <a:buChar char="§"/>
            </a:pPr>
            <a:r>
              <a:rPr lang="en-US" sz="2400" dirty="0" smtClean="0"/>
              <a:t>CUDA </a:t>
            </a:r>
            <a:r>
              <a:rPr lang="en-US" sz="2400" dirty="0"/>
              <a:t>C </a:t>
            </a:r>
            <a:r>
              <a:rPr lang="en-US" sz="2400" dirty="0" smtClean="0"/>
              <a:t>implementation </a:t>
            </a:r>
            <a:r>
              <a:rPr lang="en-US" sz="2400" dirty="0"/>
              <a:t>Step </a:t>
            </a:r>
            <a:r>
              <a:rPr lang="en-US" sz="2400" dirty="0" smtClean="0"/>
              <a:t>1</a:t>
            </a:r>
            <a:endParaRPr lang="en-US" sz="2400" dirty="0"/>
          </a:p>
        </p:txBody>
      </p:sp>
      <p:sp>
        <p:nvSpPr>
          <p:cNvPr id="8" name="Rectangle 7"/>
          <p:cNvSpPr/>
          <p:nvPr/>
        </p:nvSpPr>
        <p:spPr>
          <a:xfrm>
            <a:off x="194126" y="2034667"/>
            <a:ext cx="8765071" cy="3477875"/>
          </a:xfrm>
          <a:prstGeom prst="rect">
            <a:avLst/>
          </a:prstGeom>
        </p:spPr>
        <p:txBody>
          <a:bodyPr wrap="square">
            <a:spAutoFit/>
          </a:bodyPr>
          <a:lstStyle/>
          <a:p>
            <a:r>
              <a:rPr lang="en-US" sz="2200" dirty="0"/>
              <a:t>__global__ void sumMatrixOnGPU2D(float *</a:t>
            </a:r>
            <a:r>
              <a:rPr lang="en-US" sz="2200" dirty="0" err="1"/>
              <a:t>MatA</a:t>
            </a:r>
            <a:r>
              <a:rPr lang="en-US" sz="2200" dirty="0"/>
              <a:t>, float *</a:t>
            </a:r>
            <a:r>
              <a:rPr lang="en-US" sz="2200" dirty="0" err="1"/>
              <a:t>MatB</a:t>
            </a:r>
            <a:r>
              <a:rPr lang="en-US" sz="2200" dirty="0"/>
              <a:t>, float *</a:t>
            </a:r>
            <a:r>
              <a:rPr lang="en-US" sz="2200" dirty="0" err="1"/>
              <a:t>MatC</a:t>
            </a:r>
            <a:r>
              <a:rPr lang="en-US" sz="2200" dirty="0"/>
              <a:t>, </a:t>
            </a:r>
            <a:r>
              <a:rPr lang="en-US" sz="2200" dirty="0" err="1"/>
              <a:t>int</a:t>
            </a:r>
            <a:r>
              <a:rPr lang="en-US" sz="2200" dirty="0"/>
              <a:t> </a:t>
            </a:r>
            <a:r>
              <a:rPr lang="en-US" sz="2200" dirty="0" err="1"/>
              <a:t>nx</a:t>
            </a:r>
            <a:r>
              <a:rPr lang="en-US" sz="2200" dirty="0" smtClean="0"/>
              <a:t>, </a:t>
            </a:r>
            <a:r>
              <a:rPr lang="en-US" sz="2200" dirty="0" err="1" smtClean="0"/>
              <a:t>int</a:t>
            </a:r>
            <a:r>
              <a:rPr lang="en-US" sz="2200" dirty="0" smtClean="0"/>
              <a:t> </a:t>
            </a:r>
            <a:r>
              <a:rPr lang="en-US" sz="2200" dirty="0" err="1"/>
              <a:t>ny</a:t>
            </a:r>
            <a:r>
              <a:rPr lang="en-US" sz="2200" dirty="0"/>
              <a:t>)</a:t>
            </a:r>
          </a:p>
          <a:p>
            <a:r>
              <a:rPr lang="en-US" sz="2200" dirty="0"/>
              <a:t>{</a:t>
            </a:r>
          </a:p>
          <a:p>
            <a:r>
              <a:rPr lang="en-US" sz="2200" dirty="0"/>
              <a:t>    unsigned </a:t>
            </a:r>
            <a:r>
              <a:rPr lang="en-US" sz="2200" dirty="0" err="1"/>
              <a:t>int</a:t>
            </a:r>
            <a:r>
              <a:rPr lang="en-US" sz="2200" dirty="0"/>
              <a:t> ix = </a:t>
            </a:r>
            <a:r>
              <a:rPr lang="en-US" sz="2200" dirty="0" err="1"/>
              <a:t>threadIdx.x</a:t>
            </a:r>
            <a:r>
              <a:rPr lang="en-US" sz="2200" dirty="0"/>
              <a:t> + </a:t>
            </a:r>
            <a:r>
              <a:rPr lang="en-US" sz="2200" dirty="0" err="1"/>
              <a:t>blockIdx.x</a:t>
            </a:r>
            <a:r>
              <a:rPr lang="en-US" sz="2200" dirty="0"/>
              <a:t> * </a:t>
            </a:r>
            <a:r>
              <a:rPr lang="en-US" sz="2200" dirty="0" err="1"/>
              <a:t>blockDim.x</a:t>
            </a:r>
            <a:r>
              <a:rPr lang="en-US" sz="2200" dirty="0"/>
              <a:t>;</a:t>
            </a:r>
          </a:p>
          <a:p>
            <a:r>
              <a:rPr lang="en-US" sz="2200" dirty="0"/>
              <a:t>    unsigned </a:t>
            </a:r>
            <a:r>
              <a:rPr lang="en-US" sz="2200" dirty="0" err="1"/>
              <a:t>int</a:t>
            </a:r>
            <a:r>
              <a:rPr lang="en-US" sz="2200" dirty="0"/>
              <a:t> </a:t>
            </a:r>
            <a:r>
              <a:rPr lang="en-US" sz="2200" dirty="0" err="1"/>
              <a:t>iy</a:t>
            </a:r>
            <a:r>
              <a:rPr lang="en-US" sz="2200" dirty="0"/>
              <a:t> = </a:t>
            </a:r>
            <a:r>
              <a:rPr lang="en-US" sz="2200" dirty="0" err="1"/>
              <a:t>threadIdx.y</a:t>
            </a:r>
            <a:r>
              <a:rPr lang="en-US" sz="2200" dirty="0"/>
              <a:t> + </a:t>
            </a:r>
            <a:r>
              <a:rPr lang="en-US" sz="2200" dirty="0" err="1"/>
              <a:t>blockIdx.y</a:t>
            </a:r>
            <a:r>
              <a:rPr lang="en-US" sz="2200" dirty="0"/>
              <a:t> * </a:t>
            </a:r>
            <a:r>
              <a:rPr lang="en-US" sz="2200" dirty="0" err="1"/>
              <a:t>blockDim.y</a:t>
            </a:r>
            <a:r>
              <a:rPr lang="en-US" sz="2200" dirty="0"/>
              <a:t>;</a:t>
            </a:r>
          </a:p>
          <a:p>
            <a:r>
              <a:rPr lang="en-US" sz="2200" dirty="0"/>
              <a:t>    unsigned </a:t>
            </a:r>
            <a:r>
              <a:rPr lang="en-US" sz="2200" dirty="0" err="1"/>
              <a:t>int</a:t>
            </a:r>
            <a:r>
              <a:rPr lang="en-US" sz="2200" dirty="0"/>
              <a:t> </a:t>
            </a:r>
            <a:r>
              <a:rPr lang="en-US" sz="2200" dirty="0" err="1"/>
              <a:t>idx</a:t>
            </a:r>
            <a:r>
              <a:rPr lang="en-US" sz="2200" dirty="0"/>
              <a:t> = </a:t>
            </a:r>
            <a:r>
              <a:rPr lang="en-US" sz="2200" dirty="0" err="1"/>
              <a:t>iy</a:t>
            </a:r>
            <a:r>
              <a:rPr lang="en-US" sz="2200" dirty="0"/>
              <a:t> * </a:t>
            </a:r>
            <a:r>
              <a:rPr lang="en-US" sz="2200" dirty="0" err="1"/>
              <a:t>nx</a:t>
            </a:r>
            <a:r>
              <a:rPr lang="en-US" sz="2200" dirty="0"/>
              <a:t> + ix;</a:t>
            </a:r>
          </a:p>
          <a:p>
            <a:endParaRPr lang="en-US" sz="2200" dirty="0"/>
          </a:p>
          <a:p>
            <a:r>
              <a:rPr lang="en-US" sz="2200" dirty="0"/>
              <a:t>    if (ix &lt; </a:t>
            </a:r>
            <a:r>
              <a:rPr lang="en-US" sz="2200" dirty="0" err="1"/>
              <a:t>nx</a:t>
            </a:r>
            <a:r>
              <a:rPr lang="en-US" sz="2200" dirty="0"/>
              <a:t> &amp;&amp; </a:t>
            </a:r>
            <a:r>
              <a:rPr lang="en-US" sz="2200" dirty="0" err="1"/>
              <a:t>iy</a:t>
            </a:r>
            <a:r>
              <a:rPr lang="en-US" sz="2200" dirty="0"/>
              <a:t> &lt; </a:t>
            </a:r>
            <a:r>
              <a:rPr lang="en-US" sz="2200" dirty="0" err="1"/>
              <a:t>ny</a:t>
            </a:r>
            <a:r>
              <a:rPr lang="en-US" sz="2200" dirty="0"/>
              <a:t>)</a:t>
            </a:r>
          </a:p>
          <a:p>
            <a:r>
              <a:rPr lang="en-US" sz="2200" dirty="0"/>
              <a:t>        </a:t>
            </a:r>
            <a:r>
              <a:rPr lang="en-US" sz="2200" dirty="0" err="1"/>
              <a:t>MatC</a:t>
            </a:r>
            <a:r>
              <a:rPr lang="en-US" sz="2200" dirty="0"/>
              <a:t>[</a:t>
            </a:r>
            <a:r>
              <a:rPr lang="en-US" sz="2200" dirty="0" err="1"/>
              <a:t>idx</a:t>
            </a:r>
            <a:r>
              <a:rPr lang="en-US" sz="2200" dirty="0"/>
              <a:t>] = </a:t>
            </a:r>
            <a:r>
              <a:rPr lang="en-US" sz="2200" dirty="0" err="1"/>
              <a:t>MatA</a:t>
            </a:r>
            <a:r>
              <a:rPr lang="en-US" sz="2200" dirty="0"/>
              <a:t>[</a:t>
            </a:r>
            <a:r>
              <a:rPr lang="en-US" sz="2200" dirty="0" err="1"/>
              <a:t>idx</a:t>
            </a:r>
            <a:r>
              <a:rPr lang="en-US" sz="2200" dirty="0"/>
              <a:t>] + </a:t>
            </a:r>
            <a:r>
              <a:rPr lang="en-US" sz="2200" dirty="0" err="1"/>
              <a:t>MatB</a:t>
            </a:r>
            <a:r>
              <a:rPr lang="en-US" sz="2200" dirty="0"/>
              <a:t>[</a:t>
            </a:r>
            <a:r>
              <a:rPr lang="en-US" sz="2200" dirty="0" err="1"/>
              <a:t>idx</a:t>
            </a:r>
            <a:r>
              <a:rPr lang="en-US" sz="2200" dirty="0"/>
              <a:t>];</a:t>
            </a:r>
          </a:p>
          <a:p>
            <a:r>
              <a:rPr lang="en-US" sz="2200" dirty="0"/>
              <a:t>}</a:t>
            </a:r>
          </a:p>
        </p:txBody>
      </p:sp>
      <p:sp>
        <p:nvSpPr>
          <p:cNvPr id="10"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Thread hierarchy</a:t>
            </a:r>
            <a:endParaRPr lang="en-US" sz="2400" b="1" dirty="0">
              <a:solidFill>
                <a:srgbClr val="FF0000"/>
              </a:solidFill>
              <a:latin typeface="Arial"/>
              <a:cs typeface="Arial"/>
            </a:endParaRPr>
          </a:p>
        </p:txBody>
      </p:sp>
      <p:sp>
        <p:nvSpPr>
          <p:cNvPr id="11" name="Rectangle 10"/>
          <p:cNvSpPr/>
          <p:nvPr/>
        </p:nvSpPr>
        <p:spPr>
          <a:xfrm>
            <a:off x="-91440" y="682644"/>
            <a:ext cx="8947223" cy="461665"/>
          </a:xfrm>
          <a:prstGeom prst="rect">
            <a:avLst/>
          </a:prstGeom>
        </p:spPr>
        <p:txBody>
          <a:bodyPr wrap="square">
            <a:spAutoFit/>
          </a:bodyPr>
          <a:lstStyle/>
          <a:p>
            <a:pPr marL="342900" indent="-342900">
              <a:buFont typeface="Wingdings" charset="2"/>
              <a:buChar char="u"/>
            </a:pPr>
            <a:r>
              <a:rPr lang="en-US" sz="2400" b="1" kern="0" dirty="0">
                <a:solidFill>
                  <a:srgbClr val="000000"/>
                </a:solidFill>
                <a:latin typeface="Arial" charset="0"/>
              </a:rPr>
              <a:t>Mapping </a:t>
            </a:r>
            <a:r>
              <a:rPr lang="en-US" sz="2400" b="1" kern="0" dirty="0" smtClean="0">
                <a:solidFill>
                  <a:srgbClr val="000000"/>
                </a:solidFill>
                <a:latin typeface="Arial" charset="0"/>
              </a:rPr>
              <a:t>threads </a:t>
            </a:r>
            <a:r>
              <a:rPr lang="en-US" sz="2400" b="1" kern="0" dirty="0">
                <a:solidFill>
                  <a:srgbClr val="000000"/>
                </a:solidFill>
                <a:latin typeface="Arial" charset="0"/>
              </a:rPr>
              <a:t>to multidimensional data</a:t>
            </a:r>
          </a:p>
        </p:txBody>
      </p:sp>
      <p:sp>
        <p:nvSpPr>
          <p:cNvPr id="13" name="Rectangle 12"/>
          <p:cNvSpPr/>
          <p:nvPr/>
        </p:nvSpPr>
        <p:spPr>
          <a:xfrm>
            <a:off x="-88051" y="1026933"/>
            <a:ext cx="7614561" cy="461665"/>
          </a:xfrm>
          <a:prstGeom prst="rect">
            <a:avLst/>
          </a:prstGeom>
        </p:spPr>
        <p:txBody>
          <a:bodyPr wrap="square">
            <a:spAutoFit/>
          </a:bodyPr>
          <a:lstStyle/>
          <a:p>
            <a:pPr marL="520700" indent="-342900">
              <a:buFont typeface="Wingdings" charset="2"/>
              <a:buChar char="Ø"/>
            </a:pPr>
            <a:r>
              <a:rPr lang="en-US" sz="2400" dirty="0">
                <a:latin typeface="Arial"/>
                <a:cs typeface="Arial"/>
              </a:rPr>
              <a:t>P1-1_MatrixSummation-with-2Dgrid-and-2Dblocks</a:t>
            </a:r>
          </a:p>
        </p:txBody>
      </p:sp>
    </p:spTree>
    <p:extLst>
      <p:ext uri="{BB962C8B-B14F-4D97-AF65-F5344CB8AC3E}">
        <p14:creationId xmlns:p14="http://schemas.microsoft.com/office/powerpoint/2010/main" val="18839628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647593" y="1421089"/>
            <a:ext cx="4496407" cy="461665"/>
          </a:xfrm>
          <a:prstGeom prst="rect">
            <a:avLst/>
          </a:prstGeom>
        </p:spPr>
        <p:txBody>
          <a:bodyPr wrap="square">
            <a:spAutoFit/>
          </a:bodyPr>
          <a:lstStyle/>
          <a:p>
            <a:pPr marL="342900" indent="-342900">
              <a:buFont typeface="Wingdings" charset="2"/>
              <a:buChar char="§"/>
            </a:pPr>
            <a:r>
              <a:rPr lang="en-US" sz="2400" dirty="0" smtClean="0"/>
              <a:t>CUDA </a:t>
            </a:r>
            <a:r>
              <a:rPr lang="en-US" sz="2400" dirty="0"/>
              <a:t>C </a:t>
            </a:r>
            <a:r>
              <a:rPr lang="en-US" sz="2400" dirty="0" smtClean="0"/>
              <a:t>implementation </a:t>
            </a:r>
            <a:r>
              <a:rPr lang="en-US" sz="2400" dirty="0"/>
              <a:t>Step </a:t>
            </a:r>
            <a:r>
              <a:rPr lang="en-US" sz="2400" dirty="0" smtClean="0"/>
              <a:t>2</a:t>
            </a:r>
            <a:endParaRPr lang="en-US" sz="2400" dirty="0"/>
          </a:p>
        </p:txBody>
      </p:sp>
      <p:sp>
        <p:nvSpPr>
          <p:cNvPr id="10"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Thread hierarchy</a:t>
            </a:r>
            <a:endParaRPr lang="en-US" sz="2400" b="1" dirty="0">
              <a:solidFill>
                <a:srgbClr val="FF0000"/>
              </a:solidFill>
              <a:latin typeface="Arial"/>
              <a:cs typeface="Arial"/>
            </a:endParaRPr>
          </a:p>
        </p:txBody>
      </p:sp>
      <p:sp>
        <p:nvSpPr>
          <p:cNvPr id="11" name="Rectangle 10"/>
          <p:cNvSpPr/>
          <p:nvPr/>
        </p:nvSpPr>
        <p:spPr>
          <a:xfrm>
            <a:off x="-91440" y="682644"/>
            <a:ext cx="8947223" cy="461665"/>
          </a:xfrm>
          <a:prstGeom prst="rect">
            <a:avLst/>
          </a:prstGeom>
        </p:spPr>
        <p:txBody>
          <a:bodyPr wrap="square">
            <a:spAutoFit/>
          </a:bodyPr>
          <a:lstStyle/>
          <a:p>
            <a:pPr marL="342900" indent="-342900">
              <a:buFont typeface="Wingdings" charset="2"/>
              <a:buChar char="u"/>
            </a:pPr>
            <a:r>
              <a:rPr lang="en-US" sz="2400" b="1" kern="0" dirty="0">
                <a:solidFill>
                  <a:srgbClr val="000000"/>
                </a:solidFill>
                <a:latin typeface="Arial" charset="0"/>
              </a:rPr>
              <a:t>Mapping </a:t>
            </a:r>
            <a:r>
              <a:rPr lang="en-US" sz="2400" b="1" kern="0" dirty="0" smtClean="0">
                <a:solidFill>
                  <a:srgbClr val="000000"/>
                </a:solidFill>
                <a:latin typeface="Arial" charset="0"/>
              </a:rPr>
              <a:t>threads </a:t>
            </a:r>
            <a:r>
              <a:rPr lang="en-US" sz="2400" b="1" kern="0" dirty="0">
                <a:solidFill>
                  <a:srgbClr val="000000"/>
                </a:solidFill>
                <a:latin typeface="Arial" charset="0"/>
              </a:rPr>
              <a:t>to multidimensional data</a:t>
            </a:r>
          </a:p>
        </p:txBody>
      </p:sp>
      <p:sp>
        <p:nvSpPr>
          <p:cNvPr id="13" name="Rectangle 12"/>
          <p:cNvSpPr/>
          <p:nvPr/>
        </p:nvSpPr>
        <p:spPr>
          <a:xfrm>
            <a:off x="-88051" y="1026933"/>
            <a:ext cx="7614561" cy="461665"/>
          </a:xfrm>
          <a:prstGeom prst="rect">
            <a:avLst/>
          </a:prstGeom>
        </p:spPr>
        <p:txBody>
          <a:bodyPr wrap="square">
            <a:spAutoFit/>
          </a:bodyPr>
          <a:lstStyle/>
          <a:p>
            <a:pPr marL="520700" indent="-342900">
              <a:buFont typeface="Wingdings" charset="2"/>
              <a:buChar char="Ø"/>
            </a:pPr>
            <a:r>
              <a:rPr lang="en-US" sz="2400" dirty="0">
                <a:latin typeface="Arial"/>
                <a:cs typeface="Arial"/>
              </a:rPr>
              <a:t>P1-1_MatrixSummation-with-2Dgrid-and-2Dblocks</a:t>
            </a:r>
          </a:p>
        </p:txBody>
      </p:sp>
      <p:sp>
        <p:nvSpPr>
          <p:cNvPr id="12" name="Rectangle 11"/>
          <p:cNvSpPr/>
          <p:nvPr/>
        </p:nvSpPr>
        <p:spPr>
          <a:xfrm>
            <a:off x="21350" y="1674865"/>
            <a:ext cx="9052918" cy="4832092"/>
          </a:xfrm>
          <a:prstGeom prst="rect">
            <a:avLst/>
          </a:prstGeom>
        </p:spPr>
        <p:txBody>
          <a:bodyPr wrap="square">
            <a:spAutoFit/>
          </a:bodyPr>
          <a:lstStyle/>
          <a:p>
            <a:r>
              <a:rPr lang="en-US" sz="2200" dirty="0" err="1"/>
              <a:t>int</a:t>
            </a:r>
            <a:r>
              <a:rPr lang="en-US" sz="2200" dirty="0"/>
              <a:t> main(</a:t>
            </a:r>
            <a:r>
              <a:rPr lang="en-US" sz="2200" dirty="0" err="1"/>
              <a:t>int</a:t>
            </a:r>
            <a:r>
              <a:rPr lang="en-US" sz="2200" dirty="0"/>
              <a:t> </a:t>
            </a:r>
            <a:r>
              <a:rPr lang="en-US" sz="2200" dirty="0" err="1"/>
              <a:t>argc</a:t>
            </a:r>
            <a:r>
              <a:rPr lang="en-US" sz="2200" dirty="0"/>
              <a:t>, char **</a:t>
            </a:r>
            <a:r>
              <a:rPr lang="en-US" sz="2200" dirty="0" err="1"/>
              <a:t>argv</a:t>
            </a:r>
            <a:r>
              <a:rPr lang="en-US" sz="2200" dirty="0" smtClean="0"/>
              <a:t>){</a:t>
            </a:r>
          </a:p>
          <a:p>
            <a:r>
              <a:rPr lang="en-US" sz="2200" dirty="0"/>
              <a:t> </a:t>
            </a:r>
            <a:r>
              <a:rPr lang="en-US" sz="2200" dirty="0" smtClean="0"/>
              <a:t>    </a:t>
            </a:r>
            <a:r>
              <a:rPr lang="is-IS" sz="2200" dirty="0" smtClean="0"/>
              <a:t>…</a:t>
            </a:r>
            <a:endParaRPr lang="en-US" sz="2200" dirty="0"/>
          </a:p>
          <a:p>
            <a:r>
              <a:rPr lang="en-US" sz="2200" dirty="0" smtClean="0"/>
              <a:t>    </a:t>
            </a:r>
            <a:r>
              <a:rPr lang="en-US" sz="2200" dirty="0" err="1" smtClean="0"/>
              <a:t>int</a:t>
            </a:r>
            <a:r>
              <a:rPr lang="en-US" sz="2200" dirty="0" smtClean="0"/>
              <a:t> </a:t>
            </a:r>
            <a:r>
              <a:rPr lang="en-US" sz="2200" dirty="0" err="1"/>
              <a:t>nx</a:t>
            </a:r>
            <a:r>
              <a:rPr lang="en-US" sz="2200" dirty="0"/>
              <a:t> = 1 &lt;&lt; 14;</a:t>
            </a:r>
          </a:p>
          <a:p>
            <a:r>
              <a:rPr lang="en-US" sz="2200" dirty="0"/>
              <a:t>    </a:t>
            </a:r>
            <a:r>
              <a:rPr lang="en-US" sz="2200" dirty="0" err="1"/>
              <a:t>int</a:t>
            </a:r>
            <a:r>
              <a:rPr lang="en-US" sz="2200" dirty="0"/>
              <a:t> </a:t>
            </a:r>
            <a:r>
              <a:rPr lang="en-US" sz="2200" dirty="0" err="1"/>
              <a:t>ny</a:t>
            </a:r>
            <a:r>
              <a:rPr lang="en-US" sz="2200" dirty="0"/>
              <a:t> = 1 &lt;&lt; 14</a:t>
            </a:r>
            <a:r>
              <a:rPr lang="en-US" sz="2200" dirty="0" smtClean="0"/>
              <a:t>;</a:t>
            </a:r>
            <a:endParaRPr lang="en-US" sz="2200" dirty="0"/>
          </a:p>
          <a:p>
            <a:r>
              <a:rPr lang="en-US" sz="2200" dirty="0"/>
              <a:t>    </a:t>
            </a:r>
            <a:r>
              <a:rPr lang="en-US" sz="2200" dirty="0" err="1"/>
              <a:t>int</a:t>
            </a:r>
            <a:r>
              <a:rPr lang="en-US" sz="2200" dirty="0"/>
              <a:t> </a:t>
            </a:r>
            <a:r>
              <a:rPr lang="en-US" sz="2200" dirty="0" err="1"/>
              <a:t>nxy</a:t>
            </a:r>
            <a:r>
              <a:rPr lang="en-US" sz="2200" dirty="0"/>
              <a:t> = </a:t>
            </a:r>
            <a:r>
              <a:rPr lang="en-US" sz="2200" dirty="0" err="1"/>
              <a:t>nx</a:t>
            </a:r>
            <a:r>
              <a:rPr lang="en-US" sz="2200" dirty="0"/>
              <a:t> * </a:t>
            </a:r>
            <a:r>
              <a:rPr lang="en-US" sz="2200" dirty="0" err="1"/>
              <a:t>ny</a:t>
            </a:r>
            <a:r>
              <a:rPr lang="en-US" sz="2200" dirty="0"/>
              <a:t>;</a:t>
            </a:r>
          </a:p>
          <a:p>
            <a:r>
              <a:rPr lang="en-US" sz="2200" dirty="0" smtClean="0"/>
              <a:t>    /</a:t>
            </a:r>
            <a:r>
              <a:rPr lang="en-US" sz="2200" dirty="0"/>
              <a:t>/ </a:t>
            </a:r>
            <a:r>
              <a:rPr lang="en-US" sz="2200" dirty="0" err="1"/>
              <a:t>malloc</a:t>
            </a:r>
            <a:r>
              <a:rPr lang="en-US" sz="2200" dirty="0"/>
              <a:t> </a:t>
            </a:r>
            <a:r>
              <a:rPr lang="en-US" sz="2200" dirty="0" smtClean="0"/>
              <a:t>host and </a:t>
            </a:r>
            <a:r>
              <a:rPr lang="en-US" sz="2200" dirty="0"/>
              <a:t>initialize data at host </a:t>
            </a:r>
          </a:p>
          <a:p>
            <a:r>
              <a:rPr lang="en-US" sz="2200" dirty="0" smtClean="0"/>
              <a:t>   /</a:t>
            </a:r>
            <a:r>
              <a:rPr lang="en-US" sz="2200" dirty="0"/>
              <a:t>/ </a:t>
            </a:r>
            <a:r>
              <a:rPr lang="en-US" sz="2200" dirty="0" err="1"/>
              <a:t>malloc</a:t>
            </a:r>
            <a:r>
              <a:rPr lang="en-US" sz="2200" dirty="0"/>
              <a:t> device global </a:t>
            </a:r>
            <a:r>
              <a:rPr lang="en-US" sz="2200" dirty="0" smtClean="0"/>
              <a:t>memory and transfer </a:t>
            </a:r>
            <a:r>
              <a:rPr lang="en-US" sz="2200" dirty="0"/>
              <a:t>data from host to device</a:t>
            </a:r>
          </a:p>
          <a:p>
            <a:r>
              <a:rPr lang="en-US" sz="2200" dirty="0" smtClean="0"/>
              <a:t>    </a:t>
            </a:r>
            <a:r>
              <a:rPr lang="en-US" sz="2200" dirty="0"/>
              <a:t>// invoke kernel at host side</a:t>
            </a:r>
          </a:p>
          <a:p>
            <a:r>
              <a:rPr lang="en-US" sz="2200" dirty="0"/>
              <a:t>    </a:t>
            </a:r>
            <a:r>
              <a:rPr lang="en-US" sz="2200" dirty="0" err="1"/>
              <a:t>int</a:t>
            </a:r>
            <a:r>
              <a:rPr lang="en-US" sz="2200" dirty="0"/>
              <a:t> </a:t>
            </a:r>
            <a:r>
              <a:rPr lang="en-US" sz="2200" dirty="0" err="1"/>
              <a:t>dimx</a:t>
            </a:r>
            <a:r>
              <a:rPr lang="en-US" sz="2200" dirty="0"/>
              <a:t> = 32</a:t>
            </a:r>
            <a:r>
              <a:rPr lang="en-US" sz="2200" dirty="0" smtClean="0"/>
              <a:t>; </a:t>
            </a:r>
            <a:r>
              <a:rPr lang="en-US" sz="2200" dirty="0" err="1"/>
              <a:t>dimy</a:t>
            </a:r>
            <a:r>
              <a:rPr lang="en-US" sz="2200" dirty="0"/>
              <a:t> = 32;</a:t>
            </a:r>
          </a:p>
          <a:p>
            <a:r>
              <a:rPr lang="en-US" sz="2200" dirty="0"/>
              <a:t>    dim3 block(</a:t>
            </a:r>
            <a:r>
              <a:rPr lang="en-US" sz="2200" dirty="0" err="1"/>
              <a:t>dimx</a:t>
            </a:r>
            <a:r>
              <a:rPr lang="en-US" sz="2200" dirty="0"/>
              <a:t>, </a:t>
            </a:r>
            <a:r>
              <a:rPr lang="en-US" sz="2200" dirty="0" err="1"/>
              <a:t>dimy</a:t>
            </a:r>
            <a:r>
              <a:rPr lang="en-US" sz="2200" dirty="0"/>
              <a:t>);</a:t>
            </a:r>
          </a:p>
          <a:p>
            <a:r>
              <a:rPr lang="en-US" sz="2200" dirty="0"/>
              <a:t>    dim3 grid((</a:t>
            </a:r>
            <a:r>
              <a:rPr lang="en-US" sz="2200" dirty="0" err="1"/>
              <a:t>nx</a:t>
            </a:r>
            <a:r>
              <a:rPr lang="en-US" sz="2200" dirty="0"/>
              <a:t> + </a:t>
            </a:r>
            <a:r>
              <a:rPr lang="en-US" sz="2200" dirty="0" err="1"/>
              <a:t>block.x</a:t>
            </a:r>
            <a:r>
              <a:rPr lang="en-US" sz="2200" dirty="0"/>
              <a:t> - 1) / </a:t>
            </a:r>
            <a:r>
              <a:rPr lang="en-US" sz="2200" dirty="0" err="1"/>
              <a:t>block.x</a:t>
            </a:r>
            <a:r>
              <a:rPr lang="en-US" sz="2200" dirty="0"/>
              <a:t>, (</a:t>
            </a:r>
            <a:r>
              <a:rPr lang="en-US" sz="2200" dirty="0" err="1"/>
              <a:t>ny</a:t>
            </a:r>
            <a:r>
              <a:rPr lang="en-US" sz="2200" dirty="0"/>
              <a:t> + </a:t>
            </a:r>
            <a:r>
              <a:rPr lang="en-US" sz="2200" dirty="0" err="1"/>
              <a:t>block.y</a:t>
            </a:r>
            <a:r>
              <a:rPr lang="en-US" sz="2200" dirty="0"/>
              <a:t> - 1) / </a:t>
            </a:r>
            <a:r>
              <a:rPr lang="en-US" sz="2200" dirty="0" err="1"/>
              <a:t>block.y</a:t>
            </a:r>
            <a:r>
              <a:rPr lang="en-US" sz="2200" dirty="0"/>
              <a:t>)</a:t>
            </a:r>
            <a:r>
              <a:rPr lang="en-US" sz="2200" dirty="0" smtClean="0"/>
              <a:t>;</a:t>
            </a:r>
          </a:p>
          <a:p>
            <a:r>
              <a:rPr lang="en-US" sz="2200" dirty="0" smtClean="0"/>
              <a:t>     sumMatrixOnGPU2D</a:t>
            </a:r>
            <a:r>
              <a:rPr lang="en-US" sz="2200" dirty="0"/>
              <a:t>&lt;&lt;&lt;grid, block&gt;&gt;&gt;(</a:t>
            </a:r>
            <a:r>
              <a:rPr lang="en-US" sz="2200" dirty="0" err="1"/>
              <a:t>d_MatA</a:t>
            </a:r>
            <a:r>
              <a:rPr lang="en-US" sz="2200" dirty="0"/>
              <a:t>, </a:t>
            </a:r>
            <a:r>
              <a:rPr lang="en-US" sz="2200" dirty="0" err="1"/>
              <a:t>d_MatB</a:t>
            </a:r>
            <a:r>
              <a:rPr lang="en-US" sz="2200" dirty="0"/>
              <a:t>, </a:t>
            </a:r>
            <a:r>
              <a:rPr lang="en-US" sz="2200" dirty="0" err="1"/>
              <a:t>d_MatC</a:t>
            </a:r>
            <a:r>
              <a:rPr lang="en-US" sz="2200" dirty="0"/>
              <a:t>, </a:t>
            </a:r>
            <a:r>
              <a:rPr lang="en-US" sz="2200" dirty="0" err="1"/>
              <a:t>nx</a:t>
            </a:r>
            <a:r>
              <a:rPr lang="en-US" sz="2200" dirty="0"/>
              <a:t>, </a:t>
            </a:r>
            <a:r>
              <a:rPr lang="en-US" sz="2200" dirty="0" err="1"/>
              <a:t>ny</a:t>
            </a:r>
            <a:r>
              <a:rPr lang="en-US" sz="2200" dirty="0"/>
              <a:t>)</a:t>
            </a:r>
            <a:r>
              <a:rPr lang="en-US" sz="2200" dirty="0" smtClean="0"/>
              <a:t>;</a:t>
            </a:r>
          </a:p>
          <a:p>
            <a:r>
              <a:rPr lang="is-IS" sz="2200" dirty="0" smtClean="0"/>
              <a:t>     …</a:t>
            </a:r>
            <a:endParaRPr lang="en-US" sz="2200" dirty="0"/>
          </a:p>
          <a:p>
            <a:r>
              <a:rPr lang="en-US" sz="2200" dirty="0" smtClean="0"/>
              <a:t>}</a:t>
            </a:r>
            <a:endParaRPr lang="en-US" sz="2200" dirty="0"/>
          </a:p>
        </p:txBody>
      </p:sp>
      <p:sp>
        <p:nvSpPr>
          <p:cNvPr id="16" name="Rectangle 15"/>
          <p:cNvSpPr/>
          <p:nvPr/>
        </p:nvSpPr>
        <p:spPr>
          <a:xfrm>
            <a:off x="3604646" y="4210504"/>
            <a:ext cx="5469622" cy="830997"/>
          </a:xfrm>
          <a:prstGeom prst="rect">
            <a:avLst/>
          </a:prstGeom>
        </p:spPr>
        <p:txBody>
          <a:bodyPr wrap="square">
            <a:spAutoFit/>
          </a:bodyPr>
          <a:lstStyle/>
          <a:p>
            <a:r>
              <a:rPr lang="en-US" sz="2400" dirty="0" smtClean="0">
                <a:solidFill>
                  <a:srgbClr val="FF0000"/>
                </a:solidFill>
              </a:rPr>
              <a:t>//Use block size of (32, 32, ,1) and calculate grid </a:t>
            </a:r>
            <a:r>
              <a:rPr lang="en-US" sz="2400" dirty="0">
                <a:solidFill>
                  <a:srgbClr val="FF0000"/>
                </a:solidFill>
              </a:rPr>
              <a:t>dimension </a:t>
            </a:r>
          </a:p>
        </p:txBody>
      </p:sp>
      <p:sp>
        <p:nvSpPr>
          <p:cNvPr id="2" name="Rectangle 1"/>
          <p:cNvSpPr/>
          <p:nvPr/>
        </p:nvSpPr>
        <p:spPr>
          <a:xfrm>
            <a:off x="2396838" y="2392353"/>
            <a:ext cx="6306895" cy="830997"/>
          </a:xfrm>
          <a:prstGeom prst="rect">
            <a:avLst/>
          </a:prstGeom>
        </p:spPr>
        <p:txBody>
          <a:bodyPr wrap="square">
            <a:spAutoFit/>
          </a:bodyPr>
          <a:lstStyle/>
          <a:p>
            <a:r>
              <a:rPr lang="en-US" sz="2400" dirty="0"/>
              <a:t>// set up data size of </a:t>
            </a:r>
            <a:r>
              <a:rPr lang="en-US" sz="2400" dirty="0" smtClean="0"/>
              <a:t>matrix, </a:t>
            </a:r>
            <a:r>
              <a:rPr lang="en-US" sz="2400" dirty="0">
                <a:solidFill>
                  <a:srgbClr val="FF0000"/>
                </a:solidFill>
              </a:rPr>
              <a:t>16,384 elements in each </a:t>
            </a:r>
            <a:r>
              <a:rPr lang="en-US" sz="2400" dirty="0" smtClean="0">
                <a:solidFill>
                  <a:srgbClr val="FF0000"/>
                </a:solidFill>
              </a:rPr>
              <a:t>dimension</a:t>
            </a:r>
            <a:endParaRPr lang="en-US" sz="2400" dirty="0">
              <a:solidFill>
                <a:srgbClr val="FF0000"/>
              </a:solidFill>
            </a:endParaRPr>
          </a:p>
        </p:txBody>
      </p:sp>
    </p:spTree>
    <p:extLst>
      <p:ext uri="{BB962C8B-B14F-4D97-AF65-F5344CB8AC3E}">
        <p14:creationId xmlns:p14="http://schemas.microsoft.com/office/powerpoint/2010/main" val="128422221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Thread hierarchy</a:t>
            </a:r>
            <a:endParaRPr lang="en-US" sz="2400" b="1" dirty="0">
              <a:solidFill>
                <a:srgbClr val="FF0000"/>
              </a:solidFill>
              <a:latin typeface="Arial"/>
              <a:cs typeface="Arial"/>
            </a:endParaRPr>
          </a:p>
        </p:txBody>
      </p:sp>
      <p:sp>
        <p:nvSpPr>
          <p:cNvPr id="7" name="Rectangle 6"/>
          <p:cNvSpPr/>
          <p:nvPr/>
        </p:nvSpPr>
        <p:spPr>
          <a:xfrm>
            <a:off x="-91440" y="682644"/>
            <a:ext cx="8947223" cy="461665"/>
          </a:xfrm>
          <a:prstGeom prst="rect">
            <a:avLst/>
          </a:prstGeom>
        </p:spPr>
        <p:txBody>
          <a:bodyPr wrap="square">
            <a:spAutoFit/>
          </a:bodyPr>
          <a:lstStyle/>
          <a:p>
            <a:pPr marL="342900" indent="-342900">
              <a:buFont typeface="Wingdings" charset="2"/>
              <a:buChar char="u"/>
            </a:pPr>
            <a:r>
              <a:rPr lang="en-US" sz="2400" b="1" kern="0" dirty="0">
                <a:solidFill>
                  <a:srgbClr val="000000"/>
                </a:solidFill>
                <a:latin typeface="Arial" charset="0"/>
              </a:rPr>
              <a:t>Mapping </a:t>
            </a:r>
            <a:r>
              <a:rPr lang="en-US" sz="2400" b="1" kern="0" dirty="0" smtClean="0">
                <a:solidFill>
                  <a:srgbClr val="000000"/>
                </a:solidFill>
                <a:latin typeface="Arial" charset="0"/>
              </a:rPr>
              <a:t>threads </a:t>
            </a:r>
            <a:r>
              <a:rPr lang="en-US" sz="2400" b="1" kern="0" dirty="0">
                <a:solidFill>
                  <a:srgbClr val="000000"/>
                </a:solidFill>
                <a:latin typeface="Arial" charset="0"/>
              </a:rPr>
              <a:t>to multidimensional data</a:t>
            </a:r>
          </a:p>
        </p:txBody>
      </p:sp>
      <p:sp>
        <p:nvSpPr>
          <p:cNvPr id="8" name="Rectangle 7"/>
          <p:cNvSpPr/>
          <p:nvPr/>
        </p:nvSpPr>
        <p:spPr>
          <a:xfrm>
            <a:off x="-88051" y="1026933"/>
            <a:ext cx="9232051" cy="461665"/>
          </a:xfrm>
          <a:prstGeom prst="rect">
            <a:avLst/>
          </a:prstGeom>
        </p:spPr>
        <p:txBody>
          <a:bodyPr wrap="square">
            <a:spAutoFit/>
          </a:bodyPr>
          <a:lstStyle/>
          <a:p>
            <a:pPr marL="520700" indent="-342900">
              <a:buFont typeface="Wingdings" charset="2"/>
              <a:buChar char="Ø"/>
            </a:pPr>
            <a:r>
              <a:rPr lang="en-US" sz="2400" dirty="0" smtClean="0">
                <a:latin typeface="Arial"/>
                <a:cs typeface="Arial"/>
              </a:rPr>
              <a:t>P1</a:t>
            </a:r>
            <a:r>
              <a:rPr lang="en-US" sz="2400" dirty="0">
                <a:latin typeface="Arial"/>
                <a:cs typeface="Arial"/>
              </a:rPr>
              <a:t>-2_MatrixMultiplication-with-2Dgrid-and-</a:t>
            </a:r>
            <a:r>
              <a:rPr lang="en-US" sz="2400" dirty="0" smtClean="0">
                <a:latin typeface="Arial"/>
                <a:cs typeface="Arial"/>
              </a:rPr>
              <a:t>2Dblocks</a:t>
            </a:r>
            <a:endParaRPr lang="en-US" sz="2400" dirty="0">
              <a:latin typeface="Arial"/>
              <a:cs typeface="Arial"/>
            </a:endParaRPr>
          </a:p>
        </p:txBody>
      </p:sp>
      <p:pic>
        <p:nvPicPr>
          <p:cNvPr id="4" name="Picture 3"/>
          <p:cNvPicPr>
            <a:picLocks noChangeAspect="1"/>
          </p:cNvPicPr>
          <p:nvPr/>
        </p:nvPicPr>
        <p:blipFill>
          <a:blip r:embed="rId3"/>
          <a:stretch>
            <a:fillRect/>
          </a:stretch>
        </p:blipFill>
        <p:spPr>
          <a:xfrm>
            <a:off x="3615962" y="1777999"/>
            <a:ext cx="4540621" cy="4469503"/>
          </a:xfrm>
          <a:prstGeom prst="rect">
            <a:avLst/>
          </a:prstGeom>
        </p:spPr>
      </p:pic>
      <p:sp>
        <p:nvSpPr>
          <p:cNvPr id="13" name="Rectangle 12"/>
          <p:cNvSpPr/>
          <p:nvPr/>
        </p:nvSpPr>
        <p:spPr>
          <a:xfrm>
            <a:off x="4342572" y="5985299"/>
            <a:ext cx="1036687" cy="461665"/>
          </a:xfrm>
          <a:prstGeom prst="rect">
            <a:avLst/>
          </a:prstGeom>
        </p:spPr>
        <p:txBody>
          <a:bodyPr wrap="none">
            <a:spAutoFit/>
          </a:bodyPr>
          <a:lstStyle/>
          <a:p>
            <a:r>
              <a:rPr lang="en-US" sz="2400" i="1" dirty="0" smtClean="0"/>
              <a:t>A</a:t>
            </a:r>
            <a:r>
              <a:rPr lang="en-US" sz="2400" dirty="0" smtClean="0"/>
              <a:t>[n, p]</a:t>
            </a:r>
            <a:endParaRPr lang="en-US" sz="2400" dirty="0"/>
          </a:p>
        </p:txBody>
      </p:sp>
      <p:pic>
        <p:nvPicPr>
          <p:cNvPr id="16" name="Picture 15"/>
          <p:cNvPicPr>
            <a:picLocks noChangeAspect="1"/>
          </p:cNvPicPr>
          <p:nvPr/>
        </p:nvPicPr>
        <p:blipFill rotWithShape="1">
          <a:blip r:embed="rId4"/>
          <a:srcRect l="10653" t="12254" r="61322" b="69002"/>
          <a:stretch/>
        </p:blipFill>
        <p:spPr>
          <a:xfrm>
            <a:off x="415562" y="3347659"/>
            <a:ext cx="3200400" cy="1566128"/>
          </a:xfrm>
          <a:prstGeom prst="rect">
            <a:avLst/>
          </a:prstGeom>
        </p:spPr>
      </p:pic>
      <p:sp>
        <p:nvSpPr>
          <p:cNvPr id="15" name="Rectangle 14"/>
          <p:cNvSpPr/>
          <p:nvPr/>
        </p:nvSpPr>
        <p:spPr>
          <a:xfrm>
            <a:off x="0" y="1777999"/>
            <a:ext cx="4683115" cy="1569660"/>
          </a:xfrm>
          <a:prstGeom prst="rect">
            <a:avLst/>
          </a:prstGeom>
        </p:spPr>
        <p:txBody>
          <a:bodyPr wrap="square">
            <a:spAutoFit/>
          </a:bodyPr>
          <a:lstStyle/>
          <a:p>
            <a:pPr marL="342900" indent="-342900">
              <a:buFont typeface="Wingdings" charset="2"/>
              <a:buChar char="§"/>
            </a:pPr>
            <a:r>
              <a:rPr lang="en-US" sz="2400" dirty="0" smtClean="0"/>
              <a:t>Multiply rows </a:t>
            </a:r>
            <a:r>
              <a:rPr lang="en-US" sz="2400" dirty="0"/>
              <a:t>of A by </a:t>
            </a:r>
            <a:r>
              <a:rPr lang="en-US" sz="2400" dirty="0" smtClean="0"/>
              <a:t>columns </a:t>
            </a:r>
            <a:r>
              <a:rPr lang="en-US" sz="2400" dirty="0"/>
              <a:t>of B and add them </a:t>
            </a:r>
            <a:r>
              <a:rPr lang="en-US" sz="2400" dirty="0" smtClean="0"/>
              <a:t>up</a:t>
            </a:r>
          </a:p>
          <a:p>
            <a:pPr marL="342900" indent="-342900">
              <a:buFont typeface="Wingdings" charset="2"/>
              <a:buChar char="§"/>
            </a:pPr>
            <a:r>
              <a:rPr lang="en-US" sz="2400" dirty="0"/>
              <a:t>place the sum in the appropriate position in the matrix </a:t>
            </a:r>
            <a:r>
              <a:rPr lang="en-US" sz="2400" dirty="0" smtClean="0"/>
              <a:t>C</a:t>
            </a:r>
            <a:endParaRPr lang="en-US" sz="2400" dirty="0"/>
          </a:p>
        </p:txBody>
      </p:sp>
      <p:sp>
        <p:nvSpPr>
          <p:cNvPr id="19" name="Rectangle 18"/>
          <p:cNvSpPr/>
          <p:nvPr/>
        </p:nvSpPr>
        <p:spPr>
          <a:xfrm>
            <a:off x="6616554" y="1394563"/>
            <a:ext cx="1021283" cy="461665"/>
          </a:xfrm>
          <a:prstGeom prst="rect">
            <a:avLst/>
          </a:prstGeom>
        </p:spPr>
        <p:txBody>
          <a:bodyPr wrap="none">
            <a:spAutoFit/>
          </a:bodyPr>
          <a:lstStyle/>
          <a:p>
            <a:r>
              <a:rPr lang="en-US" sz="2400" i="1" dirty="0" smtClean="0"/>
              <a:t>B</a:t>
            </a:r>
            <a:r>
              <a:rPr lang="en-US" sz="2400" dirty="0" smtClean="0"/>
              <a:t>[p, q]</a:t>
            </a:r>
            <a:endParaRPr lang="en-US" sz="2400" dirty="0"/>
          </a:p>
        </p:txBody>
      </p:sp>
      <p:sp>
        <p:nvSpPr>
          <p:cNvPr id="20" name="Rectangle 19"/>
          <p:cNvSpPr/>
          <p:nvPr/>
        </p:nvSpPr>
        <p:spPr>
          <a:xfrm>
            <a:off x="8082840" y="5006533"/>
            <a:ext cx="1036687" cy="461665"/>
          </a:xfrm>
          <a:prstGeom prst="rect">
            <a:avLst/>
          </a:prstGeom>
        </p:spPr>
        <p:txBody>
          <a:bodyPr wrap="none">
            <a:spAutoFit/>
          </a:bodyPr>
          <a:lstStyle/>
          <a:p>
            <a:r>
              <a:rPr lang="en-US" sz="2400" i="1" dirty="0" smtClean="0"/>
              <a:t>C</a:t>
            </a:r>
            <a:r>
              <a:rPr lang="en-US" sz="2400" dirty="0" smtClean="0"/>
              <a:t>[n, q]</a:t>
            </a:r>
            <a:endParaRPr lang="en-US" sz="2400" dirty="0"/>
          </a:p>
        </p:txBody>
      </p:sp>
      <p:sp>
        <p:nvSpPr>
          <p:cNvPr id="17" name="Rectangle 16"/>
          <p:cNvSpPr/>
          <p:nvPr/>
        </p:nvSpPr>
        <p:spPr>
          <a:xfrm>
            <a:off x="-57574" y="6453999"/>
            <a:ext cx="7254240" cy="369332"/>
          </a:xfrm>
          <a:prstGeom prst="rect">
            <a:avLst/>
          </a:prstGeom>
        </p:spPr>
        <p:txBody>
          <a:bodyPr wrap="square">
            <a:spAutoFit/>
          </a:bodyPr>
          <a:lstStyle/>
          <a:p>
            <a:r>
              <a:rPr lang="en-US" dirty="0"/>
              <a:t>http://</a:t>
            </a:r>
            <a:r>
              <a:rPr lang="en-US" dirty="0" err="1"/>
              <a:t>www.texample.net</a:t>
            </a:r>
            <a:r>
              <a:rPr lang="en-US" dirty="0"/>
              <a:t>/</a:t>
            </a:r>
            <a:r>
              <a:rPr lang="en-US" dirty="0" err="1"/>
              <a:t>tikz</a:t>
            </a:r>
            <a:r>
              <a:rPr lang="en-US" dirty="0"/>
              <a:t>/examples/matrix-multiplication/</a:t>
            </a:r>
          </a:p>
        </p:txBody>
      </p:sp>
      <p:sp>
        <p:nvSpPr>
          <p:cNvPr id="22" name="Rectangle 21"/>
          <p:cNvSpPr/>
          <p:nvPr/>
        </p:nvSpPr>
        <p:spPr>
          <a:xfrm>
            <a:off x="199752" y="5460695"/>
            <a:ext cx="3246877" cy="461665"/>
          </a:xfrm>
          <a:prstGeom prst="rect">
            <a:avLst/>
          </a:prstGeom>
        </p:spPr>
        <p:txBody>
          <a:bodyPr wrap="none">
            <a:spAutoFit/>
          </a:bodyPr>
          <a:lstStyle/>
          <a:p>
            <a:r>
              <a:rPr lang="en-US" sz="2400" i="1" dirty="0" smtClean="0"/>
              <a:t>A</a:t>
            </a:r>
            <a:r>
              <a:rPr lang="en-US" sz="2400" dirty="0" smtClean="0"/>
              <a:t>[n, p] x </a:t>
            </a:r>
            <a:r>
              <a:rPr lang="en-US" sz="2400" i="1" dirty="0" smtClean="0"/>
              <a:t>B</a:t>
            </a:r>
            <a:r>
              <a:rPr lang="en-US" sz="2400" dirty="0"/>
              <a:t>[p, q</a:t>
            </a:r>
            <a:r>
              <a:rPr lang="en-US" sz="2400" dirty="0" smtClean="0"/>
              <a:t>] = </a:t>
            </a:r>
            <a:r>
              <a:rPr lang="en-US" sz="2400" i="1" dirty="0" smtClean="0"/>
              <a:t>C</a:t>
            </a:r>
            <a:r>
              <a:rPr lang="en-US" sz="2400" dirty="0"/>
              <a:t>[n, q</a:t>
            </a:r>
            <a:r>
              <a:rPr lang="en-US" sz="2400" dirty="0" smtClean="0"/>
              <a:t>] </a:t>
            </a:r>
            <a:endParaRPr lang="en-US" sz="2400" dirty="0"/>
          </a:p>
        </p:txBody>
      </p:sp>
    </p:spTree>
    <p:extLst>
      <p:ext uri="{BB962C8B-B14F-4D97-AF65-F5344CB8AC3E}">
        <p14:creationId xmlns:p14="http://schemas.microsoft.com/office/powerpoint/2010/main" val="17472846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Thread hierarchy</a:t>
            </a:r>
            <a:endParaRPr lang="en-US" sz="2400" b="1" dirty="0">
              <a:solidFill>
                <a:srgbClr val="FF0000"/>
              </a:solidFill>
              <a:latin typeface="Arial"/>
              <a:cs typeface="Arial"/>
            </a:endParaRPr>
          </a:p>
        </p:txBody>
      </p:sp>
      <p:sp>
        <p:nvSpPr>
          <p:cNvPr id="7" name="Rectangle 6"/>
          <p:cNvSpPr/>
          <p:nvPr/>
        </p:nvSpPr>
        <p:spPr>
          <a:xfrm>
            <a:off x="-91440" y="682644"/>
            <a:ext cx="8947223" cy="461665"/>
          </a:xfrm>
          <a:prstGeom prst="rect">
            <a:avLst/>
          </a:prstGeom>
        </p:spPr>
        <p:txBody>
          <a:bodyPr wrap="square">
            <a:spAutoFit/>
          </a:bodyPr>
          <a:lstStyle/>
          <a:p>
            <a:pPr marL="342900" indent="-342900">
              <a:buFont typeface="Wingdings" charset="2"/>
              <a:buChar char="u"/>
            </a:pPr>
            <a:r>
              <a:rPr lang="en-US" sz="2400" b="1" kern="0" dirty="0">
                <a:solidFill>
                  <a:srgbClr val="000000"/>
                </a:solidFill>
                <a:latin typeface="Arial" charset="0"/>
              </a:rPr>
              <a:t>Mapping </a:t>
            </a:r>
            <a:r>
              <a:rPr lang="en-US" sz="2400" b="1" kern="0" dirty="0" smtClean="0">
                <a:solidFill>
                  <a:srgbClr val="000000"/>
                </a:solidFill>
                <a:latin typeface="Arial" charset="0"/>
              </a:rPr>
              <a:t>threads </a:t>
            </a:r>
            <a:r>
              <a:rPr lang="en-US" sz="2400" b="1" kern="0" dirty="0">
                <a:solidFill>
                  <a:srgbClr val="000000"/>
                </a:solidFill>
                <a:latin typeface="Arial" charset="0"/>
              </a:rPr>
              <a:t>to multidimensional data</a:t>
            </a:r>
          </a:p>
        </p:txBody>
      </p:sp>
      <p:sp>
        <p:nvSpPr>
          <p:cNvPr id="8" name="Rectangle 7"/>
          <p:cNvSpPr/>
          <p:nvPr/>
        </p:nvSpPr>
        <p:spPr>
          <a:xfrm>
            <a:off x="-88051" y="1026933"/>
            <a:ext cx="9232051" cy="461665"/>
          </a:xfrm>
          <a:prstGeom prst="rect">
            <a:avLst/>
          </a:prstGeom>
        </p:spPr>
        <p:txBody>
          <a:bodyPr wrap="square">
            <a:spAutoFit/>
          </a:bodyPr>
          <a:lstStyle/>
          <a:p>
            <a:pPr marL="520700" indent="-342900">
              <a:buFont typeface="Wingdings" charset="2"/>
              <a:buChar char="Ø"/>
            </a:pPr>
            <a:r>
              <a:rPr lang="en-US" sz="2400" dirty="0" smtClean="0">
                <a:latin typeface="Arial"/>
                <a:cs typeface="Arial"/>
              </a:rPr>
              <a:t>P1</a:t>
            </a:r>
            <a:r>
              <a:rPr lang="en-US" sz="2400" dirty="0">
                <a:latin typeface="Arial"/>
                <a:cs typeface="Arial"/>
              </a:rPr>
              <a:t>-2_MatrixMultiplication-with-2Dgrid-and-</a:t>
            </a:r>
            <a:r>
              <a:rPr lang="en-US" sz="2400" dirty="0" smtClean="0">
                <a:latin typeface="Arial"/>
                <a:cs typeface="Arial"/>
              </a:rPr>
              <a:t>2Dblocks</a:t>
            </a:r>
            <a:endParaRPr lang="en-US" sz="2400" dirty="0">
              <a:latin typeface="Arial"/>
              <a:cs typeface="Arial"/>
            </a:endParaRPr>
          </a:p>
        </p:txBody>
      </p:sp>
      <p:pic>
        <p:nvPicPr>
          <p:cNvPr id="2" name="Picture 1"/>
          <p:cNvPicPr>
            <a:picLocks noChangeAspect="1"/>
          </p:cNvPicPr>
          <p:nvPr/>
        </p:nvPicPr>
        <p:blipFill rotWithShape="1">
          <a:blip r:embed="rId3"/>
          <a:srcRect l="1482" t="2800" r="1573" b="11110"/>
          <a:stretch/>
        </p:blipFill>
        <p:spPr>
          <a:xfrm>
            <a:off x="429451" y="2023798"/>
            <a:ext cx="8426332" cy="3508959"/>
          </a:xfrm>
          <a:prstGeom prst="rect">
            <a:avLst/>
          </a:prstGeom>
        </p:spPr>
      </p:pic>
      <p:sp>
        <p:nvSpPr>
          <p:cNvPr id="3" name="Rectangle 2"/>
          <p:cNvSpPr/>
          <p:nvPr/>
        </p:nvSpPr>
        <p:spPr>
          <a:xfrm>
            <a:off x="5516384" y="2700868"/>
            <a:ext cx="3557884" cy="1569660"/>
          </a:xfrm>
          <a:prstGeom prst="rect">
            <a:avLst/>
          </a:prstGeom>
        </p:spPr>
        <p:txBody>
          <a:bodyPr wrap="square">
            <a:spAutoFit/>
          </a:bodyPr>
          <a:lstStyle/>
          <a:p>
            <a:pPr marL="342900" indent="-342900">
              <a:buFont typeface="Arial"/>
              <a:buChar char="•"/>
            </a:pPr>
            <a:r>
              <a:rPr lang="en-US" sz="2400" dirty="0" smtClean="0"/>
              <a:t>Multiple nested </a:t>
            </a:r>
            <a:r>
              <a:rPr lang="en-US" sz="2400" dirty="0"/>
              <a:t>for loops.</a:t>
            </a:r>
          </a:p>
          <a:p>
            <a:pPr marL="342900" indent="-342900">
              <a:buFont typeface="Arial"/>
              <a:buChar char="•"/>
            </a:pPr>
            <a:r>
              <a:rPr lang="en-US" sz="2400" dirty="0" smtClean="0"/>
              <a:t>Both multiplications and </a:t>
            </a:r>
            <a:r>
              <a:rPr lang="en-US" sz="2400" dirty="0"/>
              <a:t>additions are </a:t>
            </a:r>
            <a:r>
              <a:rPr lang="en-US" sz="2400" dirty="0" smtClean="0"/>
              <a:t>in </a:t>
            </a:r>
            <a:r>
              <a:rPr lang="is-IS" sz="2400" dirty="0" smtClean="0"/>
              <a:t>O</a:t>
            </a:r>
            <a:r>
              <a:rPr lang="is-IS" sz="2400" dirty="0"/>
              <a:t>(N3)</a:t>
            </a:r>
            <a:r>
              <a:rPr lang="is-IS" sz="2400" dirty="0" smtClean="0"/>
              <a:t>.</a:t>
            </a:r>
            <a:endParaRPr lang="is-IS" sz="2400" dirty="0"/>
          </a:p>
        </p:txBody>
      </p:sp>
      <p:sp>
        <p:nvSpPr>
          <p:cNvPr id="5" name="Rectangle 4"/>
          <p:cNvSpPr/>
          <p:nvPr/>
        </p:nvSpPr>
        <p:spPr>
          <a:xfrm>
            <a:off x="254000" y="1352499"/>
            <a:ext cx="6250429" cy="461665"/>
          </a:xfrm>
          <a:prstGeom prst="rect">
            <a:avLst/>
          </a:prstGeom>
        </p:spPr>
        <p:txBody>
          <a:bodyPr wrap="square">
            <a:spAutoFit/>
          </a:bodyPr>
          <a:lstStyle/>
          <a:p>
            <a:pPr marL="342900" indent="-342900">
              <a:buFont typeface="Wingdings" charset="2"/>
              <a:buChar char="§"/>
            </a:pPr>
            <a:r>
              <a:rPr lang="en-US" sz="2400" dirty="0"/>
              <a:t>Sequential algorithm for Matrix Multiplication </a:t>
            </a:r>
          </a:p>
        </p:txBody>
      </p:sp>
      <p:sp>
        <p:nvSpPr>
          <p:cNvPr id="9" name="Rectangle 8"/>
          <p:cNvSpPr/>
          <p:nvPr/>
        </p:nvSpPr>
        <p:spPr>
          <a:xfrm>
            <a:off x="254000" y="5532757"/>
            <a:ext cx="5737468" cy="461665"/>
          </a:xfrm>
          <a:prstGeom prst="rect">
            <a:avLst/>
          </a:prstGeom>
        </p:spPr>
        <p:txBody>
          <a:bodyPr wrap="none">
            <a:spAutoFit/>
          </a:bodyPr>
          <a:lstStyle/>
          <a:p>
            <a:pPr marL="342900" indent="-342900">
              <a:buFont typeface="Wingdings" charset="2"/>
              <a:buChar char="§"/>
            </a:pPr>
            <a:r>
              <a:rPr lang="en-US" sz="2400" dirty="0"/>
              <a:t>Need parallelization to improve efficiency</a:t>
            </a:r>
          </a:p>
        </p:txBody>
      </p:sp>
    </p:spTree>
    <p:extLst>
      <p:ext uri="{BB962C8B-B14F-4D97-AF65-F5344CB8AC3E}">
        <p14:creationId xmlns:p14="http://schemas.microsoft.com/office/powerpoint/2010/main" val="428712275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488668"/>
            <a:ext cx="5619798" cy="369332"/>
          </a:xfrm>
          <a:prstGeom prst="rect">
            <a:avLst/>
          </a:prstGeom>
        </p:spPr>
        <p:txBody>
          <a:bodyPr wrap="square">
            <a:spAutoFit/>
          </a:bodyPr>
          <a:lstStyle/>
          <a:p>
            <a:r>
              <a:rPr lang="en-US" b="1" dirty="0"/>
              <a:t>/* </a:t>
            </a:r>
            <a:r>
              <a:rPr lang="en-US" b="1" dirty="0" smtClean="0"/>
              <a:t>Matrix multiplication </a:t>
            </a:r>
            <a:r>
              <a:rPr lang="en-US" b="1" dirty="0"/>
              <a:t>with a 2D Grid and 2D </a:t>
            </a:r>
            <a:r>
              <a:rPr lang="en-US" b="1" dirty="0" smtClean="0"/>
              <a:t>Blocks*/</a:t>
            </a:r>
            <a:endParaRPr lang="en-US" b="1" dirty="0"/>
          </a:p>
        </p:txBody>
      </p:sp>
      <p:pic>
        <p:nvPicPr>
          <p:cNvPr id="8" name="Picture 7"/>
          <p:cNvPicPr>
            <a:picLocks noChangeAspect="1"/>
          </p:cNvPicPr>
          <p:nvPr/>
        </p:nvPicPr>
        <p:blipFill>
          <a:blip r:embed="rId3"/>
          <a:stretch>
            <a:fillRect/>
          </a:stretch>
        </p:blipFill>
        <p:spPr>
          <a:xfrm>
            <a:off x="395821" y="1814164"/>
            <a:ext cx="3745410" cy="3811936"/>
          </a:xfrm>
          <a:prstGeom prst="rect">
            <a:avLst/>
          </a:prstGeom>
        </p:spPr>
      </p:pic>
      <p:sp>
        <p:nvSpPr>
          <p:cNvPr id="9" name="Rectangle 8"/>
          <p:cNvSpPr/>
          <p:nvPr/>
        </p:nvSpPr>
        <p:spPr>
          <a:xfrm>
            <a:off x="4141231" y="2539980"/>
            <a:ext cx="4587552" cy="2677656"/>
          </a:xfrm>
          <a:prstGeom prst="rect">
            <a:avLst/>
          </a:prstGeom>
        </p:spPr>
        <p:txBody>
          <a:bodyPr wrap="square">
            <a:spAutoFit/>
          </a:bodyPr>
          <a:lstStyle/>
          <a:p>
            <a:pPr marL="342900" indent="-342900">
              <a:buFont typeface="Arial"/>
              <a:buChar char="•"/>
            </a:pPr>
            <a:r>
              <a:rPr lang="en-US" sz="2400" dirty="0" smtClean="0"/>
              <a:t>Only one thread is required to traverse the </a:t>
            </a:r>
            <a:r>
              <a:rPr lang="en-US" sz="2400" i="1" dirty="0" err="1"/>
              <a:t>i</a:t>
            </a:r>
            <a:r>
              <a:rPr lang="en-US" sz="2400" dirty="0" err="1"/>
              <a:t>th</a:t>
            </a:r>
            <a:r>
              <a:rPr lang="en-US" sz="2400" dirty="0"/>
              <a:t> row of A and </a:t>
            </a:r>
            <a:r>
              <a:rPr lang="en-US" sz="2400" dirty="0" smtClean="0"/>
              <a:t>the </a:t>
            </a:r>
            <a:r>
              <a:rPr lang="en-US" sz="2400" i="1" dirty="0" err="1" smtClean="0"/>
              <a:t>j</a:t>
            </a:r>
            <a:r>
              <a:rPr lang="en-US" sz="2400" dirty="0" err="1" smtClean="0"/>
              <a:t>th</a:t>
            </a:r>
            <a:r>
              <a:rPr lang="en-US" sz="2400" dirty="0" smtClean="0"/>
              <a:t> </a:t>
            </a:r>
            <a:r>
              <a:rPr lang="en-US" sz="2400" dirty="0"/>
              <a:t>column of </a:t>
            </a:r>
            <a:r>
              <a:rPr lang="en-US" sz="2400" dirty="0" smtClean="0"/>
              <a:t>B </a:t>
            </a:r>
            <a:r>
              <a:rPr lang="en-US" sz="2400" dirty="0"/>
              <a:t>in </a:t>
            </a:r>
            <a:r>
              <a:rPr lang="en-US" sz="2400" dirty="0" smtClean="0"/>
              <a:t>computing </a:t>
            </a:r>
            <a:r>
              <a:rPr lang="en-US" sz="2400" dirty="0"/>
              <a:t>a single value of C(</a:t>
            </a:r>
            <a:r>
              <a:rPr lang="en-US" sz="2400" dirty="0" err="1"/>
              <a:t>i,j</a:t>
            </a:r>
            <a:r>
              <a:rPr lang="en-US" sz="2400" dirty="0"/>
              <a:t>), .</a:t>
            </a:r>
          </a:p>
          <a:p>
            <a:pPr marL="342900" indent="-342900">
              <a:buFont typeface="Arial"/>
              <a:buChar char="•"/>
            </a:pPr>
            <a:r>
              <a:rPr lang="en-US" sz="2400" dirty="0" smtClean="0"/>
              <a:t>Number of </a:t>
            </a:r>
            <a:r>
              <a:rPr lang="en-US" sz="2400" dirty="0"/>
              <a:t>threads needed </a:t>
            </a:r>
            <a:r>
              <a:rPr lang="en-US" sz="2400" dirty="0" smtClean="0"/>
              <a:t>to compute </a:t>
            </a:r>
            <a:r>
              <a:rPr lang="en-US" sz="2400" dirty="0"/>
              <a:t>a </a:t>
            </a:r>
            <a:r>
              <a:rPr lang="en-US" sz="2400" dirty="0" smtClean="0"/>
              <a:t>square matrix </a:t>
            </a:r>
            <a:r>
              <a:rPr lang="en-US" sz="2400" dirty="0"/>
              <a:t>multiply is O(N2).</a:t>
            </a:r>
          </a:p>
        </p:txBody>
      </p:sp>
      <p:sp>
        <p:nvSpPr>
          <p:cNvPr id="10"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Thread hierarchy</a:t>
            </a:r>
            <a:endParaRPr lang="en-US" sz="2400" b="1" dirty="0">
              <a:solidFill>
                <a:srgbClr val="FF0000"/>
              </a:solidFill>
              <a:latin typeface="Arial"/>
              <a:cs typeface="Arial"/>
            </a:endParaRPr>
          </a:p>
        </p:txBody>
      </p:sp>
      <p:sp>
        <p:nvSpPr>
          <p:cNvPr id="11" name="Rectangle 10"/>
          <p:cNvSpPr/>
          <p:nvPr/>
        </p:nvSpPr>
        <p:spPr>
          <a:xfrm>
            <a:off x="-91440" y="682644"/>
            <a:ext cx="8947223" cy="461665"/>
          </a:xfrm>
          <a:prstGeom prst="rect">
            <a:avLst/>
          </a:prstGeom>
        </p:spPr>
        <p:txBody>
          <a:bodyPr wrap="square">
            <a:spAutoFit/>
          </a:bodyPr>
          <a:lstStyle/>
          <a:p>
            <a:pPr marL="342900" indent="-342900">
              <a:buFont typeface="Wingdings" charset="2"/>
              <a:buChar char="u"/>
            </a:pPr>
            <a:r>
              <a:rPr lang="en-US" sz="2400" b="1" kern="0" dirty="0">
                <a:solidFill>
                  <a:srgbClr val="000000"/>
                </a:solidFill>
                <a:latin typeface="Arial" charset="0"/>
              </a:rPr>
              <a:t>Mapping </a:t>
            </a:r>
            <a:r>
              <a:rPr lang="en-US" sz="2400" b="1" kern="0" dirty="0" smtClean="0">
                <a:solidFill>
                  <a:srgbClr val="000000"/>
                </a:solidFill>
                <a:latin typeface="Arial" charset="0"/>
              </a:rPr>
              <a:t>threads </a:t>
            </a:r>
            <a:r>
              <a:rPr lang="en-US" sz="2400" b="1" kern="0" dirty="0">
                <a:solidFill>
                  <a:srgbClr val="000000"/>
                </a:solidFill>
                <a:latin typeface="Arial" charset="0"/>
              </a:rPr>
              <a:t>to multidimensional data</a:t>
            </a:r>
          </a:p>
        </p:txBody>
      </p:sp>
      <p:sp>
        <p:nvSpPr>
          <p:cNvPr id="13" name="Rectangle 12"/>
          <p:cNvSpPr/>
          <p:nvPr/>
        </p:nvSpPr>
        <p:spPr>
          <a:xfrm>
            <a:off x="-88051" y="1026933"/>
            <a:ext cx="9232051" cy="461665"/>
          </a:xfrm>
          <a:prstGeom prst="rect">
            <a:avLst/>
          </a:prstGeom>
        </p:spPr>
        <p:txBody>
          <a:bodyPr wrap="square">
            <a:spAutoFit/>
          </a:bodyPr>
          <a:lstStyle/>
          <a:p>
            <a:pPr marL="520700" indent="-342900">
              <a:buFont typeface="Wingdings" charset="2"/>
              <a:buChar char="Ø"/>
            </a:pPr>
            <a:r>
              <a:rPr lang="en-US" sz="2400" dirty="0" smtClean="0">
                <a:latin typeface="Arial"/>
                <a:cs typeface="Arial"/>
              </a:rPr>
              <a:t>P1</a:t>
            </a:r>
            <a:r>
              <a:rPr lang="en-US" sz="2400" dirty="0">
                <a:latin typeface="Arial"/>
                <a:cs typeface="Arial"/>
              </a:rPr>
              <a:t>-2_MatrixMultiplication-with-2Dgrid-and-</a:t>
            </a:r>
            <a:r>
              <a:rPr lang="en-US" sz="2400" dirty="0" smtClean="0">
                <a:latin typeface="Arial"/>
                <a:cs typeface="Arial"/>
              </a:rPr>
              <a:t>2Dblocks</a:t>
            </a:r>
            <a:endParaRPr lang="en-US" sz="2400" dirty="0">
              <a:latin typeface="Arial"/>
              <a:cs typeface="Arial"/>
            </a:endParaRPr>
          </a:p>
        </p:txBody>
      </p:sp>
      <p:sp>
        <p:nvSpPr>
          <p:cNvPr id="14" name="Rectangle 13"/>
          <p:cNvSpPr/>
          <p:nvPr/>
        </p:nvSpPr>
        <p:spPr>
          <a:xfrm>
            <a:off x="254000" y="1352499"/>
            <a:ext cx="6250429" cy="461665"/>
          </a:xfrm>
          <a:prstGeom prst="rect">
            <a:avLst/>
          </a:prstGeom>
        </p:spPr>
        <p:txBody>
          <a:bodyPr wrap="square">
            <a:spAutoFit/>
          </a:bodyPr>
          <a:lstStyle/>
          <a:p>
            <a:pPr marL="342900" indent="-342900">
              <a:buFont typeface="Wingdings" charset="2"/>
              <a:buChar char="§"/>
            </a:pPr>
            <a:r>
              <a:rPr lang="en-US" sz="2400" dirty="0"/>
              <a:t>Parallel Matrix Multiplication Algorithm</a:t>
            </a:r>
          </a:p>
        </p:txBody>
      </p:sp>
    </p:spTree>
    <p:extLst>
      <p:ext uri="{BB962C8B-B14F-4D97-AF65-F5344CB8AC3E}">
        <p14:creationId xmlns:p14="http://schemas.microsoft.com/office/powerpoint/2010/main" val="415463193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101981" y="1327834"/>
            <a:ext cx="6405202" cy="4663883"/>
          </a:xfrm>
          <a:prstGeom prst="rect">
            <a:avLst/>
          </a:prstGeom>
        </p:spPr>
      </p:pic>
      <p:sp>
        <p:nvSpPr>
          <p:cNvPr id="10" name="Rectangle 9"/>
          <p:cNvSpPr/>
          <p:nvPr/>
        </p:nvSpPr>
        <p:spPr>
          <a:xfrm>
            <a:off x="1807161" y="5904584"/>
            <a:ext cx="4060239" cy="369332"/>
          </a:xfrm>
          <a:prstGeom prst="rect">
            <a:avLst/>
          </a:prstGeom>
        </p:spPr>
        <p:txBody>
          <a:bodyPr wrap="none">
            <a:spAutoFit/>
          </a:bodyPr>
          <a:lstStyle/>
          <a:p>
            <a:r>
              <a:rPr lang="en-US" dirty="0"/>
              <a:t>Memory Bandwidth for the CPU and GPU</a:t>
            </a:r>
          </a:p>
        </p:txBody>
      </p:sp>
      <p:sp>
        <p:nvSpPr>
          <p:cNvPr id="11" name="Rectangle 10"/>
          <p:cNvSpPr/>
          <p:nvPr/>
        </p:nvSpPr>
        <p:spPr>
          <a:xfrm>
            <a:off x="0" y="6536809"/>
            <a:ext cx="2839915" cy="369332"/>
          </a:xfrm>
          <a:prstGeom prst="rect">
            <a:avLst/>
          </a:prstGeom>
        </p:spPr>
        <p:txBody>
          <a:bodyPr wrap="none">
            <a:spAutoFit/>
          </a:bodyPr>
          <a:lstStyle/>
          <a:p>
            <a:r>
              <a:rPr lang="en-US" dirty="0"/>
              <a:t>CUDA C Programming Guide</a:t>
            </a:r>
          </a:p>
        </p:txBody>
      </p:sp>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What and Why GPUs?</a:t>
            </a:r>
          </a:p>
        </p:txBody>
      </p:sp>
      <p:sp>
        <p:nvSpPr>
          <p:cNvPr id="13" name="Rectangle 12"/>
          <p:cNvSpPr/>
          <p:nvPr/>
        </p:nvSpPr>
        <p:spPr>
          <a:xfrm>
            <a:off x="0" y="866170"/>
            <a:ext cx="7507183" cy="461665"/>
          </a:xfrm>
          <a:prstGeom prst="rect">
            <a:avLst/>
          </a:prstGeom>
        </p:spPr>
        <p:txBody>
          <a:bodyPr wrap="none">
            <a:spAutoFit/>
          </a:bodyPr>
          <a:lstStyle/>
          <a:p>
            <a:pPr marL="342900" lvl="0" indent="-342900" defTabSz="914400" eaLnBrk="0" hangingPunct="0">
              <a:spcBef>
                <a:spcPts val="300"/>
              </a:spcBef>
              <a:spcAft>
                <a:spcPts val="600"/>
              </a:spcAft>
              <a:buSzPct val="100000"/>
              <a:buFont typeface="Wingdings" charset="2"/>
              <a:buChar char="u"/>
              <a:defRPr/>
            </a:pPr>
            <a:r>
              <a:rPr lang="en-US" sz="2400" kern="0" dirty="0" smtClean="0">
                <a:latin typeface="Arial"/>
                <a:ea typeface="MS PGothic" pitchFamily="34" charset="-128"/>
                <a:cs typeface="Arial"/>
              </a:rPr>
              <a:t>Fast processing along with high memory bandwidth </a:t>
            </a:r>
            <a:endParaRPr lang="en-US" sz="2400" kern="0" dirty="0">
              <a:latin typeface="Arial"/>
              <a:ea typeface="MS PGothic" pitchFamily="34" charset="-128"/>
              <a:cs typeface="Arial"/>
            </a:endParaRPr>
          </a:p>
        </p:txBody>
      </p:sp>
      <p:pic>
        <p:nvPicPr>
          <p:cNvPr id="8" name="Picture 7"/>
          <p:cNvPicPr>
            <a:picLocks noChangeAspect="1"/>
          </p:cNvPicPr>
          <p:nvPr/>
        </p:nvPicPr>
        <p:blipFill>
          <a:blip r:embed="rId4"/>
          <a:stretch>
            <a:fillRect/>
          </a:stretch>
        </p:blipFill>
        <p:spPr>
          <a:xfrm>
            <a:off x="0" y="1282700"/>
            <a:ext cx="9144000" cy="4275886"/>
          </a:xfrm>
          <a:prstGeom prst="rect">
            <a:avLst/>
          </a:prstGeom>
        </p:spPr>
      </p:pic>
      <p:sp>
        <p:nvSpPr>
          <p:cNvPr id="2" name="Rectangle 1"/>
          <p:cNvSpPr/>
          <p:nvPr/>
        </p:nvSpPr>
        <p:spPr>
          <a:xfrm>
            <a:off x="2286000" y="3105835"/>
            <a:ext cx="4572000" cy="646331"/>
          </a:xfrm>
          <a:prstGeom prst="rect">
            <a:avLst/>
          </a:prstGeom>
        </p:spPr>
        <p:txBody>
          <a:bodyPr>
            <a:spAutoFit/>
          </a:bodyPr>
          <a:lstStyle/>
          <a:p>
            <a:r>
              <a:rPr lang="en-US" dirty="0"/>
              <a:t>Theoretical Peak Memory Bandwidth Comparison</a:t>
            </a:r>
          </a:p>
        </p:txBody>
      </p:sp>
      <p:sp>
        <p:nvSpPr>
          <p:cNvPr id="3" name="Rectangle 2"/>
          <p:cNvSpPr/>
          <p:nvPr/>
        </p:nvSpPr>
        <p:spPr>
          <a:xfrm>
            <a:off x="3228780" y="6305885"/>
            <a:ext cx="4572000" cy="646331"/>
          </a:xfrm>
          <a:prstGeom prst="rect">
            <a:avLst/>
          </a:prstGeom>
        </p:spPr>
        <p:txBody>
          <a:bodyPr>
            <a:spAutoFit/>
          </a:bodyPr>
          <a:lstStyle/>
          <a:p>
            <a:r>
              <a:rPr lang="en-US" dirty="0"/>
              <a:t>PRACE training course "GPU programming with CUDA" @ </a:t>
            </a:r>
            <a:r>
              <a:rPr lang="en-US" dirty="0" smtClean="0"/>
              <a:t>JSC April 2017</a:t>
            </a:r>
            <a:endParaRPr lang="en-US" dirty="0"/>
          </a:p>
        </p:txBody>
      </p:sp>
    </p:spTree>
    <p:extLst>
      <p:ext uri="{BB962C8B-B14F-4D97-AF65-F5344CB8AC3E}">
        <p14:creationId xmlns:p14="http://schemas.microsoft.com/office/powerpoint/2010/main" val="422970402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68300" y="2042222"/>
            <a:ext cx="7664527" cy="3477875"/>
          </a:xfrm>
          <a:prstGeom prst="rect">
            <a:avLst/>
          </a:prstGeom>
        </p:spPr>
        <p:txBody>
          <a:bodyPr wrap="square">
            <a:spAutoFit/>
          </a:bodyPr>
          <a:lstStyle/>
          <a:p>
            <a:r>
              <a:rPr lang="en-US" sz="2200" dirty="0"/>
              <a:t>__global__ void </a:t>
            </a:r>
            <a:r>
              <a:rPr lang="en-US" sz="2200" dirty="0" err="1"/>
              <a:t>matrixMult</a:t>
            </a:r>
            <a:r>
              <a:rPr lang="en-US" sz="2200" dirty="0"/>
              <a:t> (</a:t>
            </a:r>
            <a:r>
              <a:rPr lang="en-US" sz="2200" dirty="0" err="1"/>
              <a:t>int</a:t>
            </a:r>
            <a:r>
              <a:rPr lang="en-US" sz="2200" dirty="0"/>
              <a:t> *a, </a:t>
            </a:r>
            <a:r>
              <a:rPr lang="en-US" sz="2200" dirty="0" err="1"/>
              <a:t>int</a:t>
            </a:r>
            <a:r>
              <a:rPr lang="en-US" sz="2200" dirty="0"/>
              <a:t> *b, </a:t>
            </a:r>
            <a:r>
              <a:rPr lang="en-US" sz="2200" dirty="0" err="1"/>
              <a:t>int</a:t>
            </a:r>
            <a:r>
              <a:rPr lang="en-US" sz="2200" dirty="0"/>
              <a:t> *c, </a:t>
            </a:r>
            <a:r>
              <a:rPr lang="en-US" sz="2200" dirty="0" err="1"/>
              <a:t>int</a:t>
            </a:r>
            <a:r>
              <a:rPr lang="en-US" sz="2200" dirty="0"/>
              <a:t> width) {</a:t>
            </a:r>
          </a:p>
          <a:p>
            <a:r>
              <a:rPr lang="de-DE" sz="2200" dirty="0" smtClean="0"/>
              <a:t>	</a:t>
            </a:r>
            <a:r>
              <a:rPr lang="de-DE" sz="2200" dirty="0" err="1" smtClean="0"/>
              <a:t>int</a:t>
            </a:r>
            <a:r>
              <a:rPr lang="de-DE" sz="2200" dirty="0" smtClean="0"/>
              <a:t> </a:t>
            </a:r>
            <a:r>
              <a:rPr lang="de-DE" sz="2200" dirty="0" err="1"/>
              <a:t>k</a:t>
            </a:r>
            <a:r>
              <a:rPr lang="de-DE" sz="2200" dirty="0"/>
              <a:t>, </a:t>
            </a:r>
            <a:r>
              <a:rPr lang="de-DE" sz="2200" dirty="0" err="1"/>
              <a:t>sum</a:t>
            </a:r>
            <a:r>
              <a:rPr lang="de-DE" sz="2200" dirty="0"/>
              <a:t> = 0;</a:t>
            </a:r>
          </a:p>
          <a:p>
            <a:r>
              <a:rPr lang="de-DE" sz="2200" dirty="0" smtClean="0"/>
              <a:t>	</a:t>
            </a:r>
            <a:r>
              <a:rPr lang="de-DE" sz="2200" dirty="0" err="1" smtClean="0"/>
              <a:t>int</a:t>
            </a:r>
            <a:r>
              <a:rPr lang="de-DE" sz="2200" dirty="0" smtClean="0"/>
              <a:t> </a:t>
            </a:r>
            <a:r>
              <a:rPr lang="de-DE" sz="2200" dirty="0" err="1"/>
              <a:t>col</a:t>
            </a:r>
            <a:r>
              <a:rPr lang="de-DE" sz="2200" dirty="0"/>
              <a:t> = </a:t>
            </a:r>
            <a:r>
              <a:rPr lang="de-DE" sz="2200" dirty="0" err="1"/>
              <a:t>threadIdx.x</a:t>
            </a:r>
            <a:r>
              <a:rPr lang="de-DE" sz="2200" dirty="0"/>
              <a:t> + </a:t>
            </a:r>
            <a:r>
              <a:rPr lang="de-DE" sz="2200" dirty="0" err="1"/>
              <a:t>blockDim.x</a:t>
            </a:r>
            <a:r>
              <a:rPr lang="de-DE" sz="2200" dirty="0"/>
              <a:t> * </a:t>
            </a:r>
            <a:r>
              <a:rPr lang="de-DE" sz="2200" dirty="0" err="1"/>
              <a:t>blockIdx.x</a:t>
            </a:r>
            <a:r>
              <a:rPr lang="de-DE" sz="2200" dirty="0"/>
              <a:t>;</a:t>
            </a:r>
          </a:p>
          <a:p>
            <a:r>
              <a:rPr lang="de-DE" sz="2200" dirty="0" smtClean="0"/>
              <a:t>	</a:t>
            </a:r>
            <a:r>
              <a:rPr lang="de-DE" sz="2200" dirty="0" err="1" smtClean="0"/>
              <a:t>int</a:t>
            </a:r>
            <a:r>
              <a:rPr lang="de-DE" sz="2200" dirty="0" smtClean="0"/>
              <a:t> </a:t>
            </a:r>
            <a:r>
              <a:rPr lang="de-DE" sz="2200" dirty="0" err="1"/>
              <a:t>row</a:t>
            </a:r>
            <a:r>
              <a:rPr lang="de-DE" sz="2200" dirty="0"/>
              <a:t> = </a:t>
            </a:r>
            <a:r>
              <a:rPr lang="de-DE" sz="2200" dirty="0" err="1"/>
              <a:t>threadIdx.y</a:t>
            </a:r>
            <a:r>
              <a:rPr lang="de-DE" sz="2200" dirty="0"/>
              <a:t> + </a:t>
            </a:r>
            <a:r>
              <a:rPr lang="de-DE" sz="2200" dirty="0" err="1"/>
              <a:t>blockDim.y</a:t>
            </a:r>
            <a:r>
              <a:rPr lang="de-DE" sz="2200" dirty="0"/>
              <a:t> * </a:t>
            </a:r>
            <a:r>
              <a:rPr lang="de-DE" sz="2200" dirty="0" err="1"/>
              <a:t>blockIdx.y</a:t>
            </a:r>
            <a:r>
              <a:rPr lang="de-DE" sz="2200" dirty="0"/>
              <a:t>;</a:t>
            </a:r>
          </a:p>
          <a:p>
            <a:r>
              <a:rPr lang="de-DE" sz="2200" dirty="0" smtClean="0"/>
              <a:t>	</a:t>
            </a:r>
            <a:r>
              <a:rPr lang="de-DE" sz="2200" dirty="0" err="1" smtClean="0"/>
              <a:t>if</a:t>
            </a:r>
            <a:r>
              <a:rPr lang="de-DE" sz="2200" dirty="0"/>
              <a:t>(</a:t>
            </a:r>
            <a:r>
              <a:rPr lang="de-DE" sz="2200" dirty="0" err="1"/>
              <a:t>col</a:t>
            </a:r>
            <a:r>
              <a:rPr lang="de-DE" sz="2200" dirty="0"/>
              <a:t> &lt; </a:t>
            </a:r>
            <a:r>
              <a:rPr lang="de-DE" sz="2200" dirty="0" err="1"/>
              <a:t>width</a:t>
            </a:r>
            <a:r>
              <a:rPr lang="de-DE" sz="2200" dirty="0"/>
              <a:t> &amp;&amp; </a:t>
            </a:r>
            <a:r>
              <a:rPr lang="de-DE" sz="2200" dirty="0" err="1"/>
              <a:t>row</a:t>
            </a:r>
            <a:r>
              <a:rPr lang="de-DE" sz="2200" dirty="0"/>
              <a:t> &lt; </a:t>
            </a:r>
            <a:r>
              <a:rPr lang="de-DE" sz="2200" dirty="0" err="1"/>
              <a:t>width</a:t>
            </a:r>
            <a:r>
              <a:rPr lang="de-DE" sz="2200" dirty="0"/>
              <a:t>) {</a:t>
            </a:r>
          </a:p>
          <a:p>
            <a:r>
              <a:rPr lang="en-US" sz="2200" dirty="0" smtClean="0"/>
              <a:t>		for </a:t>
            </a:r>
            <a:r>
              <a:rPr lang="en-US" sz="2200" dirty="0"/>
              <a:t>(k = 0; k &lt; width; k++)</a:t>
            </a:r>
          </a:p>
          <a:p>
            <a:r>
              <a:rPr lang="en-US" sz="2200" dirty="0" smtClean="0"/>
              <a:t>			sum </a:t>
            </a:r>
            <a:r>
              <a:rPr lang="en-US" sz="2200" dirty="0"/>
              <a:t>+= a[row * width + k] * b[k * width + col];</a:t>
            </a:r>
          </a:p>
          <a:p>
            <a:r>
              <a:rPr lang="en-US" sz="2200" dirty="0" smtClean="0"/>
              <a:t>			c</a:t>
            </a:r>
            <a:r>
              <a:rPr lang="en-US" sz="2200" dirty="0"/>
              <a:t>[row * width + col] = sum;</a:t>
            </a:r>
          </a:p>
          <a:p>
            <a:r>
              <a:rPr lang="en-US" sz="2200" dirty="0" smtClean="0"/>
              <a:t>	}</a:t>
            </a:r>
            <a:endParaRPr lang="en-US" sz="2200" dirty="0"/>
          </a:p>
          <a:p>
            <a:r>
              <a:rPr lang="en-US" sz="2200" dirty="0"/>
              <a:t>}</a:t>
            </a:r>
          </a:p>
        </p:txBody>
      </p:sp>
      <p:sp>
        <p:nvSpPr>
          <p:cNvPr id="11"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Thread hierarchy</a:t>
            </a:r>
            <a:endParaRPr lang="en-US" sz="2400" b="1" dirty="0">
              <a:solidFill>
                <a:srgbClr val="FF0000"/>
              </a:solidFill>
              <a:latin typeface="Arial"/>
              <a:cs typeface="Arial"/>
            </a:endParaRPr>
          </a:p>
        </p:txBody>
      </p:sp>
      <p:sp>
        <p:nvSpPr>
          <p:cNvPr id="13" name="Rectangle 12"/>
          <p:cNvSpPr/>
          <p:nvPr/>
        </p:nvSpPr>
        <p:spPr>
          <a:xfrm>
            <a:off x="-91440" y="682644"/>
            <a:ext cx="8947223" cy="461665"/>
          </a:xfrm>
          <a:prstGeom prst="rect">
            <a:avLst/>
          </a:prstGeom>
        </p:spPr>
        <p:txBody>
          <a:bodyPr wrap="square">
            <a:spAutoFit/>
          </a:bodyPr>
          <a:lstStyle/>
          <a:p>
            <a:pPr marL="342900" indent="-342900">
              <a:buFont typeface="Wingdings" charset="2"/>
              <a:buChar char="u"/>
            </a:pPr>
            <a:r>
              <a:rPr lang="en-US" sz="2400" b="1" kern="0" dirty="0">
                <a:solidFill>
                  <a:srgbClr val="000000"/>
                </a:solidFill>
                <a:latin typeface="Arial" charset="0"/>
              </a:rPr>
              <a:t>Mapping </a:t>
            </a:r>
            <a:r>
              <a:rPr lang="en-US" sz="2400" b="1" kern="0" dirty="0" smtClean="0">
                <a:solidFill>
                  <a:srgbClr val="000000"/>
                </a:solidFill>
                <a:latin typeface="Arial" charset="0"/>
              </a:rPr>
              <a:t>threads </a:t>
            </a:r>
            <a:r>
              <a:rPr lang="en-US" sz="2400" b="1" kern="0" dirty="0">
                <a:solidFill>
                  <a:srgbClr val="000000"/>
                </a:solidFill>
                <a:latin typeface="Arial" charset="0"/>
              </a:rPr>
              <a:t>to multidimensional data</a:t>
            </a:r>
          </a:p>
        </p:txBody>
      </p:sp>
      <p:sp>
        <p:nvSpPr>
          <p:cNvPr id="14" name="Rectangle 13"/>
          <p:cNvSpPr/>
          <p:nvPr/>
        </p:nvSpPr>
        <p:spPr>
          <a:xfrm>
            <a:off x="-88051" y="1026933"/>
            <a:ext cx="9232051" cy="461665"/>
          </a:xfrm>
          <a:prstGeom prst="rect">
            <a:avLst/>
          </a:prstGeom>
        </p:spPr>
        <p:txBody>
          <a:bodyPr wrap="square">
            <a:spAutoFit/>
          </a:bodyPr>
          <a:lstStyle/>
          <a:p>
            <a:pPr marL="520700" indent="-342900">
              <a:buFont typeface="Wingdings" charset="2"/>
              <a:buChar char="Ø"/>
            </a:pPr>
            <a:r>
              <a:rPr lang="en-US" sz="2400" dirty="0" smtClean="0">
                <a:latin typeface="Arial"/>
                <a:cs typeface="Arial"/>
              </a:rPr>
              <a:t>P1</a:t>
            </a:r>
            <a:r>
              <a:rPr lang="en-US" sz="2400" dirty="0">
                <a:latin typeface="Arial"/>
                <a:cs typeface="Arial"/>
              </a:rPr>
              <a:t>-2_MatrixMultiplication-with-2Dgrid-and-</a:t>
            </a:r>
            <a:r>
              <a:rPr lang="en-US" sz="2400" dirty="0" smtClean="0">
                <a:latin typeface="Arial"/>
                <a:cs typeface="Arial"/>
              </a:rPr>
              <a:t>2Dblocks</a:t>
            </a:r>
            <a:endParaRPr lang="en-US" sz="2400" dirty="0">
              <a:latin typeface="Arial"/>
              <a:cs typeface="Arial"/>
            </a:endParaRPr>
          </a:p>
        </p:txBody>
      </p:sp>
      <p:sp>
        <p:nvSpPr>
          <p:cNvPr id="15" name="Rectangle 14"/>
          <p:cNvSpPr/>
          <p:nvPr/>
        </p:nvSpPr>
        <p:spPr>
          <a:xfrm>
            <a:off x="482599" y="1439825"/>
            <a:ext cx="7664527" cy="461665"/>
          </a:xfrm>
          <a:prstGeom prst="rect">
            <a:avLst/>
          </a:prstGeom>
        </p:spPr>
        <p:txBody>
          <a:bodyPr wrap="square">
            <a:spAutoFit/>
          </a:bodyPr>
          <a:lstStyle/>
          <a:p>
            <a:pPr marL="342900" indent="-342900">
              <a:buFont typeface="Wingdings" charset="2"/>
              <a:buChar char="§"/>
            </a:pPr>
            <a:r>
              <a:rPr lang="en-US" sz="2400" dirty="0" smtClean="0"/>
              <a:t>CUDA device code for </a:t>
            </a:r>
            <a:r>
              <a:rPr lang="en-US" sz="2400" dirty="0"/>
              <a:t>Matrix Multiplication </a:t>
            </a:r>
          </a:p>
        </p:txBody>
      </p:sp>
      <p:pic>
        <p:nvPicPr>
          <p:cNvPr id="16" name="Picture 15"/>
          <p:cNvPicPr>
            <a:picLocks noChangeAspect="1"/>
          </p:cNvPicPr>
          <p:nvPr/>
        </p:nvPicPr>
        <p:blipFill>
          <a:blip r:embed="rId3"/>
          <a:stretch>
            <a:fillRect/>
          </a:stretch>
        </p:blipFill>
        <p:spPr>
          <a:xfrm>
            <a:off x="7333974" y="4515294"/>
            <a:ext cx="1740294" cy="1771206"/>
          </a:xfrm>
          <a:prstGeom prst="rect">
            <a:avLst/>
          </a:prstGeom>
        </p:spPr>
      </p:pic>
    </p:spTree>
    <p:extLst>
      <p:ext uri="{BB962C8B-B14F-4D97-AF65-F5344CB8AC3E}">
        <p14:creationId xmlns:p14="http://schemas.microsoft.com/office/powerpoint/2010/main" val="233793505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61083" y="1392287"/>
            <a:ext cx="7870117" cy="5170645"/>
          </a:xfrm>
          <a:prstGeom prst="rect">
            <a:avLst/>
          </a:prstGeom>
        </p:spPr>
        <p:txBody>
          <a:bodyPr wrap="square">
            <a:spAutoFit/>
          </a:bodyPr>
          <a:lstStyle/>
          <a:p>
            <a:r>
              <a:rPr lang="en-US" sz="2200" dirty="0" err="1" smtClean="0">
                <a:latin typeface="Calibri"/>
                <a:cs typeface="Calibri"/>
              </a:rPr>
              <a:t>int</a:t>
            </a:r>
            <a:r>
              <a:rPr lang="en-US" sz="2200" dirty="0" smtClean="0">
                <a:latin typeface="Calibri"/>
                <a:cs typeface="Calibri"/>
              </a:rPr>
              <a:t> </a:t>
            </a:r>
            <a:r>
              <a:rPr lang="en-US" sz="2200" dirty="0">
                <a:latin typeface="Calibri"/>
                <a:cs typeface="Calibri"/>
              </a:rPr>
              <a:t>main() {</a:t>
            </a:r>
          </a:p>
          <a:p>
            <a:pPr indent="342900"/>
            <a:r>
              <a:rPr lang="pt-BR" sz="2200" dirty="0" err="1">
                <a:latin typeface="Calibri"/>
                <a:cs typeface="Calibri"/>
              </a:rPr>
              <a:t>int</a:t>
            </a:r>
            <a:r>
              <a:rPr lang="pt-BR" sz="2200" dirty="0">
                <a:latin typeface="Calibri"/>
                <a:cs typeface="Calibri"/>
              </a:rPr>
              <a:t> a[N][N], </a:t>
            </a:r>
            <a:r>
              <a:rPr lang="pt-BR" sz="2200" dirty="0" err="1">
                <a:latin typeface="Calibri"/>
                <a:cs typeface="Calibri"/>
              </a:rPr>
              <a:t>b</a:t>
            </a:r>
            <a:r>
              <a:rPr lang="pt-BR" sz="2200" dirty="0">
                <a:latin typeface="Calibri"/>
                <a:cs typeface="Calibri"/>
              </a:rPr>
              <a:t>[N][N], </a:t>
            </a:r>
            <a:r>
              <a:rPr lang="pt-BR" sz="2200" dirty="0" err="1">
                <a:latin typeface="Calibri"/>
                <a:cs typeface="Calibri"/>
              </a:rPr>
              <a:t>c</a:t>
            </a:r>
            <a:r>
              <a:rPr lang="pt-BR" sz="2200" dirty="0">
                <a:latin typeface="Calibri"/>
                <a:cs typeface="Calibri"/>
              </a:rPr>
              <a:t>[N][N];</a:t>
            </a:r>
          </a:p>
          <a:p>
            <a:pPr indent="342900"/>
            <a:r>
              <a:rPr lang="pt-BR" sz="2200" dirty="0" err="1">
                <a:latin typeface="Calibri"/>
                <a:cs typeface="Calibri"/>
              </a:rPr>
              <a:t>int</a:t>
            </a:r>
            <a:r>
              <a:rPr lang="pt-BR" sz="2200" dirty="0">
                <a:latin typeface="Calibri"/>
                <a:cs typeface="Calibri"/>
              </a:rPr>
              <a:t> *</a:t>
            </a:r>
            <a:r>
              <a:rPr lang="pt-BR" sz="2200" dirty="0" err="1">
                <a:latin typeface="Calibri"/>
                <a:cs typeface="Calibri"/>
              </a:rPr>
              <a:t>dev_a</a:t>
            </a:r>
            <a:r>
              <a:rPr lang="pt-BR" sz="2200" dirty="0">
                <a:latin typeface="Calibri"/>
                <a:cs typeface="Calibri"/>
              </a:rPr>
              <a:t>, *</a:t>
            </a:r>
            <a:r>
              <a:rPr lang="pt-BR" sz="2200" dirty="0" err="1">
                <a:latin typeface="Calibri"/>
                <a:cs typeface="Calibri"/>
              </a:rPr>
              <a:t>dev_b</a:t>
            </a:r>
            <a:r>
              <a:rPr lang="pt-BR" sz="2200" dirty="0">
                <a:latin typeface="Calibri"/>
                <a:cs typeface="Calibri"/>
              </a:rPr>
              <a:t>, *</a:t>
            </a:r>
            <a:r>
              <a:rPr lang="pt-BR" sz="2200" dirty="0" err="1">
                <a:latin typeface="Calibri"/>
                <a:cs typeface="Calibri"/>
              </a:rPr>
              <a:t>dev_c</a:t>
            </a:r>
            <a:r>
              <a:rPr lang="pt-BR" sz="2200" dirty="0">
                <a:latin typeface="Calibri"/>
                <a:cs typeface="Calibri"/>
              </a:rPr>
              <a:t>;</a:t>
            </a:r>
          </a:p>
          <a:p>
            <a:pPr indent="342900"/>
            <a:r>
              <a:rPr lang="pt-BR" sz="2200" dirty="0" err="1">
                <a:latin typeface="Calibri"/>
                <a:cs typeface="Calibri"/>
              </a:rPr>
              <a:t>int</a:t>
            </a:r>
            <a:r>
              <a:rPr lang="pt-BR" sz="2200" dirty="0">
                <a:latin typeface="Calibri"/>
                <a:cs typeface="Calibri"/>
              </a:rPr>
              <a:t> </a:t>
            </a:r>
            <a:r>
              <a:rPr lang="pt-BR" sz="2200" dirty="0" err="1">
                <a:latin typeface="Calibri"/>
                <a:cs typeface="Calibri"/>
              </a:rPr>
              <a:t>size</a:t>
            </a:r>
            <a:r>
              <a:rPr lang="pt-BR" sz="2200" dirty="0">
                <a:latin typeface="Calibri"/>
                <a:cs typeface="Calibri"/>
              </a:rPr>
              <a:t> = N * N * </a:t>
            </a:r>
            <a:r>
              <a:rPr lang="pt-BR" sz="2200" dirty="0" err="1">
                <a:latin typeface="Calibri"/>
                <a:cs typeface="Calibri"/>
              </a:rPr>
              <a:t>sizeof</a:t>
            </a:r>
            <a:r>
              <a:rPr lang="pt-BR" sz="2200" dirty="0">
                <a:latin typeface="Calibri"/>
                <a:cs typeface="Calibri"/>
              </a:rPr>
              <a:t>(</a:t>
            </a:r>
            <a:r>
              <a:rPr lang="pt-BR" sz="2200" dirty="0" err="1">
                <a:latin typeface="Calibri"/>
                <a:cs typeface="Calibri"/>
              </a:rPr>
              <a:t>int</a:t>
            </a:r>
            <a:r>
              <a:rPr lang="pt-BR" sz="2200" dirty="0">
                <a:latin typeface="Calibri"/>
                <a:cs typeface="Calibri"/>
              </a:rPr>
              <a:t>);</a:t>
            </a:r>
          </a:p>
          <a:p>
            <a:pPr indent="342900"/>
            <a:r>
              <a:rPr lang="pt-BR" sz="2200" dirty="0" err="1">
                <a:latin typeface="Calibri"/>
                <a:cs typeface="Calibri"/>
              </a:rPr>
              <a:t>cudaMalloc</a:t>
            </a:r>
            <a:r>
              <a:rPr lang="pt-BR" sz="2200" dirty="0">
                <a:latin typeface="Calibri"/>
                <a:cs typeface="Calibri"/>
              </a:rPr>
              <a:t>((</a:t>
            </a:r>
            <a:r>
              <a:rPr lang="pt-BR" sz="2200" dirty="0" err="1">
                <a:latin typeface="Calibri"/>
                <a:cs typeface="Calibri"/>
              </a:rPr>
              <a:t>void</a:t>
            </a:r>
            <a:r>
              <a:rPr lang="pt-BR" sz="2200" dirty="0">
                <a:latin typeface="Calibri"/>
                <a:cs typeface="Calibri"/>
              </a:rPr>
              <a:t> **) &amp;</a:t>
            </a:r>
            <a:r>
              <a:rPr lang="pt-BR" sz="2200" dirty="0" err="1">
                <a:latin typeface="Calibri"/>
                <a:cs typeface="Calibri"/>
              </a:rPr>
              <a:t>dev_a</a:t>
            </a:r>
            <a:r>
              <a:rPr lang="pt-BR" sz="2200" dirty="0">
                <a:latin typeface="Calibri"/>
                <a:cs typeface="Calibri"/>
              </a:rPr>
              <a:t>, </a:t>
            </a:r>
            <a:r>
              <a:rPr lang="pt-BR" sz="2200" dirty="0" err="1">
                <a:latin typeface="Calibri"/>
                <a:cs typeface="Calibri"/>
              </a:rPr>
              <a:t>size</a:t>
            </a:r>
            <a:r>
              <a:rPr lang="pt-BR" sz="2200" dirty="0">
                <a:latin typeface="Calibri"/>
                <a:cs typeface="Calibri"/>
              </a:rPr>
              <a:t>);</a:t>
            </a:r>
          </a:p>
          <a:p>
            <a:pPr indent="342900"/>
            <a:r>
              <a:rPr lang="pt-BR" sz="2200" dirty="0" err="1">
                <a:latin typeface="Calibri"/>
                <a:cs typeface="Calibri"/>
              </a:rPr>
              <a:t>cudaMalloc</a:t>
            </a:r>
            <a:r>
              <a:rPr lang="pt-BR" sz="2200" dirty="0">
                <a:latin typeface="Calibri"/>
                <a:cs typeface="Calibri"/>
              </a:rPr>
              <a:t>((</a:t>
            </a:r>
            <a:r>
              <a:rPr lang="pt-BR" sz="2200" dirty="0" err="1">
                <a:latin typeface="Calibri"/>
                <a:cs typeface="Calibri"/>
              </a:rPr>
              <a:t>void</a:t>
            </a:r>
            <a:r>
              <a:rPr lang="pt-BR" sz="2200" dirty="0">
                <a:latin typeface="Calibri"/>
                <a:cs typeface="Calibri"/>
              </a:rPr>
              <a:t> **) &amp;</a:t>
            </a:r>
            <a:r>
              <a:rPr lang="pt-BR" sz="2200" dirty="0" err="1">
                <a:latin typeface="Calibri"/>
                <a:cs typeface="Calibri"/>
              </a:rPr>
              <a:t>dev_b</a:t>
            </a:r>
            <a:r>
              <a:rPr lang="pt-BR" sz="2200" dirty="0">
                <a:latin typeface="Calibri"/>
                <a:cs typeface="Calibri"/>
              </a:rPr>
              <a:t>, </a:t>
            </a:r>
            <a:r>
              <a:rPr lang="pt-BR" sz="2200" dirty="0" err="1">
                <a:latin typeface="Calibri"/>
                <a:cs typeface="Calibri"/>
              </a:rPr>
              <a:t>size</a:t>
            </a:r>
            <a:r>
              <a:rPr lang="pt-BR" sz="2200" dirty="0">
                <a:latin typeface="Calibri"/>
                <a:cs typeface="Calibri"/>
              </a:rPr>
              <a:t>);</a:t>
            </a:r>
          </a:p>
          <a:p>
            <a:pPr indent="342900"/>
            <a:r>
              <a:rPr lang="pt-BR" sz="2200" dirty="0" err="1">
                <a:latin typeface="Calibri"/>
                <a:cs typeface="Calibri"/>
              </a:rPr>
              <a:t>cudaMalloc</a:t>
            </a:r>
            <a:r>
              <a:rPr lang="pt-BR" sz="2200" dirty="0">
                <a:latin typeface="Calibri"/>
                <a:cs typeface="Calibri"/>
              </a:rPr>
              <a:t>((</a:t>
            </a:r>
            <a:r>
              <a:rPr lang="pt-BR" sz="2200" dirty="0" err="1">
                <a:latin typeface="Calibri"/>
                <a:cs typeface="Calibri"/>
              </a:rPr>
              <a:t>void</a:t>
            </a:r>
            <a:r>
              <a:rPr lang="pt-BR" sz="2200" dirty="0">
                <a:latin typeface="Calibri"/>
                <a:cs typeface="Calibri"/>
              </a:rPr>
              <a:t> **) &amp;</a:t>
            </a:r>
            <a:r>
              <a:rPr lang="pt-BR" sz="2200" dirty="0" err="1">
                <a:latin typeface="Calibri"/>
                <a:cs typeface="Calibri"/>
              </a:rPr>
              <a:t>dev_c</a:t>
            </a:r>
            <a:r>
              <a:rPr lang="pt-BR" sz="2200" dirty="0">
                <a:latin typeface="Calibri"/>
                <a:cs typeface="Calibri"/>
              </a:rPr>
              <a:t>, </a:t>
            </a:r>
            <a:r>
              <a:rPr lang="pt-BR" sz="2200" dirty="0" err="1">
                <a:latin typeface="Calibri"/>
                <a:cs typeface="Calibri"/>
              </a:rPr>
              <a:t>size</a:t>
            </a:r>
            <a:r>
              <a:rPr lang="pt-BR" sz="2200" dirty="0">
                <a:latin typeface="Calibri"/>
                <a:cs typeface="Calibri"/>
              </a:rPr>
              <a:t>);</a:t>
            </a:r>
          </a:p>
          <a:p>
            <a:pPr indent="342900"/>
            <a:r>
              <a:rPr lang="pt-BR" sz="2200" dirty="0" err="1">
                <a:latin typeface="Calibri"/>
                <a:cs typeface="Calibri"/>
              </a:rPr>
              <a:t>cudaMemcpy</a:t>
            </a:r>
            <a:r>
              <a:rPr lang="pt-BR" sz="2200" dirty="0">
                <a:latin typeface="Calibri"/>
                <a:cs typeface="Calibri"/>
              </a:rPr>
              <a:t>(</a:t>
            </a:r>
            <a:r>
              <a:rPr lang="pt-BR" sz="2200" dirty="0" err="1">
                <a:latin typeface="Calibri"/>
                <a:cs typeface="Calibri"/>
              </a:rPr>
              <a:t>dev_a</a:t>
            </a:r>
            <a:r>
              <a:rPr lang="pt-BR" sz="2200" dirty="0">
                <a:latin typeface="Calibri"/>
                <a:cs typeface="Calibri"/>
              </a:rPr>
              <a:t>, a, </a:t>
            </a:r>
            <a:r>
              <a:rPr lang="pt-BR" sz="2200" dirty="0" err="1">
                <a:latin typeface="Calibri"/>
                <a:cs typeface="Calibri"/>
              </a:rPr>
              <a:t>size</a:t>
            </a:r>
            <a:r>
              <a:rPr lang="pt-BR" sz="2200" dirty="0">
                <a:latin typeface="Calibri"/>
                <a:cs typeface="Calibri"/>
              </a:rPr>
              <a:t>, </a:t>
            </a:r>
            <a:r>
              <a:rPr lang="pt-BR" sz="2200" dirty="0" err="1">
                <a:latin typeface="Calibri"/>
                <a:cs typeface="Calibri"/>
              </a:rPr>
              <a:t>cudaMemcpyHostToDevice</a:t>
            </a:r>
            <a:r>
              <a:rPr lang="pt-BR" sz="2200" dirty="0">
                <a:latin typeface="Calibri"/>
                <a:cs typeface="Calibri"/>
              </a:rPr>
              <a:t>);</a:t>
            </a:r>
          </a:p>
          <a:p>
            <a:pPr indent="342900"/>
            <a:r>
              <a:rPr lang="pt-BR" sz="2200" dirty="0" err="1">
                <a:latin typeface="Calibri"/>
                <a:cs typeface="Calibri"/>
              </a:rPr>
              <a:t>cudaMemcpy</a:t>
            </a:r>
            <a:r>
              <a:rPr lang="pt-BR" sz="2200" dirty="0">
                <a:latin typeface="Calibri"/>
                <a:cs typeface="Calibri"/>
              </a:rPr>
              <a:t>(</a:t>
            </a:r>
            <a:r>
              <a:rPr lang="pt-BR" sz="2200" dirty="0" err="1">
                <a:latin typeface="Calibri"/>
                <a:cs typeface="Calibri"/>
              </a:rPr>
              <a:t>dev_b</a:t>
            </a:r>
            <a:r>
              <a:rPr lang="pt-BR" sz="2200" dirty="0">
                <a:latin typeface="Calibri"/>
                <a:cs typeface="Calibri"/>
              </a:rPr>
              <a:t>, </a:t>
            </a:r>
            <a:r>
              <a:rPr lang="pt-BR" sz="2200" dirty="0" err="1">
                <a:latin typeface="Calibri"/>
                <a:cs typeface="Calibri"/>
              </a:rPr>
              <a:t>b</a:t>
            </a:r>
            <a:r>
              <a:rPr lang="pt-BR" sz="2200" dirty="0">
                <a:latin typeface="Calibri"/>
                <a:cs typeface="Calibri"/>
              </a:rPr>
              <a:t>, </a:t>
            </a:r>
            <a:r>
              <a:rPr lang="pt-BR" sz="2200" dirty="0" err="1">
                <a:latin typeface="Calibri"/>
                <a:cs typeface="Calibri"/>
              </a:rPr>
              <a:t>size</a:t>
            </a:r>
            <a:r>
              <a:rPr lang="pt-BR" sz="2200" dirty="0">
                <a:latin typeface="Calibri"/>
                <a:cs typeface="Calibri"/>
              </a:rPr>
              <a:t>, </a:t>
            </a:r>
            <a:r>
              <a:rPr lang="pt-BR" sz="2200" dirty="0" err="1">
                <a:latin typeface="Calibri"/>
                <a:cs typeface="Calibri"/>
              </a:rPr>
              <a:t>cudaMemcpyHostToDevice</a:t>
            </a:r>
            <a:r>
              <a:rPr lang="pt-BR" sz="2200" dirty="0">
                <a:latin typeface="Calibri"/>
                <a:cs typeface="Calibri"/>
              </a:rPr>
              <a:t>);</a:t>
            </a:r>
          </a:p>
          <a:p>
            <a:pPr indent="342900"/>
            <a:r>
              <a:rPr lang="is-IS" sz="2200" dirty="0">
                <a:latin typeface="Calibri"/>
                <a:cs typeface="Calibri"/>
              </a:rPr>
              <a:t>dim3 dimGrid(1, 1);</a:t>
            </a:r>
          </a:p>
          <a:p>
            <a:pPr indent="342900"/>
            <a:r>
              <a:rPr lang="en-US" sz="2200" dirty="0">
                <a:latin typeface="Calibri"/>
                <a:cs typeface="Calibri"/>
              </a:rPr>
              <a:t>dim3 </a:t>
            </a:r>
            <a:r>
              <a:rPr lang="en-US" sz="2200" dirty="0" err="1">
                <a:latin typeface="Calibri"/>
                <a:cs typeface="Calibri"/>
              </a:rPr>
              <a:t>dimBlock</a:t>
            </a:r>
            <a:r>
              <a:rPr lang="en-US" sz="2200" dirty="0">
                <a:latin typeface="Calibri"/>
                <a:cs typeface="Calibri"/>
              </a:rPr>
              <a:t>(N, N);</a:t>
            </a:r>
          </a:p>
          <a:p>
            <a:pPr indent="342900"/>
            <a:r>
              <a:rPr lang="en-US" sz="2200" dirty="0" err="1">
                <a:latin typeface="Calibri"/>
                <a:cs typeface="Calibri"/>
              </a:rPr>
              <a:t>matrixMult</a:t>
            </a:r>
            <a:r>
              <a:rPr lang="en-US" sz="2200" dirty="0">
                <a:latin typeface="Calibri"/>
                <a:cs typeface="Calibri"/>
              </a:rPr>
              <a:t>&lt;&lt;&lt;</a:t>
            </a:r>
            <a:r>
              <a:rPr lang="en-US" sz="2200" dirty="0" err="1">
                <a:latin typeface="Calibri"/>
                <a:cs typeface="Calibri"/>
              </a:rPr>
              <a:t>dimGrid</a:t>
            </a:r>
            <a:r>
              <a:rPr lang="en-US" sz="2200" dirty="0">
                <a:latin typeface="Calibri"/>
                <a:cs typeface="Calibri"/>
              </a:rPr>
              <a:t>, </a:t>
            </a:r>
            <a:r>
              <a:rPr lang="en-US" sz="2200" dirty="0" err="1">
                <a:latin typeface="Calibri"/>
                <a:cs typeface="Calibri"/>
              </a:rPr>
              <a:t>dimBlock</a:t>
            </a:r>
            <a:r>
              <a:rPr lang="en-US" sz="2200" dirty="0">
                <a:latin typeface="Calibri"/>
                <a:cs typeface="Calibri"/>
              </a:rPr>
              <a:t>&gt;&gt;&gt;(</a:t>
            </a:r>
            <a:r>
              <a:rPr lang="en-US" sz="2200" dirty="0" err="1">
                <a:latin typeface="Calibri"/>
                <a:cs typeface="Calibri"/>
              </a:rPr>
              <a:t>dev_a</a:t>
            </a:r>
            <a:r>
              <a:rPr lang="en-US" sz="2200" dirty="0">
                <a:latin typeface="Calibri"/>
                <a:cs typeface="Calibri"/>
              </a:rPr>
              <a:t>, </a:t>
            </a:r>
            <a:r>
              <a:rPr lang="en-US" sz="2200" dirty="0" err="1">
                <a:latin typeface="Calibri"/>
                <a:cs typeface="Calibri"/>
              </a:rPr>
              <a:t>dev_b</a:t>
            </a:r>
            <a:r>
              <a:rPr lang="en-US" sz="2200" dirty="0">
                <a:latin typeface="Calibri"/>
                <a:cs typeface="Calibri"/>
              </a:rPr>
              <a:t>, </a:t>
            </a:r>
            <a:r>
              <a:rPr lang="en-US" sz="2200" dirty="0" err="1">
                <a:latin typeface="Calibri"/>
                <a:cs typeface="Calibri"/>
              </a:rPr>
              <a:t>dev_c</a:t>
            </a:r>
            <a:r>
              <a:rPr lang="en-US" sz="2200" dirty="0">
                <a:latin typeface="Calibri"/>
                <a:cs typeface="Calibri"/>
              </a:rPr>
              <a:t>, N);</a:t>
            </a:r>
          </a:p>
          <a:p>
            <a:pPr indent="342900"/>
            <a:r>
              <a:rPr lang="en-US" sz="2200" dirty="0" err="1">
                <a:latin typeface="Calibri"/>
                <a:cs typeface="Calibri"/>
              </a:rPr>
              <a:t>cudaMemcpy</a:t>
            </a:r>
            <a:r>
              <a:rPr lang="en-US" sz="2200" dirty="0">
                <a:latin typeface="Calibri"/>
                <a:cs typeface="Calibri"/>
              </a:rPr>
              <a:t>(c, </a:t>
            </a:r>
            <a:r>
              <a:rPr lang="en-US" sz="2200" dirty="0" err="1">
                <a:latin typeface="Calibri"/>
                <a:cs typeface="Calibri"/>
              </a:rPr>
              <a:t>dev_c</a:t>
            </a:r>
            <a:r>
              <a:rPr lang="en-US" sz="2200" dirty="0">
                <a:latin typeface="Calibri"/>
                <a:cs typeface="Calibri"/>
              </a:rPr>
              <a:t>, size, </a:t>
            </a:r>
            <a:r>
              <a:rPr lang="en-US" sz="2200" dirty="0" err="1">
                <a:latin typeface="Calibri"/>
                <a:cs typeface="Calibri"/>
              </a:rPr>
              <a:t>cudaMemcpyDeviceToHost</a:t>
            </a:r>
            <a:r>
              <a:rPr lang="en-US" sz="2200" dirty="0">
                <a:latin typeface="Calibri"/>
                <a:cs typeface="Calibri"/>
              </a:rPr>
              <a:t>);</a:t>
            </a:r>
          </a:p>
          <a:p>
            <a:pPr indent="342900"/>
            <a:r>
              <a:rPr lang="en-US" sz="2200" dirty="0" err="1">
                <a:latin typeface="Calibri"/>
                <a:cs typeface="Calibri"/>
              </a:rPr>
              <a:t>cudaFree</a:t>
            </a:r>
            <a:r>
              <a:rPr lang="en-US" sz="2200" dirty="0">
                <a:latin typeface="Calibri"/>
                <a:cs typeface="Calibri"/>
              </a:rPr>
              <a:t>(</a:t>
            </a:r>
            <a:r>
              <a:rPr lang="en-US" sz="2200" dirty="0" err="1">
                <a:latin typeface="Calibri"/>
                <a:cs typeface="Calibri"/>
              </a:rPr>
              <a:t>dev_a</a:t>
            </a:r>
            <a:r>
              <a:rPr lang="en-US" sz="2200" dirty="0">
                <a:latin typeface="Calibri"/>
                <a:cs typeface="Calibri"/>
              </a:rPr>
              <a:t>); </a:t>
            </a:r>
            <a:r>
              <a:rPr lang="en-US" sz="2200" dirty="0" err="1">
                <a:latin typeface="Calibri"/>
                <a:cs typeface="Calibri"/>
              </a:rPr>
              <a:t>cudaFree</a:t>
            </a:r>
            <a:r>
              <a:rPr lang="en-US" sz="2200" dirty="0">
                <a:latin typeface="Calibri"/>
                <a:cs typeface="Calibri"/>
              </a:rPr>
              <a:t>(</a:t>
            </a:r>
            <a:r>
              <a:rPr lang="en-US" sz="2200" dirty="0" err="1">
                <a:latin typeface="Calibri"/>
                <a:cs typeface="Calibri"/>
              </a:rPr>
              <a:t>dev_b</a:t>
            </a:r>
            <a:r>
              <a:rPr lang="en-US" sz="2200" dirty="0">
                <a:latin typeface="Calibri"/>
                <a:cs typeface="Calibri"/>
              </a:rPr>
              <a:t>); </a:t>
            </a:r>
            <a:r>
              <a:rPr lang="en-US" sz="2200" dirty="0" err="1">
                <a:latin typeface="Calibri"/>
                <a:cs typeface="Calibri"/>
              </a:rPr>
              <a:t>cudaFree</a:t>
            </a:r>
            <a:r>
              <a:rPr lang="en-US" sz="2200" dirty="0">
                <a:latin typeface="Calibri"/>
                <a:cs typeface="Calibri"/>
              </a:rPr>
              <a:t>(</a:t>
            </a:r>
            <a:r>
              <a:rPr lang="en-US" sz="2200" dirty="0" err="1">
                <a:latin typeface="Calibri"/>
                <a:cs typeface="Calibri"/>
              </a:rPr>
              <a:t>dev_c</a:t>
            </a:r>
            <a:r>
              <a:rPr lang="en-US" sz="2200" dirty="0">
                <a:latin typeface="Calibri"/>
                <a:cs typeface="Calibri"/>
              </a:rPr>
              <a:t>);</a:t>
            </a:r>
          </a:p>
          <a:p>
            <a:pPr indent="342900"/>
            <a:r>
              <a:rPr lang="en-US" sz="2200" dirty="0">
                <a:latin typeface="Calibri"/>
                <a:cs typeface="Calibri"/>
              </a:rPr>
              <a:t>}</a:t>
            </a:r>
          </a:p>
        </p:txBody>
      </p:sp>
      <p:sp>
        <p:nvSpPr>
          <p:cNvPr id="8"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Thread hierarchy</a:t>
            </a:r>
            <a:endParaRPr lang="en-US" sz="2400" b="1" dirty="0">
              <a:solidFill>
                <a:srgbClr val="FF0000"/>
              </a:solidFill>
              <a:latin typeface="Arial"/>
              <a:cs typeface="Arial"/>
            </a:endParaRPr>
          </a:p>
        </p:txBody>
      </p:sp>
      <p:sp>
        <p:nvSpPr>
          <p:cNvPr id="10" name="Rectangle 9"/>
          <p:cNvSpPr/>
          <p:nvPr/>
        </p:nvSpPr>
        <p:spPr>
          <a:xfrm>
            <a:off x="-91440" y="682644"/>
            <a:ext cx="8947223" cy="461665"/>
          </a:xfrm>
          <a:prstGeom prst="rect">
            <a:avLst/>
          </a:prstGeom>
        </p:spPr>
        <p:txBody>
          <a:bodyPr wrap="square">
            <a:spAutoFit/>
          </a:bodyPr>
          <a:lstStyle/>
          <a:p>
            <a:pPr marL="342900" indent="-342900">
              <a:buFont typeface="Wingdings" charset="2"/>
              <a:buChar char="u"/>
            </a:pPr>
            <a:r>
              <a:rPr lang="en-US" sz="2400" b="1" kern="0" dirty="0">
                <a:solidFill>
                  <a:srgbClr val="000000"/>
                </a:solidFill>
                <a:latin typeface="Arial" charset="0"/>
              </a:rPr>
              <a:t>Mapping </a:t>
            </a:r>
            <a:r>
              <a:rPr lang="en-US" sz="2400" b="1" kern="0" dirty="0" smtClean="0">
                <a:solidFill>
                  <a:srgbClr val="000000"/>
                </a:solidFill>
                <a:latin typeface="Arial" charset="0"/>
              </a:rPr>
              <a:t>threads </a:t>
            </a:r>
            <a:r>
              <a:rPr lang="en-US" sz="2400" b="1" kern="0" dirty="0">
                <a:solidFill>
                  <a:srgbClr val="000000"/>
                </a:solidFill>
                <a:latin typeface="Arial" charset="0"/>
              </a:rPr>
              <a:t>to multidimensional data</a:t>
            </a:r>
          </a:p>
        </p:txBody>
      </p:sp>
      <p:sp>
        <p:nvSpPr>
          <p:cNvPr id="11" name="Rectangle 10"/>
          <p:cNvSpPr/>
          <p:nvPr/>
        </p:nvSpPr>
        <p:spPr>
          <a:xfrm>
            <a:off x="-88051" y="1026933"/>
            <a:ext cx="9232051" cy="461665"/>
          </a:xfrm>
          <a:prstGeom prst="rect">
            <a:avLst/>
          </a:prstGeom>
        </p:spPr>
        <p:txBody>
          <a:bodyPr wrap="square">
            <a:spAutoFit/>
          </a:bodyPr>
          <a:lstStyle/>
          <a:p>
            <a:pPr marL="520700" indent="-342900">
              <a:buFont typeface="Wingdings" charset="2"/>
              <a:buChar char="Ø"/>
            </a:pPr>
            <a:r>
              <a:rPr lang="en-US" sz="2400" dirty="0" smtClean="0">
                <a:latin typeface="Arial"/>
                <a:cs typeface="Arial"/>
              </a:rPr>
              <a:t>P1</a:t>
            </a:r>
            <a:r>
              <a:rPr lang="en-US" sz="2400" dirty="0">
                <a:latin typeface="Arial"/>
                <a:cs typeface="Arial"/>
              </a:rPr>
              <a:t>-2_MatrixMultiplication-with-2Dgrid-and-</a:t>
            </a:r>
            <a:r>
              <a:rPr lang="en-US" sz="2400" dirty="0" smtClean="0">
                <a:latin typeface="Arial"/>
                <a:cs typeface="Arial"/>
              </a:rPr>
              <a:t>2Dblocks</a:t>
            </a:r>
            <a:endParaRPr lang="en-US" sz="2400" dirty="0">
              <a:latin typeface="Arial"/>
              <a:cs typeface="Arial"/>
            </a:endParaRPr>
          </a:p>
        </p:txBody>
      </p:sp>
      <p:sp>
        <p:nvSpPr>
          <p:cNvPr id="13" name="Rectangle 12"/>
          <p:cNvSpPr/>
          <p:nvPr/>
        </p:nvSpPr>
        <p:spPr>
          <a:xfrm>
            <a:off x="5149969" y="1674929"/>
            <a:ext cx="3924299" cy="830997"/>
          </a:xfrm>
          <a:prstGeom prst="rect">
            <a:avLst/>
          </a:prstGeom>
        </p:spPr>
        <p:txBody>
          <a:bodyPr wrap="square">
            <a:spAutoFit/>
          </a:bodyPr>
          <a:lstStyle/>
          <a:p>
            <a:pPr marL="342900" indent="-342900">
              <a:buFont typeface="Wingdings" charset="2"/>
              <a:buChar char="§"/>
            </a:pPr>
            <a:r>
              <a:rPr lang="en-US" sz="2400" dirty="0" smtClean="0"/>
              <a:t>CUDA host code for </a:t>
            </a:r>
            <a:r>
              <a:rPr lang="en-US" sz="2400" dirty="0"/>
              <a:t>Matrix Multiplication </a:t>
            </a:r>
          </a:p>
        </p:txBody>
      </p:sp>
    </p:spTree>
    <p:extLst>
      <p:ext uri="{BB962C8B-B14F-4D97-AF65-F5344CB8AC3E}">
        <p14:creationId xmlns:p14="http://schemas.microsoft.com/office/powerpoint/2010/main" val="375788678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4"/>
          <p:cNvSpPr>
            <a:spLocks noChangeArrowheads="1"/>
          </p:cNvSpPr>
          <p:nvPr/>
        </p:nvSpPr>
        <p:spPr bwMode="auto">
          <a:xfrm>
            <a:off x="-25400" y="194101"/>
            <a:ext cx="9144000" cy="540605"/>
          </a:xfrm>
          <a:prstGeom prst="rect">
            <a:avLst/>
          </a:prstGeom>
          <a:noFill/>
          <a:ln w="9525">
            <a:noFill/>
            <a:miter lim="800000"/>
            <a:headEnd/>
            <a:tailEnd/>
          </a:ln>
          <a:effectLst/>
        </p:spPr>
        <p:txBody>
          <a:bodyPr wrap="square">
            <a:spAutoFit/>
          </a:bodyPr>
          <a:lstStyle/>
          <a:p>
            <a:r>
              <a:rPr lang="en-US" sz="2800" b="1" dirty="0">
                <a:solidFill>
                  <a:srgbClr val="FF0000"/>
                </a:solidFill>
                <a:latin typeface="Times New Roman" pitchFamily="18" charset="0"/>
              </a:rPr>
              <a:t>Topics</a:t>
            </a:r>
          </a:p>
        </p:txBody>
      </p:sp>
      <p:sp>
        <p:nvSpPr>
          <p:cNvPr id="8" name="Rectangle 7"/>
          <p:cNvSpPr/>
          <p:nvPr/>
        </p:nvSpPr>
        <p:spPr>
          <a:xfrm>
            <a:off x="0" y="995095"/>
            <a:ext cx="4046982" cy="1800493"/>
          </a:xfrm>
          <a:prstGeom prst="rect">
            <a:avLst/>
          </a:prstGeom>
        </p:spPr>
        <p:txBody>
          <a:bodyPr wrap="square">
            <a:spAutoFit/>
          </a:bodyPr>
          <a:lstStyle/>
          <a:p>
            <a:pPr marL="519113" lvl="1" indent="-288925">
              <a:spcAft>
                <a:spcPts val="600"/>
              </a:spcAft>
              <a:buFont typeface="Wingdings" charset="2"/>
              <a:buChar char="§"/>
            </a:pPr>
            <a:r>
              <a:rPr lang="en-GB" sz="2400" dirty="0" smtClean="0">
                <a:solidFill>
                  <a:srgbClr val="000000"/>
                </a:solidFill>
              </a:rPr>
              <a:t>GPU computing overview</a:t>
            </a:r>
            <a:endParaRPr lang="en-GB" sz="2400" dirty="0">
              <a:solidFill>
                <a:srgbClr val="000000"/>
              </a:solidFill>
            </a:endParaRPr>
          </a:p>
          <a:p>
            <a:pPr marL="519113" lvl="1" indent="-288925">
              <a:spcAft>
                <a:spcPts val="600"/>
              </a:spcAft>
              <a:buFont typeface="Wingdings" charset="2"/>
              <a:buChar char="§"/>
            </a:pPr>
            <a:r>
              <a:rPr lang="en-GB" sz="2400" dirty="0" smtClean="0">
                <a:solidFill>
                  <a:srgbClr val="FF0000"/>
                </a:solidFill>
              </a:rPr>
              <a:t>CUDA programming basics</a:t>
            </a:r>
          </a:p>
          <a:p>
            <a:pPr marL="519113" lvl="1" indent="-288925">
              <a:spcAft>
                <a:spcPts val="600"/>
              </a:spcAft>
              <a:buFont typeface="Wingdings" charset="2"/>
              <a:buChar char="§"/>
            </a:pPr>
            <a:r>
              <a:rPr lang="en-GB" sz="2400" dirty="0" smtClean="0"/>
              <a:t>CUDA optimization</a:t>
            </a:r>
          </a:p>
          <a:p>
            <a:pPr marL="519113" lvl="1" indent="-288925">
              <a:spcAft>
                <a:spcPts val="600"/>
              </a:spcAft>
              <a:buFont typeface="Wingdings" charset="2"/>
              <a:buChar char="§"/>
            </a:pPr>
            <a:r>
              <a:rPr lang="en-GB" sz="2400" dirty="0" smtClean="0"/>
              <a:t>CUDA libraries</a:t>
            </a:r>
            <a:endParaRPr lang="en-GB" sz="2400" dirty="0"/>
          </a:p>
        </p:txBody>
      </p:sp>
      <p:grpSp>
        <p:nvGrpSpPr>
          <p:cNvPr id="55" name="Group 54"/>
          <p:cNvGrpSpPr/>
          <p:nvPr/>
        </p:nvGrpSpPr>
        <p:grpSpPr>
          <a:xfrm>
            <a:off x="3933697" y="1357127"/>
            <a:ext cx="5146803" cy="2046245"/>
            <a:chOff x="3898900" y="927100"/>
            <a:chExt cx="5146803" cy="2046245"/>
          </a:xfrm>
        </p:grpSpPr>
        <p:cxnSp>
          <p:nvCxnSpPr>
            <p:cNvPr id="29" name="Straight Connector 28"/>
            <p:cNvCxnSpPr/>
            <p:nvPr/>
          </p:nvCxnSpPr>
          <p:spPr>
            <a:xfrm>
              <a:off x="3898900" y="1269151"/>
              <a:ext cx="901700" cy="0"/>
            </a:xfrm>
            <a:prstGeom prst="line">
              <a:avLst/>
            </a:prstGeom>
            <a:noFill/>
            <a:ln w="15875" cap="flat" cmpd="sng" algn="ctr">
              <a:solidFill>
                <a:srgbClr val="717379"/>
              </a:solidFill>
              <a:prstDash val="sysDot"/>
            </a:ln>
            <a:effectLst/>
          </p:spPr>
        </p:cxnSp>
        <p:grpSp>
          <p:nvGrpSpPr>
            <p:cNvPr id="39" name="Group 38"/>
            <p:cNvGrpSpPr/>
            <p:nvPr/>
          </p:nvGrpSpPr>
          <p:grpSpPr>
            <a:xfrm>
              <a:off x="4800600" y="927100"/>
              <a:ext cx="4245103" cy="643895"/>
              <a:chOff x="4594097" y="3729507"/>
              <a:chExt cx="4245103" cy="643895"/>
            </a:xfrm>
          </p:grpSpPr>
          <p:cxnSp>
            <p:nvCxnSpPr>
              <p:cNvPr id="33" name="Straight Connector 32"/>
              <p:cNvCxnSpPr/>
              <p:nvPr/>
            </p:nvCxnSpPr>
            <p:spPr>
              <a:xfrm>
                <a:off x="4594097" y="4071558"/>
                <a:ext cx="274320" cy="0"/>
              </a:xfrm>
              <a:prstGeom prst="line">
                <a:avLst/>
              </a:prstGeom>
              <a:noFill/>
              <a:ln w="15875" cap="flat" cmpd="sng" algn="ctr">
                <a:solidFill>
                  <a:srgbClr val="717379"/>
                </a:solidFill>
                <a:prstDash val="sysDot"/>
              </a:ln>
              <a:effectLst/>
            </p:spPr>
          </p:cxnSp>
          <p:sp>
            <p:nvSpPr>
              <p:cNvPr id="36" name="Rectangle 35"/>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smtClean="0">
                    <a:solidFill>
                      <a:schemeClr val="bg1"/>
                    </a:solidFill>
                    <a:latin typeface="Trebuchet MS" pitchFamily="34" charset="0"/>
                    <a:ea typeface="MS PGothic" pitchFamily="34" charset="-128"/>
                    <a:cs typeface="Arial" charset="0"/>
                  </a:rPr>
                  <a:t>CUDA </a:t>
                </a:r>
                <a:r>
                  <a:rPr lang="en-US" sz="2000" kern="0" dirty="0">
                    <a:solidFill>
                      <a:schemeClr val="bg1"/>
                    </a:solidFill>
                    <a:latin typeface="Trebuchet MS" pitchFamily="34" charset="0"/>
                    <a:ea typeface="MS PGothic" pitchFamily="34" charset="-128"/>
                    <a:cs typeface="Arial" charset="0"/>
                  </a:rPr>
                  <a:t>program Skeleton</a:t>
                </a:r>
              </a:p>
            </p:txBody>
          </p:sp>
        </p:grpSp>
        <p:grpSp>
          <p:nvGrpSpPr>
            <p:cNvPr id="46" name="Group 45"/>
            <p:cNvGrpSpPr/>
            <p:nvPr/>
          </p:nvGrpSpPr>
          <p:grpSpPr>
            <a:xfrm>
              <a:off x="4800600" y="1629491"/>
              <a:ext cx="4245103" cy="643895"/>
              <a:chOff x="4594097" y="3729507"/>
              <a:chExt cx="4245103" cy="643895"/>
            </a:xfrm>
          </p:grpSpPr>
          <p:cxnSp>
            <p:nvCxnSpPr>
              <p:cNvPr id="47" name="Straight Connector 46"/>
              <p:cNvCxnSpPr/>
              <p:nvPr/>
            </p:nvCxnSpPr>
            <p:spPr>
              <a:xfrm>
                <a:off x="4594097" y="4071558"/>
                <a:ext cx="274320" cy="0"/>
              </a:xfrm>
              <a:prstGeom prst="line">
                <a:avLst/>
              </a:prstGeom>
              <a:noFill/>
              <a:ln w="15875" cap="flat" cmpd="sng" algn="ctr">
                <a:solidFill>
                  <a:srgbClr val="717379"/>
                </a:solidFill>
                <a:prstDash val="sysDot"/>
              </a:ln>
              <a:effectLst/>
            </p:spPr>
          </p:cxnSp>
          <p:sp>
            <p:nvSpPr>
              <p:cNvPr id="48" name="Rectangle 47"/>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smtClean="0">
                    <a:solidFill>
                      <a:srgbClr val="FFFFFF"/>
                    </a:solidFill>
                    <a:latin typeface="Trebuchet MS" pitchFamily="34" charset="0"/>
                    <a:ea typeface="MS PGothic" pitchFamily="34" charset="-128"/>
                    <a:cs typeface="Arial" charset="0"/>
                  </a:rPr>
                  <a:t>Thread hierarchy</a:t>
                </a:r>
                <a:endParaRPr lang="en-US" sz="2000" kern="0" dirty="0">
                  <a:solidFill>
                    <a:srgbClr val="FFFFFF"/>
                  </a:solidFill>
                  <a:latin typeface="Trebuchet MS" pitchFamily="34" charset="0"/>
                  <a:ea typeface="MS PGothic" pitchFamily="34" charset="-128"/>
                  <a:cs typeface="Arial" charset="0"/>
                </a:endParaRPr>
              </a:p>
            </p:txBody>
          </p:sp>
        </p:grpSp>
        <p:grpSp>
          <p:nvGrpSpPr>
            <p:cNvPr id="49" name="Group 48"/>
            <p:cNvGrpSpPr/>
            <p:nvPr/>
          </p:nvGrpSpPr>
          <p:grpSpPr>
            <a:xfrm>
              <a:off x="4800600" y="2329450"/>
              <a:ext cx="4245103" cy="643895"/>
              <a:chOff x="4594097" y="3729507"/>
              <a:chExt cx="4245103" cy="643895"/>
            </a:xfrm>
          </p:grpSpPr>
          <p:cxnSp>
            <p:nvCxnSpPr>
              <p:cNvPr id="50" name="Straight Connector 49"/>
              <p:cNvCxnSpPr/>
              <p:nvPr/>
            </p:nvCxnSpPr>
            <p:spPr>
              <a:xfrm>
                <a:off x="4594097" y="4071558"/>
                <a:ext cx="274320" cy="0"/>
              </a:xfrm>
              <a:prstGeom prst="line">
                <a:avLst/>
              </a:prstGeom>
              <a:noFill/>
              <a:ln w="15875" cap="flat" cmpd="sng" algn="ctr">
                <a:solidFill>
                  <a:srgbClr val="717379"/>
                </a:solidFill>
                <a:prstDash val="sysDot"/>
              </a:ln>
              <a:effectLst/>
            </p:spPr>
          </p:cxnSp>
          <p:sp>
            <p:nvSpPr>
              <p:cNvPr id="51" name="Rectangle 50"/>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smtClean="0">
                    <a:solidFill>
                      <a:schemeClr val="accent6">
                        <a:lumMod val="75000"/>
                      </a:schemeClr>
                    </a:solidFill>
                    <a:latin typeface="Arial" charset="0"/>
                  </a:rPr>
                  <a:t>Memory hierarchy</a:t>
                </a:r>
                <a:endParaRPr lang="en-US" b="1" dirty="0">
                  <a:solidFill>
                    <a:schemeClr val="accent6">
                      <a:lumMod val="75000"/>
                    </a:schemeClr>
                  </a:solidFill>
                </a:endParaRPr>
              </a:p>
            </p:txBody>
          </p:sp>
        </p:grpSp>
        <p:cxnSp>
          <p:nvCxnSpPr>
            <p:cNvPr id="52" name="Straight Connector 51"/>
            <p:cNvCxnSpPr/>
            <p:nvPr/>
          </p:nvCxnSpPr>
          <p:spPr>
            <a:xfrm>
              <a:off x="4800600" y="1269151"/>
              <a:ext cx="0" cy="1402350"/>
            </a:xfrm>
            <a:prstGeom prst="line">
              <a:avLst/>
            </a:prstGeom>
            <a:noFill/>
            <a:ln w="15875" cap="flat" cmpd="sng" algn="ctr">
              <a:solidFill>
                <a:srgbClr val="717379"/>
              </a:solidFill>
              <a:prstDash val="sysDot"/>
            </a:ln>
            <a:effectLst/>
          </p:spPr>
        </p:cxnSp>
      </p:grpSp>
    </p:spTree>
    <p:extLst>
      <p:ext uri="{BB962C8B-B14F-4D97-AF65-F5344CB8AC3E}">
        <p14:creationId xmlns:p14="http://schemas.microsoft.com/office/powerpoint/2010/main" val="373152701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Memory hierarchy</a:t>
            </a:r>
            <a:endParaRPr lang="en-US" sz="2400" b="1" dirty="0">
              <a:solidFill>
                <a:srgbClr val="FF0000"/>
              </a:solidFill>
              <a:latin typeface="Arial"/>
              <a:cs typeface="Arial"/>
            </a:endParaRPr>
          </a:p>
        </p:txBody>
      </p:sp>
      <p:sp>
        <p:nvSpPr>
          <p:cNvPr id="5" name="Rectangle 4"/>
          <p:cNvSpPr/>
          <p:nvPr/>
        </p:nvSpPr>
        <p:spPr>
          <a:xfrm>
            <a:off x="0" y="702964"/>
            <a:ext cx="8947223" cy="400110"/>
          </a:xfrm>
          <a:prstGeom prst="rect">
            <a:avLst/>
          </a:prstGeom>
        </p:spPr>
        <p:txBody>
          <a:bodyPr wrap="square">
            <a:spAutoFit/>
          </a:bodyPr>
          <a:lstStyle/>
          <a:p>
            <a:pPr marL="342900" indent="-342900">
              <a:buFont typeface="Wingdings" charset="2"/>
              <a:buChar char="u"/>
            </a:pPr>
            <a:r>
              <a:rPr lang="en-US" sz="2000" b="1" kern="0" dirty="0" smtClean="0">
                <a:solidFill>
                  <a:srgbClr val="000000"/>
                </a:solidFill>
                <a:latin typeface="Arial" charset="0"/>
              </a:rPr>
              <a:t>Hierarchical </a:t>
            </a:r>
            <a:r>
              <a:rPr lang="en-US" sz="2000" b="1" kern="0" dirty="0">
                <a:solidFill>
                  <a:srgbClr val="000000"/>
                </a:solidFill>
                <a:latin typeface="Arial" charset="0"/>
              </a:rPr>
              <a:t>memory design</a:t>
            </a:r>
          </a:p>
        </p:txBody>
      </p:sp>
      <p:pic>
        <p:nvPicPr>
          <p:cNvPr id="11" name="Picture 10"/>
          <p:cNvPicPr>
            <a:picLocks noChangeAspect="1"/>
          </p:cNvPicPr>
          <p:nvPr/>
        </p:nvPicPr>
        <p:blipFill>
          <a:blip r:embed="rId3"/>
          <a:stretch>
            <a:fillRect/>
          </a:stretch>
        </p:blipFill>
        <p:spPr>
          <a:xfrm>
            <a:off x="728135" y="3248242"/>
            <a:ext cx="4511804" cy="2898557"/>
          </a:xfrm>
          <a:prstGeom prst="rect">
            <a:avLst/>
          </a:prstGeom>
        </p:spPr>
      </p:pic>
      <p:sp>
        <p:nvSpPr>
          <p:cNvPr id="14" name="Rectangle 13"/>
          <p:cNvSpPr/>
          <p:nvPr/>
        </p:nvSpPr>
        <p:spPr>
          <a:xfrm>
            <a:off x="5111868" y="4194560"/>
            <a:ext cx="3439532" cy="1015663"/>
          </a:xfrm>
          <a:prstGeom prst="rect">
            <a:avLst/>
          </a:prstGeom>
        </p:spPr>
        <p:txBody>
          <a:bodyPr wrap="square">
            <a:spAutoFit/>
          </a:bodyPr>
          <a:lstStyle/>
          <a:p>
            <a:pPr algn="ctr"/>
            <a:r>
              <a:rPr lang="en-US" sz="2000" dirty="0" smtClean="0"/>
              <a:t>Memory hierarchy from </a:t>
            </a:r>
            <a:r>
              <a:rPr lang="en-US" sz="2000" dirty="0"/>
              <a:t>lots of slower </a:t>
            </a:r>
            <a:r>
              <a:rPr lang="en-US" sz="2000" i="1" dirty="0" smtClean="0"/>
              <a:t>RAM </a:t>
            </a:r>
            <a:r>
              <a:rPr lang="en-US" sz="2000" dirty="0" smtClean="0"/>
              <a:t>up </a:t>
            </a:r>
            <a:r>
              <a:rPr lang="en-US" sz="2000" dirty="0"/>
              <a:t>to very </a:t>
            </a:r>
            <a:r>
              <a:rPr lang="en-US" sz="2000" dirty="0" smtClean="0"/>
              <a:t>few </a:t>
            </a:r>
            <a:r>
              <a:rPr lang="en-US" sz="2000" dirty="0"/>
              <a:t>but very fast </a:t>
            </a:r>
            <a:r>
              <a:rPr lang="en-US" sz="2000" i="1" dirty="0" smtClean="0"/>
              <a:t>registers</a:t>
            </a:r>
            <a:endParaRPr lang="en-US" sz="2000" dirty="0"/>
          </a:p>
        </p:txBody>
      </p:sp>
      <p:sp>
        <p:nvSpPr>
          <p:cNvPr id="7" name="Rectangle 6"/>
          <p:cNvSpPr/>
          <p:nvPr/>
        </p:nvSpPr>
        <p:spPr>
          <a:xfrm>
            <a:off x="0" y="1103074"/>
            <a:ext cx="9144000" cy="1938992"/>
          </a:xfrm>
          <a:prstGeom prst="rect">
            <a:avLst/>
          </a:prstGeom>
        </p:spPr>
        <p:txBody>
          <a:bodyPr wrap="square">
            <a:spAutoFit/>
          </a:bodyPr>
          <a:lstStyle/>
          <a:p>
            <a:pPr marL="342900" indent="-342900">
              <a:buFont typeface="Wingdings" charset="2"/>
              <a:buChar char="§"/>
            </a:pPr>
            <a:r>
              <a:rPr lang="en-US" sz="2000" dirty="0" smtClean="0">
                <a:latin typeface="Arial"/>
                <a:cs typeface="Arial"/>
              </a:rPr>
              <a:t>One </a:t>
            </a:r>
            <a:r>
              <a:rPr lang="en-US" sz="2000" dirty="0">
                <a:latin typeface="Arial"/>
                <a:cs typeface="Arial"/>
              </a:rPr>
              <a:t>key challenge in modern computer architecture design is to </a:t>
            </a:r>
            <a:r>
              <a:rPr lang="en-US" sz="2000" dirty="0" smtClean="0">
                <a:latin typeface="Arial"/>
                <a:cs typeface="Arial"/>
              </a:rPr>
              <a:t>ensure that </a:t>
            </a:r>
            <a:r>
              <a:rPr lang="en-US" sz="2000" dirty="0">
                <a:latin typeface="Arial"/>
                <a:cs typeface="Arial"/>
              </a:rPr>
              <a:t>processing cores can be fed with data to keep them </a:t>
            </a:r>
            <a:r>
              <a:rPr lang="en-US" sz="2000" dirty="0" smtClean="0">
                <a:latin typeface="Arial"/>
                <a:cs typeface="Arial"/>
              </a:rPr>
              <a:t>busy </a:t>
            </a:r>
          </a:p>
          <a:p>
            <a:pPr marL="342900" indent="-342900">
              <a:buFont typeface="Wingdings" charset="2"/>
              <a:buChar char="§"/>
            </a:pPr>
            <a:r>
              <a:rPr lang="en-US" sz="2000" dirty="0" smtClean="0">
                <a:latin typeface="Arial"/>
                <a:cs typeface="Arial"/>
              </a:rPr>
              <a:t>Large </a:t>
            </a:r>
            <a:r>
              <a:rPr lang="en-US" sz="2000" dirty="0">
                <a:latin typeface="Arial"/>
                <a:cs typeface="Arial"/>
              </a:rPr>
              <a:t>applications </a:t>
            </a:r>
            <a:r>
              <a:rPr lang="en-US" sz="2000" dirty="0" smtClean="0">
                <a:latin typeface="Arial"/>
                <a:cs typeface="Arial"/>
              </a:rPr>
              <a:t>need </a:t>
            </a:r>
            <a:r>
              <a:rPr lang="en-US" sz="2000" dirty="0">
                <a:latin typeface="Arial"/>
                <a:cs typeface="Arial"/>
              </a:rPr>
              <a:t>lots of memory, </a:t>
            </a:r>
            <a:r>
              <a:rPr lang="en-US" sz="2000" dirty="0" smtClean="0">
                <a:latin typeface="Arial"/>
                <a:cs typeface="Arial"/>
              </a:rPr>
              <a:t>but fast </a:t>
            </a:r>
            <a:r>
              <a:rPr lang="en-US" sz="2000" dirty="0">
                <a:latin typeface="Arial"/>
                <a:cs typeface="Arial"/>
              </a:rPr>
              <a:t>memory is very expensive to </a:t>
            </a:r>
            <a:r>
              <a:rPr lang="en-US" sz="2000" dirty="0" smtClean="0">
                <a:latin typeface="Arial"/>
                <a:cs typeface="Arial"/>
              </a:rPr>
              <a:t>produce</a:t>
            </a:r>
          </a:p>
          <a:p>
            <a:pPr marL="342900" indent="-342900">
              <a:buFont typeface="Wingdings" charset="2"/>
              <a:buChar char="§"/>
            </a:pPr>
            <a:r>
              <a:rPr lang="en-US" sz="2000" dirty="0">
                <a:latin typeface="Arial"/>
                <a:cs typeface="Arial"/>
              </a:rPr>
              <a:t>Memory hierarchy consists of multiple levels of memory with different latencies, bandwidths, and capacities to optimize performance. </a:t>
            </a:r>
          </a:p>
        </p:txBody>
      </p:sp>
    </p:spTree>
    <p:extLst>
      <p:ext uri="{BB962C8B-B14F-4D97-AF65-F5344CB8AC3E}">
        <p14:creationId xmlns:p14="http://schemas.microsoft.com/office/powerpoint/2010/main" val="286868688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Memory hierarchy</a:t>
            </a:r>
          </a:p>
        </p:txBody>
      </p:sp>
      <p:pic>
        <p:nvPicPr>
          <p:cNvPr id="9" name="Picture 8"/>
          <p:cNvPicPr>
            <a:picLocks noChangeAspect="1"/>
          </p:cNvPicPr>
          <p:nvPr/>
        </p:nvPicPr>
        <p:blipFill>
          <a:blip r:embed="rId3"/>
          <a:stretch>
            <a:fillRect/>
          </a:stretch>
        </p:blipFill>
        <p:spPr>
          <a:xfrm>
            <a:off x="4673600" y="782329"/>
            <a:ext cx="4248223" cy="3713451"/>
          </a:xfrm>
          <a:prstGeom prst="rect">
            <a:avLst/>
          </a:prstGeom>
        </p:spPr>
      </p:pic>
      <p:sp>
        <p:nvSpPr>
          <p:cNvPr id="14" name="Rectangle 13"/>
          <p:cNvSpPr/>
          <p:nvPr/>
        </p:nvSpPr>
        <p:spPr>
          <a:xfrm>
            <a:off x="0" y="702964"/>
            <a:ext cx="8947223" cy="400110"/>
          </a:xfrm>
          <a:prstGeom prst="rect">
            <a:avLst/>
          </a:prstGeom>
        </p:spPr>
        <p:txBody>
          <a:bodyPr wrap="square">
            <a:spAutoFit/>
          </a:bodyPr>
          <a:lstStyle/>
          <a:p>
            <a:pPr marL="342900" indent="-342900">
              <a:buFont typeface="Wingdings" charset="2"/>
              <a:buChar char="u"/>
            </a:pPr>
            <a:r>
              <a:rPr lang="en-US" sz="2000" b="1" kern="0" dirty="0" smtClean="0">
                <a:solidFill>
                  <a:srgbClr val="000000"/>
                </a:solidFill>
                <a:latin typeface="Arial" charset="0"/>
              </a:rPr>
              <a:t>CUDA device </a:t>
            </a:r>
            <a:r>
              <a:rPr lang="en-US" sz="2000" b="1" kern="0" dirty="0">
                <a:solidFill>
                  <a:srgbClr val="000000"/>
                </a:solidFill>
                <a:latin typeface="Arial" charset="0"/>
              </a:rPr>
              <a:t>memory </a:t>
            </a:r>
            <a:r>
              <a:rPr lang="en-US" sz="2000" b="1" kern="0" dirty="0" smtClean="0">
                <a:solidFill>
                  <a:srgbClr val="000000"/>
                </a:solidFill>
                <a:latin typeface="Arial" charset="0"/>
              </a:rPr>
              <a:t>model</a:t>
            </a:r>
            <a:endParaRPr lang="en-US" sz="2000" b="1" kern="0" dirty="0">
              <a:solidFill>
                <a:srgbClr val="000000"/>
              </a:solidFill>
              <a:latin typeface="Arial" charset="0"/>
            </a:endParaRPr>
          </a:p>
        </p:txBody>
      </p:sp>
      <p:sp>
        <p:nvSpPr>
          <p:cNvPr id="2" name="Rectangle 1"/>
          <p:cNvSpPr/>
          <p:nvPr/>
        </p:nvSpPr>
        <p:spPr>
          <a:xfrm>
            <a:off x="139701" y="1141174"/>
            <a:ext cx="4660899" cy="2862322"/>
          </a:xfrm>
          <a:prstGeom prst="rect">
            <a:avLst/>
          </a:prstGeom>
        </p:spPr>
        <p:txBody>
          <a:bodyPr wrap="square">
            <a:spAutoFit/>
          </a:bodyPr>
          <a:lstStyle/>
          <a:p>
            <a:pPr marL="342900" indent="-342900">
              <a:buFont typeface="Wingdings" charset="2"/>
              <a:buChar char="§"/>
            </a:pPr>
            <a:r>
              <a:rPr lang="en-US" sz="2400" dirty="0" smtClean="0"/>
              <a:t>Hierarchical types of memory for </a:t>
            </a:r>
            <a:r>
              <a:rPr lang="en-US" sz="2400" dirty="0"/>
              <a:t>control </a:t>
            </a:r>
            <a:r>
              <a:rPr lang="en-US" sz="2400" dirty="0" smtClean="0"/>
              <a:t>over its behavior</a:t>
            </a:r>
          </a:p>
          <a:p>
            <a:pPr marL="406400" indent="-228600">
              <a:buFont typeface="Arial"/>
              <a:buChar char="•"/>
            </a:pPr>
            <a:r>
              <a:rPr lang="en-US" sz="2200" dirty="0"/>
              <a:t>Registers</a:t>
            </a:r>
          </a:p>
          <a:p>
            <a:pPr marL="406400" indent="-228600">
              <a:buFont typeface="Arial"/>
              <a:buChar char="•"/>
            </a:pPr>
            <a:r>
              <a:rPr lang="en-US" sz="2200" dirty="0"/>
              <a:t>Local memory</a:t>
            </a:r>
          </a:p>
          <a:p>
            <a:pPr marL="406400" indent="-228600">
              <a:buFont typeface="Arial"/>
              <a:buChar char="•"/>
            </a:pPr>
            <a:r>
              <a:rPr lang="en-US" sz="2200" dirty="0"/>
              <a:t>Global memory</a:t>
            </a:r>
          </a:p>
          <a:p>
            <a:pPr marL="406400" indent="-228600">
              <a:buFont typeface="Arial"/>
              <a:buChar char="•"/>
            </a:pPr>
            <a:r>
              <a:rPr lang="en-US" sz="2200" dirty="0"/>
              <a:t>Shared memory</a:t>
            </a:r>
          </a:p>
          <a:p>
            <a:pPr marL="406400" indent="-228600">
              <a:buFont typeface="Arial"/>
              <a:buChar char="•"/>
            </a:pPr>
            <a:r>
              <a:rPr lang="en-US" sz="2200" dirty="0"/>
              <a:t>L1/L2/L3 cache</a:t>
            </a:r>
          </a:p>
          <a:p>
            <a:pPr marL="406400" indent="-228600">
              <a:buFont typeface="Arial"/>
              <a:buChar char="•"/>
            </a:pPr>
            <a:r>
              <a:rPr lang="en-US" sz="2200" dirty="0"/>
              <a:t>Constant memory</a:t>
            </a:r>
          </a:p>
        </p:txBody>
      </p:sp>
      <p:sp>
        <p:nvSpPr>
          <p:cNvPr id="4" name="Rectangle 3"/>
          <p:cNvSpPr/>
          <p:nvPr/>
        </p:nvSpPr>
        <p:spPr>
          <a:xfrm>
            <a:off x="114300" y="4424317"/>
            <a:ext cx="8832923" cy="1938992"/>
          </a:xfrm>
          <a:prstGeom prst="rect">
            <a:avLst/>
          </a:prstGeom>
        </p:spPr>
        <p:txBody>
          <a:bodyPr wrap="square">
            <a:spAutoFit/>
          </a:bodyPr>
          <a:lstStyle/>
          <a:p>
            <a:pPr marL="342900" indent="-342900">
              <a:buFont typeface="Wingdings" charset="2"/>
              <a:buChar char="§"/>
            </a:pPr>
            <a:r>
              <a:rPr lang="en-US" sz="2400" dirty="0"/>
              <a:t>How threads interact through </a:t>
            </a:r>
            <a:r>
              <a:rPr lang="en-US" sz="2400" dirty="0" smtClean="0"/>
              <a:t>each type of the memory? </a:t>
            </a:r>
          </a:p>
          <a:p>
            <a:pPr marL="342900" indent="-342900">
              <a:buFont typeface="Wingdings" charset="2"/>
              <a:buChar char="§"/>
            </a:pPr>
            <a:r>
              <a:rPr lang="en-US" sz="2400" dirty="0" smtClean="0"/>
              <a:t>What </a:t>
            </a:r>
            <a:r>
              <a:rPr lang="en-US" sz="2400" dirty="0"/>
              <a:t>value a read can </a:t>
            </a:r>
            <a:r>
              <a:rPr lang="en-US" sz="2400" dirty="0" smtClean="0"/>
              <a:t>return when </a:t>
            </a:r>
            <a:r>
              <a:rPr lang="en-US" sz="2400" dirty="0"/>
              <a:t>does a value update become visible to other </a:t>
            </a:r>
            <a:r>
              <a:rPr lang="en-US" sz="2400" dirty="0" smtClean="0"/>
              <a:t>threads?</a:t>
            </a:r>
          </a:p>
          <a:p>
            <a:pPr marL="342900" indent="-342900">
              <a:buFont typeface="Wingdings" charset="2"/>
              <a:buChar char="§"/>
            </a:pPr>
            <a:r>
              <a:rPr lang="en-US" sz="2400" dirty="0" smtClean="0"/>
              <a:t>What </a:t>
            </a:r>
            <a:r>
              <a:rPr lang="en-US" sz="2400" dirty="0"/>
              <a:t>assumptions are allowed to </a:t>
            </a:r>
            <a:r>
              <a:rPr lang="en-US" sz="2400" dirty="0" smtClean="0"/>
              <a:t>use memory </a:t>
            </a:r>
            <a:r>
              <a:rPr lang="en-US" sz="2400" dirty="0"/>
              <a:t>when writing a program or applying some program optimization</a:t>
            </a:r>
          </a:p>
        </p:txBody>
      </p:sp>
    </p:spTree>
    <p:extLst>
      <p:ext uri="{BB962C8B-B14F-4D97-AF65-F5344CB8AC3E}">
        <p14:creationId xmlns:p14="http://schemas.microsoft.com/office/powerpoint/2010/main" val="172183001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Memory hierarchy</a:t>
            </a:r>
          </a:p>
        </p:txBody>
      </p:sp>
      <p:pic>
        <p:nvPicPr>
          <p:cNvPr id="6" name="Picture 5"/>
          <p:cNvPicPr>
            <a:picLocks noChangeAspect="1"/>
          </p:cNvPicPr>
          <p:nvPr/>
        </p:nvPicPr>
        <p:blipFill>
          <a:blip r:embed="rId3"/>
          <a:stretch>
            <a:fillRect/>
          </a:stretch>
        </p:blipFill>
        <p:spPr>
          <a:xfrm>
            <a:off x="5178429" y="963374"/>
            <a:ext cx="3895839" cy="3405426"/>
          </a:xfrm>
          <a:prstGeom prst="rect">
            <a:avLst/>
          </a:prstGeom>
        </p:spPr>
      </p:pic>
      <p:sp>
        <p:nvSpPr>
          <p:cNvPr id="8" name="Rectangle 7"/>
          <p:cNvSpPr/>
          <p:nvPr/>
        </p:nvSpPr>
        <p:spPr>
          <a:xfrm>
            <a:off x="0" y="702964"/>
            <a:ext cx="8947223" cy="400110"/>
          </a:xfrm>
          <a:prstGeom prst="rect">
            <a:avLst/>
          </a:prstGeom>
        </p:spPr>
        <p:txBody>
          <a:bodyPr wrap="square">
            <a:spAutoFit/>
          </a:bodyPr>
          <a:lstStyle/>
          <a:p>
            <a:pPr marL="342900" indent="-342900">
              <a:buFont typeface="Wingdings" charset="2"/>
              <a:buChar char="u"/>
            </a:pPr>
            <a:r>
              <a:rPr lang="en-US" sz="2000" b="1" kern="0" dirty="0" smtClean="0">
                <a:solidFill>
                  <a:srgbClr val="000000"/>
                </a:solidFill>
                <a:latin typeface="Arial" charset="0"/>
              </a:rPr>
              <a:t>CUDA device </a:t>
            </a:r>
            <a:r>
              <a:rPr lang="en-US" sz="2000" b="1" kern="0" dirty="0">
                <a:solidFill>
                  <a:srgbClr val="000000"/>
                </a:solidFill>
                <a:latin typeface="Arial" charset="0"/>
              </a:rPr>
              <a:t>memory </a:t>
            </a:r>
            <a:r>
              <a:rPr lang="en-US" sz="2000" b="1" kern="0" dirty="0" smtClean="0">
                <a:solidFill>
                  <a:srgbClr val="000000"/>
                </a:solidFill>
                <a:latin typeface="Arial" charset="0"/>
              </a:rPr>
              <a:t>model</a:t>
            </a:r>
            <a:endParaRPr lang="en-US" sz="2000" b="1" kern="0" dirty="0">
              <a:solidFill>
                <a:srgbClr val="000000"/>
              </a:solidFill>
              <a:latin typeface="Arial" charset="0"/>
            </a:endParaRPr>
          </a:p>
        </p:txBody>
      </p:sp>
      <p:sp>
        <p:nvSpPr>
          <p:cNvPr id="4" name="Rectangle 3"/>
          <p:cNvSpPr/>
          <p:nvPr/>
        </p:nvSpPr>
        <p:spPr>
          <a:xfrm>
            <a:off x="152400" y="1107240"/>
            <a:ext cx="5499100" cy="3170098"/>
          </a:xfrm>
          <a:prstGeom prst="rect">
            <a:avLst/>
          </a:prstGeom>
        </p:spPr>
        <p:txBody>
          <a:bodyPr wrap="square">
            <a:spAutoFit/>
          </a:bodyPr>
          <a:lstStyle/>
          <a:p>
            <a:pPr marL="342900" lvl="0" indent="-342900">
              <a:buFont typeface="Wingdings" charset="2"/>
              <a:buChar char="§"/>
            </a:pPr>
            <a:r>
              <a:rPr lang="en" sz="2400" dirty="0"/>
              <a:t>Global memory</a:t>
            </a:r>
            <a:endParaRPr lang="en-US" sz="2400" dirty="0"/>
          </a:p>
          <a:p>
            <a:pPr marL="406400" indent="-228600">
              <a:buFont typeface="Arial"/>
              <a:buChar char="•"/>
            </a:pPr>
            <a:r>
              <a:rPr lang="en-US" sz="2200" dirty="0"/>
              <a:t>S</a:t>
            </a:r>
            <a:r>
              <a:rPr lang="en" sz="2200" dirty="0"/>
              <a:t>eparate from the </a:t>
            </a:r>
            <a:r>
              <a:rPr lang="en-US" sz="2200" dirty="0"/>
              <a:t>device</a:t>
            </a:r>
            <a:r>
              <a:rPr lang="en" sz="2200" dirty="0"/>
              <a:t> core (SM’s, caches, etc</a:t>
            </a:r>
            <a:r>
              <a:rPr lang="en-US" sz="2200" dirty="0"/>
              <a:t>)</a:t>
            </a:r>
          </a:p>
          <a:p>
            <a:pPr marL="406400" indent="-228600">
              <a:buFont typeface="Arial"/>
              <a:buChar char="•"/>
            </a:pPr>
            <a:r>
              <a:rPr lang="en-US" sz="2200" dirty="0" smtClean="0"/>
              <a:t>Be accessible </a:t>
            </a:r>
            <a:r>
              <a:rPr lang="en-US" sz="2200" dirty="0"/>
              <a:t>from either </a:t>
            </a:r>
            <a:r>
              <a:rPr lang="en-US" sz="2200" dirty="0" smtClean="0"/>
              <a:t>host </a:t>
            </a:r>
            <a:r>
              <a:rPr lang="en-US" sz="2200" dirty="0"/>
              <a:t>or </a:t>
            </a:r>
            <a:r>
              <a:rPr lang="en-US" sz="2200" dirty="0" smtClean="0"/>
              <a:t>device but has high </a:t>
            </a:r>
            <a:r>
              <a:rPr lang="en-US" sz="2200" dirty="0"/>
              <a:t>latency </a:t>
            </a:r>
            <a:r>
              <a:rPr lang="en-US" sz="2200" dirty="0" smtClean="0"/>
              <a:t>access</a:t>
            </a:r>
            <a:endParaRPr lang="en-US" sz="2200" dirty="0"/>
          </a:p>
          <a:p>
            <a:pPr marL="406400" indent="-228600">
              <a:buFont typeface="Arial"/>
              <a:buChar char="•"/>
            </a:pPr>
            <a:r>
              <a:rPr lang="en-US" sz="2200" dirty="0"/>
              <a:t>Has lifetime of </a:t>
            </a:r>
            <a:r>
              <a:rPr lang="en-US" sz="2200" dirty="0" smtClean="0"/>
              <a:t>the whole application and contents </a:t>
            </a:r>
            <a:r>
              <a:rPr lang="en-US" sz="2200" dirty="0"/>
              <a:t>visible to all threads</a:t>
            </a:r>
          </a:p>
          <a:p>
            <a:pPr marL="406400" indent="-228600">
              <a:buFont typeface="Arial"/>
              <a:buChar char="•"/>
            </a:pPr>
            <a:r>
              <a:rPr lang="en-US" sz="2200" dirty="0" smtClean="0"/>
              <a:t>Device </a:t>
            </a:r>
            <a:r>
              <a:rPr lang="en-US" sz="2200" dirty="0"/>
              <a:t>code </a:t>
            </a:r>
            <a:r>
              <a:rPr lang="en-US" sz="2200" dirty="0" smtClean="0"/>
              <a:t>can </a:t>
            </a:r>
            <a:r>
              <a:rPr lang="en-US" sz="2200" dirty="0"/>
              <a:t>R/W per-grid global </a:t>
            </a:r>
            <a:r>
              <a:rPr lang="en-US" sz="2200" dirty="0" smtClean="0"/>
              <a:t>memory and per</a:t>
            </a:r>
            <a:r>
              <a:rPr lang="en-US" sz="2200" dirty="0"/>
              <a:t>-thread </a:t>
            </a:r>
            <a:r>
              <a:rPr lang="en-US" sz="2200" dirty="0" smtClean="0"/>
              <a:t>registers</a:t>
            </a:r>
          </a:p>
        </p:txBody>
      </p:sp>
      <p:sp>
        <p:nvSpPr>
          <p:cNvPr id="14" name="Rectangle 13"/>
          <p:cNvSpPr/>
          <p:nvPr/>
        </p:nvSpPr>
        <p:spPr>
          <a:xfrm>
            <a:off x="152400" y="4386976"/>
            <a:ext cx="8794823" cy="1815882"/>
          </a:xfrm>
          <a:prstGeom prst="rect">
            <a:avLst/>
          </a:prstGeom>
        </p:spPr>
        <p:txBody>
          <a:bodyPr wrap="square">
            <a:spAutoFit/>
          </a:bodyPr>
          <a:lstStyle/>
          <a:p>
            <a:pPr marL="342900" indent="-342900">
              <a:buFont typeface="Wingdings" charset="2"/>
              <a:buChar char="§"/>
            </a:pPr>
            <a:r>
              <a:rPr lang="en-US" sz="2400" dirty="0" smtClean="0"/>
              <a:t>Global Memory </a:t>
            </a:r>
            <a:r>
              <a:rPr lang="en-US" sz="2400" dirty="0"/>
              <a:t>Allocation</a:t>
            </a:r>
          </a:p>
          <a:p>
            <a:pPr marL="406400" indent="-228600">
              <a:buFont typeface="Arial"/>
              <a:buChar char="•"/>
            </a:pPr>
            <a:r>
              <a:rPr lang="en-US" sz="2200" dirty="0" err="1" smtClean="0"/>
              <a:t>cudaMalloc</a:t>
            </a:r>
            <a:r>
              <a:rPr lang="en-US" sz="2200" dirty="0"/>
              <a:t>(</a:t>
            </a:r>
            <a:r>
              <a:rPr lang="en-US" sz="2200" dirty="0" smtClean="0"/>
              <a:t>)-- Allocates </a:t>
            </a:r>
            <a:r>
              <a:rPr lang="en-US" sz="2200" dirty="0"/>
              <a:t>object in the device Global </a:t>
            </a:r>
            <a:r>
              <a:rPr lang="en-US" sz="2200" dirty="0" smtClean="0"/>
              <a:t>Memory </a:t>
            </a:r>
          </a:p>
          <a:p>
            <a:pPr marL="406400" indent="-228600">
              <a:buFont typeface="Arial"/>
              <a:buChar char="•"/>
            </a:pPr>
            <a:r>
              <a:rPr lang="en-US" sz="2200" dirty="0" err="1" smtClean="0"/>
              <a:t>cudaFree</a:t>
            </a:r>
            <a:r>
              <a:rPr lang="en-US" sz="2200" dirty="0"/>
              <a:t>() </a:t>
            </a:r>
            <a:r>
              <a:rPr lang="en-US" sz="2200" dirty="0" smtClean="0"/>
              <a:t>-- </a:t>
            </a:r>
            <a:r>
              <a:rPr lang="en-US" sz="2200" dirty="0"/>
              <a:t>Frees object from device Global </a:t>
            </a:r>
            <a:r>
              <a:rPr lang="en-US" sz="2200" dirty="0" smtClean="0"/>
              <a:t>Memory</a:t>
            </a:r>
          </a:p>
          <a:p>
            <a:pPr marL="406400" indent="-228600">
              <a:buFont typeface="Arial"/>
              <a:buChar char="•"/>
            </a:pPr>
            <a:r>
              <a:rPr lang="en-US" sz="2200" dirty="0" err="1"/>
              <a:t>cudaMemcpy</a:t>
            </a:r>
            <a:r>
              <a:rPr lang="en-US" sz="2200" dirty="0"/>
              <a:t>() </a:t>
            </a:r>
            <a:r>
              <a:rPr lang="en-US" sz="2200" dirty="0" smtClean="0"/>
              <a:t>-- </a:t>
            </a:r>
            <a:r>
              <a:rPr lang="en-US" sz="2200" dirty="0"/>
              <a:t>memory data transfer </a:t>
            </a:r>
            <a:r>
              <a:rPr lang="en-US" sz="2200" dirty="0" smtClean="0"/>
              <a:t>(Host </a:t>
            </a:r>
            <a:r>
              <a:rPr lang="en-US" sz="2200" dirty="0"/>
              <a:t>to </a:t>
            </a:r>
            <a:r>
              <a:rPr lang="en-US" sz="2200" dirty="0" smtClean="0"/>
              <a:t>Host; Host </a:t>
            </a:r>
            <a:r>
              <a:rPr lang="en-US" sz="2200" dirty="0"/>
              <a:t>to </a:t>
            </a:r>
            <a:r>
              <a:rPr lang="en-US" sz="2200" dirty="0" smtClean="0"/>
              <a:t>Device;  </a:t>
            </a:r>
            <a:r>
              <a:rPr lang="en-US" sz="2200" dirty="0"/>
              <a:t>Device to </a:t>
            </a:r>
            <a:r>
              <a:rPr lang="en-US" sz="2200" dirty="0" smtClean="0"/>
              <a:t>Host; Device </a:t>
            </a:r>
            <a:r>
              <a:rPr lang="en-US" sz="2200" dirty="0"/>
              <a:t>to </a:t>
            </a:r>
            <a:r>
              <a:rPr lang="en-US" sz="2200" dirty="0" smtClean="0"/>
              <a:t>Device)</a:t>
            </a:r>
            <a:endParaRPr lang="en-US" sz="2200" dirty="0"/>
          </a:p>
        </p:txBody>
      </p:sp>
    </p:spTree>
    <p:extLst>
      <p:ext uri="{BB962C8B-B14F-4D97-AF65-F5344CB8AC3E}">
        <p14:creationId xmlns:p14="http://schemas.microsoft.com/office/powerpoint/2010/main" val="374706473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Memory hierarchy</a:t>
            </a:r>
          </a:p>
        </p:txBody>
      </p:sp>
      <p:pic>
        <p:nvPicPr>
          <p:cNvPr id="6" name="Picture 5"/>
          <p:cNvPicPr>
            <a:picLocks noChangeAspect="1"/>
          </p:cNvPicPr>
          <p:nvPr/>
        </p:nvPicPr>
        <p:blipFill>
          <a:blip r:embed="rId3"/>
          <a:stretch>
            <a:fillRect/>
          </a:stretch>
        </p:blipFill>
        <p:spPr>
          <a:xfrm>
            <a:off x="5178429" y="963374"/>
            <a:ext cx="3895839" cy="3405426"/>
          </a:xfrm>
          <a:prstGeom prst="rect">
            <a:avLst/>
          </a:prstGeom>
        </p:spPr>
      </p:pic>
      <p:sp>
        <p:nvSpPr>
          <p:cNvPr id="8" name="Rectangle 7"/>
          <p:cNvSpPr/>
          <p:nvPr/>
        </p:nvSpPr>
        <p:spPr>
          <a:xfrm>
            <a:off x="0" y="702964"/>
            <a:ext cx="8947223" cy="400110"/>
          </a:xfrm>
          <a:prstGeom prst="rect">
            <a:avLst/>
          </a:prstGeom>
        </p:spPr>
        <p:txBody>
          <a:bodyPr wrap="square">
            <a:spAutoFit/>
          </a:bodyPr>
          <a:lstStyle/>
          <a:p>
            <a:pPr marL="342900" indent="-342900">
              <a:buFont typeface="Wingdings" charset="2"/>
              <a:buChar char="u"/>
            </a:pPr>
            <a:r>
              <a:rPr lang="en-US" sz="2000" b="1" kern="0" dirty="0" smtClean="0">
                <a:solidFill>
                  <a:srgbClr val="000000"/>
                </a:solidFill>
                <a:latin typeface="Arial" charset="0"/>
              </a:rPr>
              <a:t>CUDA device </a:t>
            </a:r>
            <a:r>
              <a:rPr lang="en-US" sz="2000" b="1" kern="0" dirty="0">
                <a:solidFill>
                  <a:srgbClr val="000000"/>
                </a:solidFill>
                <a:latin typeface="Arial" charset="0"/>
              </a:rPr>
              <a:t>memory </a:t>
            </a:r>
            <a:r>
              <a:rPr lang="en-US" sz="2000" b="1" kern="0" dirty="0" smtClean="0">
                <a:solidFill>
                  <a:srgbClr val="000000"/>
                </a:solidFill>
                <a:latin typeface="Arial" charset="0"/>
              </a:rPr>
              <a:t>model</a:t>
            </a:r>
            <a:endParaRPr lang="en-US" sz="2000" b="1" kern="0" dirty="0">
              <a:solidFill>
                <a:srgbClr val="000000"/>
              </a:solidFill>
              <a:latin typeface="Arial" charset="0"/>
            </a:endParaRPr>
          </a:p>
        </p:txBody>
      </p:sp>
      <p:sp>
        <p:nvSpPr>
          <p:cNvPr id="4" name="Rectangle 3"/>
          <p:cNvSpPr/>
          <p:nvPr/>
        </p:nvSpPr>
        <p:spPr>
          <a:xfrm>
            <a:off x="152400" y="1107240"/>
            <a:ext cx="5499100" cy="2185214"/>
          </a:xfrm>
          <a:prstGeom prst="rect">
            <a:avLst/>
          </a:prstGeom>
        </p:spPr>
        <p:txBody>
          <a:bodyPr wrap="square">
            <a:spAutoFit/>
          </a:bodyPr>
          <a:lstStyle/>
          <a:p>
            <a:pPr marL="342900" lvl="0" indent="-342900">
              <a:buFont typeface="Wingdings" charset="2"/>
              <a:buChar char="§"/>
            </a:pPr>
            <a:r>
              <a:rPr lang="en-US" sz="2400" dirty="0" smtClean="0"/>
              <a:t>Constant</a:t>
            </a:r>
            <a:r>
              <a:rPr lang="en" sz="2400" dirty="0" smtClean="0"/>
              <a:t> </a:t>
            </a:r>
            <a:r>
              <a:rPr lang="en" sz="2400" dirty="0"/>
              <a:t>memory</a:t>
            </a:r>
            <a:endParaRPr lang="en-US" sz="2400" dirty="0"/>
          </a:p>
          <a:p>
            <a:pPr marL="406400" lvl="0" indent="-228600">
              <a:buFont typeface="Arial"/>
              <a:buChar char="•"/>
            </a:pPr>
            <a:r>
              <a:rPr lang="en-US" sz="2200" dirty="0" smtClean="0"/>
              <a:t>Similar </a:t>
            </a:r>
            <a:r>
              <a:rPr lang="en-US" sz="2200" dirty="0"/>
              <a:t>to global </a:t>
            </a:r>
            <a:r>
              <a:rPr lang="en-US" sz="2200" dirty="0" smtClean="0"/>
              <a:t>memory, </a:t>
            </a:r>
            <a:r>
              <a:rPr lang="en-US" sz="2200" dirty="0"/>
              <a:t>except that they can’t be modified by </a:t>
            </a:r>
            <a:r>
              <a:rPr lang="en-US" sz="2200" dirty="0" smtClean="0"/>
              <a:t>kernels ( i.e. Read only)</a:t>
            </a:r>
          </a:p>
          <a:p>
            <a:pPr marL="406400" indent="-228600">
              <a:buFont typeface="Arial"/>
              <a:buChar char="•"/>
            </a:pPr>
            <a:r>
              <a:rPr lang="en-US" sz="2200" dirty="0" smtClean="0"/>
              <a:t>Short </a:t>
            </a:r>
            <a:r>
              <a:rPr lang="en-US" sz="2200" dirty="0"/>
              <a:t>latency and high bandwidth when all threads access the same </a:t>
            </a:r>
            <a:r>
              <a:rPr lang="en-US" sz="2200" dirty="0" smtClean="0"/>
              <a:t>location</a:t>
            </a:r>
            <a:endParaRPr lang="en-US" sz="2200" dirty="0"/>
          </a:p>
        </p:txBody>
      </p:sp>
      <p:sp>
        <p:nvSpPr>
          <p:cNvPr id="14" name="Rectangle 13"/>
          <p:cNvSpPr/>
          <p:nvPr/>
        </p:nvSpPr>
        <p:spPr>
          <a:xfrm>
            <a:off x="0" y="4430116"/>
            <a:ext cx="9074268" cy="1815882"/>
          </a:xfrm>
          <a:prstGeom prst="rect">
            <a:avLst/>
          </a:prstGeom>
        </p:spPr>
        <p:txBody>
          <a:bodyPr wrap="square">
            <a:spAutoFit/>
          </a:bodyPr>
          <a:lstStyle/>
          <a:p>
            <a:pPr marL="342900" indent="-342900">
              <a:buFont typeface="Wingdings" charset="2"/>
              <a:buChar char="§"/>
            </a:pPr>
            <a:r>
              <a:rPr lang="en-US" sz="2400" dirty="0"/>
              <a:t>Constant</a:t>
            </a:r>
            <a:r>
              <a:rPr lang="en" sz="2400" dirty="0"/>
              <a:t> </a:t>
            </a:r>
            <a:r>
              <a:rPr lang="en-US" sz="2400" dirty="0" smtClean="0"/>
              <a:t>Memory </a:t>
            </a:r>
            <a:r>
              <a:rPr lang="en-US" sz="2400" dirty="0"/>
              <a:t>Allocation</a:t>
            </a:r>
          </a:p>
          <a:p>
            <a:pPr marL="406400" indent="-228600">
              <a:buFont typeface="Arial"/>
              <a:buChar char="•"/>
            </a:pPr>
            <a:r>
              <a:rPr lang="en-US" sz="2200" dirty="0" smtClean="0"/>
              <a:t>Can be defined </a:t>
            </a:r>
            <a:r>
              <a:rPr lang="en-US" sz="2200" dirty="0"/>
              <a:t>with global scope </a:t>
            </a:r>
            <a:r>
              <a:rPr lang="en-US" sz="2200" dirty="0" smtClean="0"/>
              <a:t>outside kernel code </a:t>
            </a:r>
            <a:r>
              <a:rPr lang="en-US" sz="2200" dirty="0"/>
              <a:t>using the prefix __constant__ </a:t>
            </a:r>
            <a:r>
              <a:rPr lang="en-US" sz="2200" dirty="0" smtClean="0"/>
              <a:t>(e.g. “__constant__ </a:t>
            </a:r>
            <a:r>
              <a:rPr lang="en-US" sz="2200" dirty="0" err="1" smtClean="0"/>
              <a:t>int</a:t>
            </a:r>
            <a:r>
              <a:rPr lang="en-US" sz="2200" dirty="0" smtClean="0"/>
              <a:t> foo[1024]”)</a:t>
            </a:r>
            <a:endParaRPr lang="en-US" sz="2200" dirty="0"/>
          </a:p>
          <a:p>
            <a:pPr marL="406400" indent="-228600">
              <a:buFont typeface="Arial"/>
              <a:buChar char="•"/>
            </a:pPr>
            <a:r>
              <a:rPr lang="en-US" sz="2200" dirty="0" smtClean="0"/>
              <a:t>Can be initialized inside </a:t>
            </a:r>
            <a:r>
              <a:rPr lang="en-US" sz="2200" dirty="0"/>
              <a:t>host code using </a:t>
            </a:r>
            <a:r>
              <a:rPr lang="en-US" sz="2200" dirty="0" err="1" smtClean="0"/>
              <a:t>cudaMemcpyToSymbol</a:t>
            </a:r>
            <a:r>
              <a:rPr lang="en-US" sz="2200" dirty="0" smtClean="0"/>
              <a:t> (e.g. “</a:t>
            </a:r>
            <a:r>
              <a:rPr lang="en-US" sz="2200" dirty="0" err="1" smtClean="0"/>
              <a:t>cudaMemcpyToSymbol</a:t>
            </a:r>
            <a:r>
              <a:rPr lang="en-US" sz="2200" dirty="0"/>
              <a:t>(foo, </a:t>
            </a:r>
            <a:r>
              <a:rPr lang="en-US" sz="2200" dirty="0" err="1"/>
              <a:t>h_src</a:t>
            </a:r>
            <a:r>
              <a:rPr lang="en-US" sz="2200" dirty="0"/>
              <a:t>, </a:t>
            </a:r>
            <a:r>
              <a:rPr lang="en-US" sz="2200" dirty="0" err="1"/>
              <a:t>sizeof</a:t>
            </a:r>
            <a:r>
              <a:rPr lang="en-US" sz="2200" dirty="0"/>
              <a:t>(</a:t>
            </a:r>
            <a:r>
              <a:rPr lang="en-US" sz="2200" dirty="0" err="1"/>
              <a:t>int</a:t>
            </a:r>
            <a:r>
              <a:rPr lang="en-US" sz="2200" dirty="0"/>
              <a:t>) * 1024</a:t>
            </a:r>
            <a:r>
              <a:rPr lang="en-US" sz="2200" dirty="0" smtClean="0"/>
              <a:t>)”)</a:t>
            </a:r>
            <a:endParaRPr lang="en-US" sz="2200" dirty="0"/>
          </a:p>
        </p:txBody>
      </p:sp>
    </p:spTree>
    <p:extLst>
      <p:ext uri="{BB962C8B-B14F-4D97-AF65-F5344CB8AC3E}">
        <p14:creationId xmlns:p14="http://schemas.microsoft.com/office/powerpoint/2010/main" val="201681314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Memory hierarchy</a:t>
            </a:r>
          </a:p>
        </p:txBody>
      </p:sp>
      <p:pic>
        <p:nvPicPr>
          <p:cNvPr id="6" name="Picture 5"/>
          <p:cNvPicPr>
            <a:picLocks noChangeAspect="1"/>
          </p:cNvPicPr>
          <p:nvPr/>
        </p:nvPicPr>
        <p:blipFill>
          <a:blip r:embed="rId3"/>
          <a:stretch>
            <a:fillRect/>
          </a:stretch>
        </p:blipFill>
        <p:spPr>
          <a:xfrm>
            <a:off x="5178429" y="798274"/>
            <a:ext cx="3895839" cy="3405426"/>
          </a:xfrm>
          <a:prstGeom prst="rect">
            <a:avLst/>
          </a:prstGeom>
        </p:spPr>
      </p:pic>
      <p:sp>
        <p:nvSpPr>
          <p:cNvPr id="8" name="Rectangle 7"/>
          <p:cNvSpPr/>
          <p:nvPr/>
        </p:nvSpPr>
        <p:spPr>
          <a:xfrm>
            <a:off x="0" y="702964"/>
            <a:ext cx="8947223" cy="400110"/>
          </a:xfrm>
          <a:prstGeom prst="rect">
            <a:avLst/>
          </a:prstGeom>
        </p:spPr>
        <p:txBody>
          <a:bodyPr wrap="square">
            <a:spAutoFit/>
          </a:bodyPr>
          <a:lstStyle/>
          <a:p>
            <a:pPr marL="342900" indent="-342900">
              <a:buFont typeface="Wingdings" charset="2"/>
              <a:buChar char="u"/>
            </a:pPr>
            <a:r>
              <a:rPr lang="en-US" sz="2000" b="1" kern="0" dirty="0" smtClean="0">
                <a:solidFill>
                  <a:srgbClr val="000000"/>
                </a:solidFill>
                <a:latin typeface="Arial" charset="0"/>
              </a:rPr>
              <a:t>CUDA device </a:t>
            </a:r>
            <a:r>
              <a:rPr lang="en-US" sz="2000" b="1" kern="0" dirty="0">
                <a:solidFill>
                  <a:srgbClr val="000000"/>
                </a:solidFill>
                <a:latin typeface="Arial" charset="0"/>
              </a:rPr>
              <a:t>memory </a:t>
            </a:r>
            <a:r>
              <a:rPr lang="en-US" sz="2000" b="1" kern="0" dirty="0" smtClean="0">
                <a:solidFill>
                  <a:srgbClr val="000000"/>
                </a:solidFill>
                <a:latin typeface="Arial" charset="0"/>
              </a:rPr>
              <a:t>model</a:t>
            </a:r>
            <a:endParaRPr lang="en-US" sz="2000" b="1" kern="0" dirty="0">
              <a:solidFill>
                <a:srgbClr val="000000"/>
              </a:solidFill>
              <a:latin typeface="Arial" charset="0"/>
            </a:endParaRPr>
          </a:p>
        </p:txBody>
      </p:sp>
      <p:sp>
        <p:nvSpPr>
          <p:cNvPr id="4" name="Rectangle 3"/>
          <p:cNvSpPr/>
          <p:nvPr/>
        </p:nvSpPr>
        <p:spPr>
          <a:xfrm>
            <a:off x="152400" y="1107240"/>
            <a:ext cx="5499100" cy="2154436"/>
          </a:xfrm>
          <a:prstGeom prst="rect">
            <a:avLst/>
          </a:prstGeom>
        </p:spPr>
        <p:txBody>
          <a:bodyPr wrap="square">
            <a:spAutoFit/>
          </a:bodyPr>
          <a:lstStyle/>
          <a:p>
            <a:pPr marL="342900" lvl="0" indent="-342900">
              <a:buFont typeface="Wingdings" charset="2"/>
              <a:buChar char="§"/>
            </a:pPr>
            <a:r>
              <a:rPr lang="en-US" sz="2400" dirty="0" smtClean="0"/>
              <a:t>Shared</a:t>
            </a:r>
            <a:r>
              <a:rPr lang="en" sz="2400" dirty="0" smtClean="0"/>
              <a:t> </a:t>
            </a:r>
            <a:r>
              <a:rPr lang="en" sz="2400" dirty="0"/>
              <a:t>memory</a:t>
            </a:r>
            <a:endParaRPr lang="en-US" sz="2400" dirty="0"/>
          </a:p>
          <a:p>
            <a:pPr marL="406400" indent="-228600">
              <a:buFont typeface="Arial"/>
              <a:buChar char="•"/>
            </a:pPr>
            <a:r>
              <a:rPr lang="en-US" sz="2200" dirty="0" smtClean="0"/>
              <a:t>Located in SMs</a:t>
            </a:r>
            <a:r>
              <a:rPr lang="en-US" sz="2200" dirty="0"/>
              <a:t>(i.e. on-chip</a:t>
            </a:r>
            <a:r>
              <a:rPr lang="en-US" sz="2200" dirty="0" smtClean="0"/>
              <a:t>)</a:t>
            </a:r>
          </a:p>
          <a:p>
            <a:pPr marL="406400" indent="-228600">
              <a:buFont typeface="Arial"/>
              <a:buChar char="•"/>
            </a:pPr>
            <a:r>
              <a:rPr lang="en-US" sz="2200" dirty="0"/>
              <a:t>Can be as fast as a </a:t>
            </a:r>
            <a:r>
              <a:rPr lang="en-US" sz="2200" dirty="0" smtClean="0"/>
              <a:t>registers </a:t>
            </a:r>
          </a:p>
          <a:p>
            <a:pPr marL="406400" indent="-228600">
              <a:buFont typeface="Arial"/>
              <a:buChar char="•"/>
            </a:pPr>
            <a:r>
              <a:rPr lang="en-US" sz="2200" dirty="0"/>
              <a:t>Accessible by any thread </a:t>
            </a:r>
            <a:r>
              <a:rPr lang="en-US" sz="2200" dirty="0" smtClean="0"/>
              <a:t>within </a:t>
            </a:r>
            <a:r>
              <a:rPr lang="en-US" sz="2200" dirty="0"/>
              <a:t>the </a:t>
            </a:r>
            <a:r>
              <a:rPr lang="en-US" sz="2200" dirty="0" smtClean="0"/>
              <a:t>block from </a:t>
            </a:r>
            <a:r>
              <a:rPr lang="en-US" sz="2200" dirty="0"/>
              <a:t>which it was </a:t>
            </a:r>
            <a:r>
              <a:rPr lang="en-US" sz="2200" dirty="0" smtClean="0"/>
              <a:t>created </a:t>
            </a:r>
          </a:p>
          <a:p>
            <a:pPr marL="406400" indent="-228600">
              <a:buFont typeface="Arial"/>
              <a:buChar char="•"/>
            </a:pPr>
            <a:r>
              <a:rPr lang="en-US" sz="2200" dirty="0" smtClean="0"/>
              <a:t>Has </a:t>
            </a:r>
            <a:r>
              <a:rPr lang="en-US" sz="2200" dirty="0"/>
              <a:t>the lifetime of the </a:t>
            </a:r>
            <a:r>
              <a:rPr lang="en-US" sz="2200" dirty="0" smtClean="0"/>
              <a:t>block</a:t>
            </a:r>
          </a:p>
        </p:txBody>
      </p:sp>
      <p:sp>
        <p:nvSpPr>
          <p:cNvPr id="14" name="Rectangle 13"/>
          <p:cNvSpPr/>
          <p:nvPr/>
        </p:nvSpPr>
        <p:spPr>
          <a:xfrm>
            <a:off x="0" y="4074516"/>
            <a:ext cx="9074268" cy="1477328"/>
          </a:xfrm>
          <a:prstGeom prst="rect">
            <a:avLst/>
          </a:prstGeom>
        </p:spPr>
        <p:txBody>
          <a:bodyPr wrap="square">
            <a:spAutoFit/>
          </a:bodyPr>
          <a:lstStyle/>
          <a:p>
            <a:pPr marL="342900" indent="-342900">
              <a:buFont typeface="Wingdings" charset="2"/>
              <a:buChar char="§"/>
            </a:pPr>
            <a:r>
              <a:rPr lang="en-US" sz="2400" dirty="0" smtClean="0"/>
              <a:t>Shared</a:t>
            </a:r>
            <a:r>
              <a:rPr lang="en" sz="2400" dirty="0" smtClean="0"/>
              <a:t> </a:t>
            </a:r>
            <a:r>
              <a:rPr lang="en-US" sz="2400" dirty="0" smtClean="0"/>
              <a:t>Memory </a:t>
            </a:r>
            <a:r>
              <a:rPr lang="en-US" sz="2400" dirty="0"/>
              <a:t>Allocation</a:t>
            </a:r>
          </a:p>
          <a:p>
            <a:pPr marL="406400" indent="-228600">
              <a:buFont typeface="Arial"/>
              <a:buChar char="•"/>
            </a:pPr>
            <a:r>
              <a:rPr lang="en-US" sz="2200" dirty="0" smtClean="0"/>
              <a:t>Declared in kernel with the </a:t>
            </a:r>
            <a:r>
              <a:rPr lang="en-US" sz="2200" dirty="0"/>
              <a:t>prefix </a:t>
            </a:r>
            <a:r>
              <a:rPr lang="en-US" sz="2200" dirty="0" smtClean="0"/>
              <a:t>“__shared__” </a:t>
            </a:r>
          </a:p>
          <a:p>
            <a:pPr marL="406400" indent="-228600">
              <a:buFont typeface="Arial"/>
              <a:buChar char="•"/>
            </a:pPr>
            <a:r>
              <a:rPr lang="en-US" sz="2200" dirty="0" smtClean="0"/>
              <a:t>Can be allocated statically </a:t>
            </a:r>
            <a:r>
              <a:rPr lang="en-US" sz="2200" dirty="0"/>
              <a:t>(size known at compile time) or dynamically (size not known until runtime</a:t>
            </a:r>
            <a:r>
              <a:rPr lang="en-US" sz="2200" dirty="0" smtClean="0"/>
              <a:t>)</a:t>
            </a:r>
            <a:endParaRPr lang="en-US" sz="2200" dirty="0"/>
          </a:p>
        </p:txBody>
      </p:sp>
    </p:spTree>
    <p:extLst>
      <p:ext uri="{BB962C8B-B14F-4D97-AF65-F5344CB8AC3E}">
        <p14:creationId xmlns:p14="http://schemas.microsoft.com/office/powerpoint/2010/main" val="328624878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Memory hierarchy</a:t>
            </a:r>
          </a:p>
        </p:txBody>
      </p:sp>
      <p:pic>
        <p:nvPicPr>
          <p:cNvPr id="6" name="Picture 5"/>
          <p:cNvPicPr>
            <a:picLocks noChangeAspect="1"/>
          </p:cNvPicPr>
          <p:nvPr/>
        </p:nvPicPr>
        <p:blipFill>
          <a:blip r:embed="rId3"/>
          <a:stretch>
            <a:fillRect/>
          </a:stretch>
        </p:blipFill>
        <p:spPr>
          <a:xfrm>
            <a:off x="5178429" y="798274"/>
            <a:ext cx="3895839" cy="3405426"/>
          </a:xfrm>
          <a:prstGeom prst="rect">
            <a:avLst/>
          </a:prstGeom>
        </p:spPr>
      </p:pic>
      <p:sp>
        <p:nvSpPr>
          <p:cNvPr id="8" name="Rectangle 7"/>
          <p:cNvSpPr/>
          <p:nvPr/>
        </p:nvSpPr>
        <p:spPr>
          <a:xfrm>
            <a:off x="0" y="702964"/>
            <a:ext cx="8947223" cy="400110"/>
          </a:xfrm>
          <a:prstGeom prst="rect">
            <a:avLst/>
          </a:prstGeom>
        </p:spPr>
        <p:txBody>
          <a:bodyPr wrap="square">
            <a:spAutoFit/>
          </a:bodyPr>
          <a:lstStyle/>
          <a:p>
            <a:pPr marL="342900" indent="-342900">
              <a:buFont typeface="Wingdings" charset="2"/>
              <a:buChar char="u"/>
            </a:pPr>
            <a:r>
              <a:rPr lang="en-US" sz="2000" b="1" kern="0" dirty="0" smtClean="0">
                <a:solidFill>
                  <a:srgbClr val="000000"/>
                </a:solidFill>
                <a:latin typeface="Arial" charset="0"/>
              </a:rPr>
              <a:t>CUDA device </a:t>
            </a:r>
            <a:r>
              <a:rPr lang="en-US" sz="2000" b="1" kern="0" dirty="0">
                <a:solidFill>
                  <a:srgbClr val="000000"/>
                </a:solidFill>
                <a:latin typeface="Arial" charset="0"/>
              </a:rPr>
              <a:t>memory </a:t>
            </a:r>
            <a:r>
              <a:rPr lang="en-US" sz="2000" b="1" kern="0" dirty="0" smtClean="0">
                <a:solidFill>
                  <a:srgbClr val="000000"/>
                </a:solidFill>
                <a:latin typeface="Arial" charset="0"/>
              </a:rPr>
              <a:t>model</a:t>
            </a:r>
            <a:endParaRPr lang="en-US" sz="2000" b="1" kern="0" dirty="0">
              <a:solidFill>
                <a:srgbClr val="000000"/>
              </a:solidFill>
              <a:latin typeface="Arial" charset="0"/>
            </a:endParaRPr>
          </a:p>
        </p:txBody>
      </p:sp>
      <p:sp>
        <p:nvSpPr>
          <p:cNvPr id="4" name="Rectangle 3"/>
          <p:cNvSpPr/>
          <p:nvPr/>
        </p:nvSpPr>
        <p:spPr>
          <a:xfrm>
            <a:off x="152400" y="1107240"/>
            <a:ext cx="5499100" cy="1846659"/>
          </a:xfrm>
          <a:prstGeom prst="rect">
            <a:avLst/>
          </a:prstGeom>
        </p:spPr>
        <p:txBody>
          <a:bodyPr wrap="square">
            <a:spAutoFit/>
          </a:bodyPr>
          <a:lstStyle/>
          <a:p>
            <a:pPr marL="342900" lvl="0" indent="-342900">
              <a:buFont typeface="Wingdings" charset="2"/>
              <a:buChar char="§"/>
            </a:pPr>
            <a:r>
              <a:rPr lang="en-US" sz="2400" dirty="0" smtClean="0"/>
              <a:t>Registers</a:t>
            </a:r>
            <a:endParaRPr lang="en-US" sz="2400" dirty="0"/>
          </a:p>
          <a:p>
            <a:pPr marL="406400" indent="-228600">
              <a:buFont typeface="Arial"/>
              <a:buChar char="•"/>
            </a:pPr>
            <a:r>
              <a:rPr lang="en-US" sz="2200" dirty="0" smtClean="0"/>
              <a:t>Located in SMs (i.e</a:t>
            </a:r>
            <a:r>
              <a:rPr lang="en-US" sz="2200" dirty="0"/>
              <a:t>. </a:t>
            </a:r>
            <a:r>
              <a:rPr lang="en-US" sz="2200" dirty="0" smtClean="0"/>
              <a:t>on-chip)</a:t>
            </a:r>
          </a:p>
          <a:p>
            <a:pPr marL="406400" indent="-228600">
              <a:buFont typeface="Arial"/>
              <a:buChar char="•"/>
            </a:pPr>
            <a:r>
              <a:rPr lang="en-US" sz="2200" dirty="0"/>
              <a:t>The fastest </a:t>
            </a:r>
            <a:r>
              <a:rPr lang="en-US" sz="2200" dirty="0" smtClean="0"/>
              <a:t>memory space </a:t>
            </a:r>
          </a:p>
          <a:p>
            <a:pPr marL="406400" indent="-228600">
              <a:buFont typeface="Arial"/>
              <a:buChar char="•"/>
            </a:pPr>
            <a:r>
              <a:rPr lang="en-US" sz="2200" dirty="0"/>
              <a:t>Private to each </a:t>
            </a:r>
            <a:r>
              <a:rPr lang="en-US" sz="2200" dirty="0" smtClean="0"/>
              <a:t>thread</a:t>
            </a:r>
          </a:p>
          <a:p>
            <a:pPr marL="406400" indent="-228600">
              <a:buFont typeface="Arial"/>
              <a:buChar char="•"/>
            </a:pPr>
            <a:r>
              <a:rPr lang="en-US" sz="2200" dirty="0" smtClean="0"/>
              <a:t>Has lifetime with the </a:t>
            </a:r>
            <a:r>
              <a:rPr lang="en-US" sz="2200" dirty="0"/>
              <a:t>thread. </a:t>
            </a:r>
          </a:p>
        </p:txBody>
      </p:sp>
      <p:sp>
        <p:nvSpPr>
          <p:cNvPr id="14" name="Rectangle 13"/>
          <p:cNvSpPr/>
          <p:nvPr/>
        </p:nvSpPr>
        <p:spPr>
          <a:xfrm>
            <a:off x="38100" y="3929615"/>
            <a:ext cx="9074268" cy="2154436"/>
          </a:xfrm>
          <a:prstGeom prst="rect">
            <a:avLst/>
          </a:prstGeom>
        </p:spPr>
        <p:txBody>
          <a:bodyPr wrap="square">
            <a:spAutoFit/>
          </a:bodyPr>
          <a:lstStyle/>
          <a:p>
            <a:pPr marL="342900" indent="-342900">
              <a:buFont typeface="Wingdings" charset="2"/>
              <a:buChar char="§"/>
            </a:pPr>
            <a:r>
              <a:rPr lang="en-US" sz="2400" dirty="0" smtClean="0"/>
              <a:t>Register variables</a:t>
            </a:r>
          </a:p>
          <a:p>
            <a:pPr marL="406400" indent="-228600">
              <a:buFont typeface="Arial"/>
              <a:buChar char="•"/>
            </a:pPr>
            <a:r>
              <a:rPr lang="en-US" sz="2200" dirty="0" smtClean="0"/>
              <a:t>An </a:t>
            </a:r>
            <a:r>
              <a:rPr lang="en-US" sz="2200" dirty="0"/>
              <a:t>automatic variable declared in a kernel without any other type qualifiers is generally assigned to a </a:t>
            </a:r>
            <a:r>
              <a:rPr lang="en-US" sz="2200" dirty="0" smtClean="0"/>
              <a:t>register</a:t>
            </a:r>
          </a:p>
          <a:p>
            <a:pPr marL="406400" indent="-228600">
              <a:buFont typeface="Arial"/>
              <a:buChar char="•"/>
            </a:pPr>
            <a:r>
              <a:rPr lang="en-US" sz="2200" dirty="0" smtClean="0"/>
              <a:t>Register spills </a:t>
            </a:r>
            <a:r>
              <a:rPr lang="en-US" sz="2200" dirty="0"/>
              <a:t>and </a:t>
            </a:r>
            <a:r>
              <a:rPr lang="en-US" sz="2200" dirty="0" smtClean="0"/>
              <a:t>local memory. </a:t>
            </a:r>
            <a:r>
              <a:rPr lang="en-US" sz="2200" dirty="0"/>
              <a:t>What happens if </a:t>
            </a:r>
            <a:r>
              <a:rPr lang="en-US" sz="2200" dirty="0" smtClean="0"/>
              <a:t>one </a:t>
            </a:r>
            <a:r>
              <a:rPr lang="en-US" sz="2200" dirty="0"/>
              <a:t>application needs more registers? </a:t>
            </a:r>
            <a:r>
              <a:rPr lang="en-US" sz="2200" dirty="0" smtClean="0"/>
              <a:t>(</a:t>
            </a:r>
            <a:r>
              <a:rPr lang="en-US" sz="2200" dirty="0"/>
              <a:t>further </a:t>
            </a:r>
            <a:r>
              <a:rPr lang="en-US" sz="2200" dirty="0" smtClean="0"/>
              <a:t>details https</a:t>
            </a:r>
            <a:r>
              <a:rPr lang="en-US" sz="2200" dirty="0"/>
              <a:t>://</a:t>
            </a:r>
            <a:r>
              <a:rPr lang="en-US" sz="2200" dirty="0" err="1"/>
              <a:t>developer.download.nvidia.com</a:t>
            </a:r>
            <a:r>
              <a:rPr lang="en-US" sz="2200" dirty="0"/>
              <a:t>/CUDA/training/</a:t>
            </a:r>
            <a:r>
              <a:rPr lang="en-US" sz="2200" dirty="0" err="1" smtClean="0"/>
              <a:t>register_spilling.pdf</a:t>
            </a:r>
            <a:r>
              <a:rPr lang="en-US" sz="2200" dirty="0" smtClean="0"/>
              <a:t>)</a:t>
            </a:r>
          </a:p>
        </p:txBody>
      </p:sp>
    </p:spTree>
    <p:extLst>
      <p:ext uri="{BB962C8B-B14F-4D97-AF65-F5344CB8AC3E}">
        <p14:creationId xmlns:p14="http://schemas.microsoft.com/office/powerpoint/2010/main" val="204354921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Memory hierarchy</a:t>
            </a:r>
          </a:p>
        </p:txBody>
      </p:sp>
      <p:pic>
        <p:nvPicPr>
          <p:cNvPr id="17" name="Picture 16"/>
          <p:cNvPicPr>
            <a:picLocks noChangeAspect="1"/>
          </p:cNvPicPr>
          <p:nvPr/>
        </p:nvPicPr>
        <p:blipFill>
          <a:blip r:embed="rId3"/>
          <a:stretch>
            <a:fillRect/>
          </a:stretch>
        </p:blipFill>
        <p:spPr>
          <a:xfrm>
            <a:off x="800054" y="1474013"/>
            <a:ext cx="7505747" cy="2386535"/>
          </a:xfrm>
          <a:prstGeom prst="rect">
            <a:avLst/>
          </a:prstGeom>
        </p:spPr>
      </p:pic>
      <p:sp>
        <p:nvSpPr>
          <p:cNvPr id="18" name="Rectangle 17"/>
          <p:cNvSpPr/>
          <p:nvPr/>
        </p:nvSpPr>
        <p:spPr>
          <a:xfrm>
            <a:off x="0" y="6483539"/>
            <a:ext cx="5054600" cy="374461"/>
          </a:xfrm>
          <a:prstGeom prst="rect">
            <a:avLst/>
          </a:prstGeom>
        </p:spPr>
        <p:txBody>
          <a:bodyPr wrap="square">
            <a:spAutoFit/>
          </a:bodyPr>
          <a:lstStyle/>
          <a:p>
            <a:pPr defTabSz="914400" fontAlgn="base">
              <a:lnSpc>
                <a:spcPct val="90000"/>
              </a:lnSpc>
              <a:spcBef>
                <a:spcPct val="60000"/>
              </a:spcBef>
              <a:spcAft>
                <a:spcPct val="0"/>
              </a:spcAft>
              <a:buClr>
                <a:schemeClr val="tx2"/>
              </a:buClr>
              <a:defRPr/>
            </a:pPr>
            <a:r>
              <a:rPr lang="en-US" sz="2000" dirty="0" smtClean="0">
                <a:latin typeface="Arial"/>
                <a:cs typeface="Arial"/>
              </a:rPr>
              <a:t>†only </a:t>
            </a:r>
            <a:r>
              <a:rPr lang="en-US" sz="2000" dirty="0">
                <a:latin typeface="Arial"/>
                <a:cs typeface="Arial"/>
              </a:rPr>
              <a:t>on devices of compute capability 2.</a:t>
            </a:r>
            <a:r>
              <a:rPr lang="en-US" sz="2000" dirty="0" smtClean="0">
                <a:latin typeface="Arial"/>
                <a:cs typeface="Arial"/>
              </a:rPr>
              <a:t>x</a:t>
            </a:r>
            <a:endParaRPr lang="en-US" sz="2000" kern="0" dirty="0">
              <a:solidFill>
                <a:srgbClr val="000000"/>
              </a:solidFill>
              <a:latin typeface="Arial"/>
              <a:cs typeface="Arial"/>
            </a:endParaRPr>
          </a:p>
        </p:txBody>
      </p:sp>
      <p:sp>
        <p:nvSpPr>
          <p:cNvPr id="15" name="Rectangle 14"/>
          <p:cNvSpPr/>
          <p:nvPr/>
        </p:nvSpPr>
        <p:spPr>
          <a:xfrm>
            <a:off x="253955" y="1012348"/>
            <a:ext cx="7835946" cy="461665"/>
          </a:xfrm>
          <a:prstGeom prst="rect">
            <a:avLst/>
          </a:prstGeom>
        </p:spPr>
        <p:txBody>
          <a:bodyPr wrap="square">
            <a:spAutoFit/>
          </a:bodyPr>
          <a:lstStyle/>
          <a:p>
            <a:pPr marL="342900" indent="-342900">
              <a:buFont typeface="Wingdings" charset="2"/>
              <a:buChar char="§"/>
            </a:pPr>
            <a:r>
              <a:rPr lang="en-US" sz="2400" dirty="0" smtClean="0"/>
              <a:t>Summary </a:t>
            </a:r>
            <a:r>
              <a:rPr lang="en-US" sz="2400" dirty="0"/>
              <a:t>on principle </a:t>
            </a:r>
            <a:r>
              <a:rPr lang="en-US" sz="2400" dirty="0" smtClean="0"/>
              <a:t>traits for each type of memory</a:t>
            </a:r>
            <a:endParaRPr lang="en-US" sz="2400" dirty="0"/>
          </a:p>
        </p:txBody>
      </p:sp>
      <p:sp>
        <p:nvSpPr>
          <p:cNvPr id="7"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Memory hierarchy</a:t>
            </a:r>
          </a:p>
        </p:txBody>
      </p:sp>
      <p:sp>
        <p:nvSpPr>
          <p:cNvPr id="8" name="Rectangle 7"/>
          <p:cNvSpPr/>
          <p:nvPr/>
        </p:nvSpPr>
        <p:spPr>
          <a:xfrm>
            <a:off x="0" y="702964"/>
            <a:ext cx="8947223" cy="400110"/>
          </a:xfrm>
          <a:prstGeom prst="rect">
            <a:avLst/>
          </a:prstGeom>
        </p:spPr>
        <p:txBody>
          <a:bodyPr wrap="square">
            <a:spAutoFit/>
          </a:bodyPr>
          <a:lstStyle/>
          <a:p>
            <a:pPr marL="342900" indent="-342900">
              <a:buFont typeface="Wingdings" charset="2"/>
              <a:buChar char="u"/>
            </a:pPr>
            <a:r>
              <a:rPr lang="en-US" sz="2000" b="1" kern="0" dirty="0" smtClean="0">
                <a:solidFill>
                  <a:srgbClr val="000000"/>
                </a:solidFill>
                <a:latin typeface="Arial" charset="0"/>
              </a:rPr>
              <a:t>CUDA device </a:t>
            </a:r>
            <a:r>
              <a:rPr lang="en-US" sz="2000" b="1" kern="0" dirty="0">
                <a:solidFill>
                  <a:srgbClr val="000000"/>
                </a:solidFill>
                <a:latin typeface="Arial" charset="0"/>
              </a:rPr>
              <a:t>memory </a:t>
            </a:r>
            <a:r>
              <a:rPr lang="en-US" sz="2000" b="1" kern="0" dirty="0" smtClean="0">
                <a:solidFill>
                  <a:srgbClr val="000000"/>
                </a:solidFill>
                <a:latin typeface="Arial" charset="0"/>
              </a:rPr>
              <a:t>model</a:t>
            </a:r>
            <a:endParaRPr lang="en-US" sz="2000" b="1" kern="0" dirty="0">
              <a:solidFill>
                <a:srgbClr val="000000"/>
              </a:solidFill>
              <a:latin typeface="Arial" charset="0"/>
            </a:endParaRPr>
          </a:p>
        </p:txBody>
      </p:sp>
      <p:sp>
        <p:nvSpPr>
          <p:cNvPr id="9" name="Rectangle 8"/>
          <p:cNvSpPr/>
          <p:nvPr/>
        </p:nvSpPr>
        <p:spPr>
          <a:xfrm>
            <a:off x="0" y="3860548"/>
            <a:ext cx="9111194" cy="2492990"/>
          </a:xfrm>
          <a:prstGeom prst="rect">
            <a:avLst/>
          </a:prstGeom>
        </p:spPr>
        <p:txBody>
          <a:bodyPr wrap="square">
            <a:spAutoFit/>
          </a:bodyPr>
          <a:lstStyle/>
          <a:p>
            <a:pPr marL="285750" indent="-285750">
              <a:buFont typeface="Wingdings" charset="2"/>
              <a:buChar char="§"/>
            </a:pPr>
            <a:r>
              <a:rPr lang="en-US" sz="2400" dirty="0" smtClean="0"/>
              <a:t>Threads in device code may access multiple memory spaces during its execution:</a:t>
            </a:r>
            <a:endParaRPr lang="en-US" sz="2400" dirty="0"/>
          </a:p>
          <a:p>
            <a:pPr marL="457200" indent="-228600">
              <a:buFont typeface="Arial"/>
              <a:buChar char="•"/>
            </a:pPr>
            <a:r>
              <a:rPr lang="en-US" sz="2000" dirty="0" smtClean="0"/>
              <a:t>Read</a:t>
            </a:r>
            <a:r>
              <a:rPr lang="en-US" sz="2000" dirty="0"/>
              <a:t>/write per-</a:t>
            </a:r>
            <a:r>
              <a:rPr lang="en-US" sz="2000" dirty="0" smtClean="0"/>
              <a:t>thread </a:t>
            </a:r>
            <a:r>
              <a:rPr lang="en-US" sz="2000" dirty="0"/>
              <a:t>registers, per-thread local </a:t>
            </a:r>
            <a:r>
              <a:rPr lang="en-US" sz="2000" dirty="0" smtClean="0"/>
              <a:t>memory,</a:t>
            </a:r>
            <a:r>
              <a:rPr lang="en-US" sz="2000" dirty="0"/>
              <a:t> per-block shared </a:t>
            </a:r>
            <a:r>
              <a:rPr lang="en-US" sz="2000" dirty="0" smtClean="0"/>
              <a:t>memory, </a:t>
            </a:r>
            <a:r>
              <a:rPr lang="en-US" sz="2000" dirty="0"/>
              <a:t>per-grid global memory</a:t>
            </a:r>
          </a:p>
          <a:p>
            <a:pPr marL="457200" indent="-228600">
              <a:buFont typeface="Arial"/>
              <a:buChar char="•"/>
            </a:pPr>
            <a:r>
              <a:rPr lang="en-US" sz="2000" dirty="0" smtClean="0"/>
              <a:t>Read</a:t>
            </a:r>
            <a:r>
              <a:rPr lang="en-US" sz="2000" dirty="0"/>
              <a:t>/only per-</a:t>
            </a:r>
            <a:r>
              <a:rPr lang="en-US" sz="2000" dirty="0" smtClean="0"/>
              <a:t>grid constant memory</a:t>
            </a:r>
          </a:p>
          <a:p>
            <a:pPr marL="285750" indent="-285750">
              <a:buFont typeface="Wingdings" charset="2"/>
              <a:buChar char="§"/>
            </a:pPr>
            <a:r>
              <a:rPr lang="en-US" sz="2400" dirty="0"/>
              <a:t>Host code can transfer </a:t>
            </a:r>
            <a:r>
              <a:rPr lang="en-US" sz="2400" dirty="0" smtClean="0"/>
              <a:t>the data </a:t>
            </a:r>
            <a:r>
              <a:rPr lang="en-US" sz="2400" dirty="0"/>
              <a:t>to/from per grid global and constant </a:t>
            </a:r>
            <a:r>
              <a:rPr lang="en-US" sz="2400" dirty="0" smtClean="0"/>
              <a:t>memories</a:t>
            </a:r>
            <a:endParaRPr lang="en-US" sz="2400" dirty="0"/>
          </a:p>
        </p:txBody>
      </p:sp>
    </p:spTree>
    <p:extLst>
      <p:ext uri="{BB962C8B-B14F-4D97-AF65-F5344CB8AC3E}">
        <p14:creationId xmlns:p14="http://schemas.microsoft.com/office/powerpoint/2010/main" val="197657672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536809"/>
            <a:ext cx="2839915" cy="369332"/>
          </a:xfrm>
          <a:prstGeom prst="rect">
            <a:avLst/>
          </a:prstGeom>
        </p:spPr>
        <p:txBody>
          <a:bodyPr wrap="none">
            <a:spAutoFit/>
          </a:bodyPr>
          <a:lstStyle/>
          <a:p>
            <a:r>
              <a:rPr lang="en-US" dirty="0"/>
              <a:t>CUDA C Programming Guide</a:t>
            </a:r>
          </a:p>
        </p:txBody>
      </p:sp>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What and Why GPUs?</a:t>
            </a:r>
          </a:p>
        </p:txBody>
      </p:sp>
      <p:sp>
        <p:nvSpPr>
          <p:cNvPr id="13" name="Rectangle 12"/>
          <p:cNvSpPr/>
          <p:nvPr/>
        </p:nvSpPr>
        <p:spPr>
          <a:xfrm>
            <a:off x="0" y="866170"/>
            <a:ext cx="8815234" cy="461665"/>
          </a:xfrm>
          <a:prstGeom prst="rect">
            <a:avLst/>
          </a:prstGeom>
        </p:spPr>
        <p:txBody>
          <a:bodyPr wrap="none">
            <a:spAutoFit/>
          </a:bodyPr>
          <a:lstStyle/>
          <a:p>
            <a:pPr marL="342900" indent="-342900" defTabSz="914400" eaLnBrk="0" hangingPunct="0">
              <a:spcBef>
                <a:spcPts val="300"/>
              </a:spcBef>
              <a:spcAft>
                <a:spcPts val="600"/>
              </a:spcAft>
              <a:buSzPct val="100000"/>
              <a:buFont typeface="Wingdings" charset="2"/>
              <a:buChar char="u"/>
              <a:defRPr/>
            </a:pPr>
            <a:r>
              <a:rPr lang="en-US" sz="2400" kern="0" dirty="0" smtClean="0">
                <a:latin typeface="Arial"/>
                <a:ea typeface="MS PGothic" pitchFamily="34" charset="-128"/>
                <a:cs typeface="Arial"/>
              </a:rPr>
              <a:t>Broadly used in scientific research and industrial applications  </a:t>
            </a:r>
            <a:endParaRPr lang="en-US" sz="2400" kern="0" dirty="0">
              <a:latin typeface="Arial"/>
              <a:ea typeface="MS PGothic" pitchFamily="34" charset="-128"/>
              <a:cs typeface="Arial"/>
            </a:endParaRPr>
          </a:p>
        </p:txBody>
      </p:sp>
      <p:pic>
        <p:nvPicPr>
          <p:cNvPr id="8" name="Content Placeholder 3" descr="cuda_application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28600" y="1356789"/>
            <a:ext cx="6189535" cy="3864575"/>
          </a:xfrm>
          <a:prstGeom prst="rect">
            <a:avLst/>
          </a:prstGeom>
        </p:spPr>
      </p:pic>
      <p:pic>
        <p:nvPicPr>
          <p:cNvPr id="14" name="Picture 13"/>
          <p:cNvPicPr>
            <a:picLocks noChangeAspect="1"/>
          </p:cNvPicPr>
          <p:nvPr/>
        </p:nvPicPr>
        <p:blipFill>
          <a:blip r:embed="rId4"/>
          <a:stretch>
            <a:fillRect/>
          </a:stretch>
        </p:blipFill>
        <p:spPr>
          <a:xfrm>
            <a:off x="2719434" y="1519932"/>
            <a:ext cx="5520267" cy="4660736"/>
          </a:xfrm>
          <a:prstGeom prst="rect">
            <a:avLst/>
          </a:prstGeom>
        </p:spPr>
      </p:pic>
    </p:spTree>
    <p:extLst>
      <p:ext uri="{BB962C8B-B14F-4D97-AF65-F5344CB8AC3E}">
        <p14:creationId xmlns:p14="http://schemas.microsoft.com/office/powerpoint/2010/main" val="917480992"/>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Memory hierarchy</a:t>
            </a:r>
          </a:p>
        </p:txBody>
      </p:sp>
      <p:sp>
        <p:nvSpPr>
          <p:cNvPr id="5" name="Rectangle 4"/>
          <p:cNvSpPr/>
          <p:nvPr/>
        </p:nvSpPr>
        <p:spPr>
          <a:xfrm>
            <a:off x="-69732" y="726538"/>
            <a:ext cx="9213732" cy="400110"/>
          </a:xfrm>
          <a:prstGeom prst="rect">
            <a:avLst/>
          </a:prstGeom>
        </p:spPr>
        <p:txBody>
          <a:bodyPr wrap="square">
            <a:spAutoFit/>
          </a:bodyPr>
          <a:lstStyle/>
          <a:p>
            <a:pPr marL="342900" indent="-342900">
              <a:buFont typeface="Wingdings" charset="2"/>
              <a:buChar char="u"/>
            </a:pPr>
            <a:r>
              <a:rPr lang="en-US" sz="2000" b="1" kern="0" dirty="0" smtClean="0">
                <a:solidFill>
                  <a:srgbClr val="000000"/>
                </a:solidFill>
                <a:latin typeface="Arial" charset="0"/>
              </a:rPr>
              <a:t>Summary of CUDA </a:t>
            </a:r>
            <a:r>
              <a:rPr lang="en-US" sz="2000" b="1" kern="0" dirty="0">
                <a:solidFill>
                  <a:srgbClr val="000000"/>
                </a:solidFill>
                <a:latin typeface="Arial" charset="0"/>
              </a:rPr>
              <a:t>syntax for </a:t>
            </a:r>
            <a:r>
              <a:rPr lang="en-US" sz="2000" b="1" kern="0" dirty="0" smtClean="0">
                <a:solidFill>
                  <a:srgbClr val="000000"/>
                </a:solidFill>
                <a:latin typeface="Arial" charset="0"/>
              </a:rPr>
              <a:t>variable </a:t>
            </a:r>
            <a:r>
              <a:rPr lang="en-US" sz="2000" b="1" kern="0" dirty="0">
                <a:solidFill>
                  <a:srgbClr val="000000"/>
                </a:solidFill>
                <a:latin typeface="Arial" charset="0"/>
              </a:rPr>
              <a:t>declaration </a:t>
            </a:r>
            <a:r>
              <a:rPr lang="en-US" sz="2000" b="1" kern="0" dirty="0" smtClean="0">
                <a:solidFill>
                  <a:srgbClr val="000000"/>
                </a:solidFill>
                <a:latin typeface="Arial" charset="0"/>
              </a:rPr>
              <a:t>to different memories</a:t>
            </a:r>
            <a:endParaRPr lang="en-US" sz="2000" b="1" kern="0" dirty="0">
              <a:solidFill>
                <a:srgbClr val="000000"/>
              </a:solidFill>
              <a:latin typeface="Arial" charset="0"/>
            </a:endParaRPr>
          </a:p>
        </p:txBody>
      </p:sp>
      <p:sp>
        <p:nvSpPr>
          <p:cNvPr id="13" name="Rectangle 12"/>
          <p:cNvSpPr/>
          <p:nvPr/>
        </p:nvSpPr>
        <p:spPr>
          <a:xfrm>
            <a:off x="56778" y="3519865"/>
            <a:ext cx="9087221" cy="2677656"/>
          </a:xfrm>
          <a:prstGeom prst="rect">
            <a:avLst/>
          </a:prstGeom>
        </p:spPr>
        <p:txBody>
          <a:bodyPr wrap="square">
            <a:spAutoFit/>
          </a:bodyPr>
          <a:lstStyle/>
          <a:p>
            <a:pPr marL="342900" indent="-342900">
              <a:buFont typeface="Wingdings" charset="2"/>
              <a:buChar char="§"/>
            </a:pPr>
            <a:r>
              <a:rPr lang="en-US" sz="2400" dirty="0" smtClean="0"/>
              <a:t>The qualifier  “__device__” </a:t>
            </a:r>
            <a:r>
              <a:rPr lang="en-US" sz="2400" dirty="0"/>
              <a:t>indicates this is a global variable in the </a:t>
            </a:r>
            <a:r>
              <a:rPr lang="en-US" sz="2400" dirty="0" smtClean="0"/>
              <a:t>GPU</a:t>
            </a:r>
          </a:p>
          <a:p>
            <a:pPr marL="635000" indent="-288925">
              <a:buFont typeface="Arial"/>
              <a:buChar char="•"/>
            </a:pPr>
            <a:r>
              <a:rPr lang="en-US" sz="2400" dirty="0" smtClean="0"/>
              <a:t>the </a:t>
            </a:r>
            <a:r>
              <a:rPr lang="en-US" sz="2400" dirty="0"/>
              <a:t>variable can be read and modified by any kernel</a:t>
            </a:r>
          </a:p>
          <a:p>
            <a:pPr marL="635000" indent="-288925">
              <a:buFont typeface="Arial"/>
              <a:buChar char="•"/>
            </a:pPr>
            <a:r>
              <a:rPr lang="en-US" sz="2400" dirty="0"/>
              <a:t>its lifetime is the lifetime of the whole application</a:t>
            </a:r>
          </a:p>
          <a:p>
            <a:pPr marL="635000" indent="-288925">
              <a:buFont typeface="Arial"/>
              <a:buChar char="•"/>
            </a:pPr>
            <a:r>
              <a:rPr lang="en-US" sz="2400" dirty="0"/>
              <a:t>can also declare arrays of fixed size</a:t>
            </a:r>
          </a:p>
          <a:p>
            <a:pPr marL="635000" indent="-288925">
              <a:buFont typeface="Arial"/>
              <a:buChar char="•"/>
            </a:pPr>
            <a:r>
              <a:rPr lang="en-US" sz="2400" dirty="0"/>
              <a:t>can read/write by host code using standard </a:t>
            </a:r>
            <a:r>
              <a:rPr lang="en-US" sz="2400" dirty="0" err="1" smtClean="0"/>
              <a:t>cudaMemcpy</a:t>
            </a:r>
            <a:endParaRPr lang="en-US" sz="2400" dirty="0"/>
          </a:p>
          <a:p>
            <a:pPr marL="635000" indent="-288925">
              <a:buFont typeface="Arial"/>
              <a:buChar char="•"/>
            </a:pPr>
            <a:r>
              <a:rPr lang="en-US" sz="2400" dirty="0" smtClean="0"/>
              <a:t>optional </a:t>
            </a:r>
            <a:r>
              <a:rPr lang="en-US" sz="2400" dirty="0"/>
              <a:t>when used with __local__, __shared__, or __constant__ </a:t>
            </a:r>
          </a:p>
        </p:txBody>
      </p:sp>
      <p:pic>
        <p:nvPicPr>
          <p:cNvPr id="14" name="Picture 13"/>
          <p:cNvPicPr>
            <a:picLocks noChangeAspect="1"/>
          </p:cNvPicPr>
          <p:nvPr/>
        </p:nvPicPr>
        <p:blipFill>
          <a:blip r:embed="rId3"/>
          <a:stretch>
            <a:fillRect/>
          </a:stretch>
        </p:blipFill>
        <p:spPr>
          <a:xfrm>
            <a:off x="56779" y="1126648"/>
            <a:ext cx="9087221" cy="2291617"/>
          </a:xfrm>
          <a:prstGeom prst="rect">
            <a:avLst/>
          </a:prstGeom>
        </p:spPr>
      </p:pic>
    </p:spTree>
    <p:extLst>
      <p:ext uri="{BB962C8B-B14F-4D97-AF65-F5344CB8AC3E}">
        <p14:creationId xmlns:p14="http://schemas.microsoft.com/office/powerpoint/2010/main" val="92159774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Memory hierarchy</a:t>
            </a:r>
          </a:p>
        </p:txBody>
      </p:sp>
      <p:grpSp>
        <p:nvGrpSpPr>
          <p:cNvPr id="2" name="Group 1"/>
          <p:cNvGrpSpPr/>
          <p:nvPr/>
        </p:nvGrpSpPr>
        <p:grpSpPr>
          <a:xfrm>
            <a:off x="0" y="1166865"/>
            <a:ext cx="9087221" cy="2291617"/>
            <a:chOff x="-1" y="1268481"/>
            <a:chExt cx="9087221" cy="2291617"/>
          </a:xfrm>
        </p:grpSpPr>
        <p:pic>
          <p:nvPicPr>
            <p:cNvPr id="6" name="Picture 5"/>
            <p:cNvPicPr>
              <a:picLocks noChangeAspect="1"/>
            </p:cNvPicPr>
            <p:nvPr/>
          </p:nvPicPr>
          <p:blipFill>
            <a:blip r:embed="rId3"/>
            <a:stretch>
              <a:fillRect/>
            </a:stretch>
          </p:blipFill>
          <p:spPr>
            <a:xfrm>
              <a:off x="-1" y="1268481"/>
              <a:ext cx="9087221" cy="2291617"/>
            </a:xfrm>
            <a:prstGeom prst="rect">
              <a:avLst/>
            </a:prstGeom>
          </p:spPr>
        </p:pic>
        <p:sp>
          <p:nvSpPr>
            <p:cNvPr id="7" name="Oval 6"/>
            <p:cNvSpPr/>
            <p:nvPr/>
          </p:nvSpPr>
          <p:spPr>
            <a:xfrm>
              <a:off x="7665044" y="1674208"/>
              <a:ext cx="1174156" cy="1058409"/>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p:cNvSpPr/>
          <p:nvPr/>
        </p:nvSpPr>
        <p:spPr>
          <a:xfrm>
            <a:off x="108022" y="3560098"/>
            <a:ext cx="9035977" cy="2677656"/>
          </a:xfrm>
          <a:prstGeom prst="rect">
            <a:avLst/>
          </a:prstGeom>
        </p:spPr>
        <p:txBody>
          <a:bodyPr wrap="square">
            <a:spAutoFit/>
          </a:bodyPr>
          <a:lstStyle/>
          <a:p>
            <a:pPr marL="342900" indent="-342900">
              <a:buFont typeface="Wingdings" charset="2"/>
              <a:buChar char="§"/>
            </a:pPr>
            <a:r>
              <a:rPr lang="en-US" sz="2400" dirty="0"/>
              <a:t>The variable must be declared within the kernel function </a:t>
            </a:r>
            <a:r>
              <a:rPr lang="en-US" sz="2400" dirty="0" smtClean="0"/>
              <a:t>body, </a:t>
            </a:r>
            <a:r>
              <a:rPr lang="en-US" sz="2400" dirty="0"/>
              <a:t>and will be available only within the kernel code</a:t>
            </a:r>
            <a:r>
              <a:rPr lang="en-US" sz="2400" dirty="0" smtClean="0"/>
              <a:t>.</a:t>
            </a:r>
          </a:p>
          <a:p>
            <a:pPr marL="461963" indent="-231775">
              <a:buFont typeface="Arial"/>
              <a:buChar char="•"/>
            </a:pPr>
            <a:r>
              <a:rPr lang="en-US" sz="2400" dirty="0" smtClean="0"/>
              <a:t>Automatic </a:t>
            </a:r>
            <a:r>
              <a:rPr lang="en-US" sz="2400" dirty="0"/>
              <a:t>variables without any qualifier reside in a </a:t>
            </a:r>
            <a:r>
              <a:rPr lang="en-US" sz="2400" dirty="0" smtClean="0"/>
              <a:t>register, scalar </a:t>
            </a:r>
            <a:r>
              <a:rPr lang="en-US" sz="2400" dirty="0"/>
              <a:t>variables reside in fast, on-chip </a:t>
            </a:r>
            <a:r>
              <a:rPr lang="en-US" sz="2400" dirty="0" smtClean="0"/>
              <a:t>registers</a:t>
            </a:r>
          </a:p>
          <a:p>
            <a:pPr marL="461963" indent="-231775">
              <a:buFont typeface="Arial"/>
              <a:buChar char="•"/>
            </a:pPr>
            <a:r>
              <a:rPr lang="en-US" sz="2400" dirty="0" smtClean="0"/>
              <a:t>Thread local array variable resides in (</a:t>
            </a:r>
            <a:r>
              <a:rPr lang="en-US" sz="2400" dirty="0" err="1"/>
              <a:t>uncached</a:t>
            </a:r>
            <a:r>
              <a:rPr lang="en-US" sz="2400" dirty="0"/>
              <a:t> off-</a:t>
            </a:r>
            <a:r>
              <a:rPr lang="en-US" sz="2400" dirty="0" smtClean="0"/>
              <a:t>chip) </a:t>
            </a:r>
            <a:r>
              <a:rPr lang="en-US" sz="2400" dirty="0"/>
              <a:t>local memory,</a:t>
            </a:r>
          </a:p>
          <a:p>
            <a:pPr marL="461963" indent="-231775">
              <a:buFont typeface="Arial"/>
              <a:buChar char="•"/>
            </a:pPr>
            <a:r>
              <a:rPr lang="en-US" sz="2400" dirty="0"/>
              <a:t>S</a:t>
            </a:r>
            <a:r>
              <a:rPr lang="en-US" sz="2400" dirty="0" smtClean="0"/>
              <a:t>hared </a:t>
            </a:r>
            <a:r>
              <a:rPr lang="en-US" sz="2400" dirty="0"/>
              <a:t>variables reside in fast, on-chip </a:t>
            </a:r>
            <a:r>
              <a:rPr lang="en-US" sz="2400" dirty="0" smtClean="0"/>
              <a:t>memories</a:t>
            </a:r>
            <a:endParaRPr lang="en-US" sz="2400" dirty="0"/>
          </a:p>
        </p:txBody>
      </p:sp>
      <p:sp>
        <p:nvSpPr>
          <p:cNvPr id="9" name="Rectangle 8"/>
          <p:cNvSpPr/>
          <p:nvPr/>
        </p:nvSpPr>
        <p:spPr>
          <a:xfrm>
            <a:off x="-69732" y="726538"/>
            <a:ext cx="9213732" cy="400110"/>
          </a:xfrm>
          <a:prstGeom prst="rect">
            <a:avLst/>
          </a:prstGeom>
        </p:spPr>
        <p:txBody>
          <a:bodyPr wrap="square">
            <a:spAutoFit/>
          </a:bodyPr>
          <a:lstStyle/>
          <a:p>
            <a:pPr marL="342900" indent="-342900">
              <a:buFont typeface="Wingdings" charset="2"/>
              <a:buChar char="u"/>
            </a:pPr>
            <a:r>
              <a:rPr lang="en-US" sz="2000" b="1" kern="0" dirty="0" smtClean="0">
                <a:solidFill>
                  <a:srgbClr val="000000"/>
                </a:solidFill>
                <a:latin typeface="Arial" charset="0"/>
              </a:rPr>
              <a:t>Summary of CUDA </a:t>
            </a:r>
            <a:r>
              <a:rPr lang="en-US" sz="2000" b="1" kern="0" dirty="0">
                <a:solidFill>
                  <a:srgbClr val="000000"/>
                </a:solidFill>
                <a:latin typeface="Arial" charset="0"/>
              </a:rPr>
              <a:t>syntax for </a:t>
            </a:r>
            <a:r>
              <a:rPr lang="en-US" sz="2000" b="1" kern="0" dirty="0" smtClean="0">
                <a:solidFill>
                  <a:srgbClr val="000000"/>
                </a:solidFill>
                <a:latin typeface="Arial" charset="0"/>
              </a:rPr>
              <a:t>variable </a:t>
            </a:r>
            <a:r>
              <a:rPr lang="en-US" sz="2000" b="1" kern="0" dirty="0">
                <a:solidFill>
                  <a:srgbClr val="000000"/>
                </a:solidFill>
                <a:latin typeface="Arial" charset="0"/>
              </a:rPr>
              <a:t>declaration </a:t>
            </a:r>
            <a:r>
              <a:rPr lang="en-US" sz="2000" b="1" kern="0" dirty="0" smtClean="0">
                <a:solidFill>
                  <a:srgbClr val="000000"/>
                </a:solidFill>
                <a:latin typeface="Arial" charset="0"/>
              </a:rPr>
              <a:t>to different memories</a:t>
            </a:r>
            <a:endParaRPr lang="en-US" sz="2000" b="1" kern="0" dirty="0">
              <a:solidFill>
                <a:srgbClr val="000000"/>
              </a:solidFill>
              <a:latin typeface="Arial" charset="0"/>
            </a:endParaRPr>
          </a:p>
        </p:txBody>
      </p:sp>
    </p:spTree>
    <p:extLst>
      <p:ext uri="{BB962C8B-B14F-4D97-AF65-F5344CB8AC3E}">
        <p14:creationId xmlns:p14="http://schemas.microsoft.com/office/powerpoint/2010/main" val="259345111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Memory hierarchy</a:t>
            </a:r>
          </a:p>
        </p:txBody>
      </p:sp>
      <p:sp>
        <p:nvSpPr>
          <p:cNvPr id="6" name="Rectangle 5"/>
          <p:cNvSpPr/>
          <p:nvPr/>
        </p:nvSpPr>
        <p:spPr>
          <a:xfrm>
            <a:off x="88900" y="3710862"/>
            <a:ext cx="8985368" cy="1569660"/>
          </a:xfrm>
          <a:prstGeom prst="rect">
            <a:avLst/>
          </a:prstGeom>
        </p:spPr>
        <p:txBody>
          <a:bodyPr wrap="square">
            <a:spAutoFit/>
          </a:bodyPr>
          <a:lstStyle/>
          <a:p>
            <a:pPr marL="342900" indent="-342900">
              <a:buFont typeface="Wingdings" charset="2"/>
              <a:buChar char="§"/>
            </a:pPr>
            <a:r>
              <a:rPr lang="en-US" sz="2400" dirty="0"/>
              <a:t>The variable must be declared outside of any function</a:t>
            </a:r>
            <a:r>
              <a:rPr lang="en-US" sz="2400" dirty="0" smtClean="0"/>
              <a:t>.</a:t>
            </a:r>
          </a:p>
          <a:p>
            <a:pPr marL="461963" indent="-173038">
              <a:buFont typeface="Arial"/>
              <a:buChar char="•"/>
            </a:pPr>
            <a:r>
              <a:rPr lang="en-US" sz="2400" dirty="0" smtClean="0"/>
              <a:t>global </a:t>
            </a:r>
            <a:r>
              <a:rPr lang="en-US" sz="2400" dirty="0"/>
              <a:t>variables reside in </a:t>
            </a:r>
            <a:r>
              <a:rPr lang="en-US" sz="2400" dirty="0" err="1"/>
              <a:t>uncached</a:t>
            </a:r>
            <a:r>
              <a:rPr lang="en-US" sz="2400" dirty="0"/>
              <a:t> off-chip memory</a:t>
            </a:r>
          </a:p>
          <a:p>
            <a:pPr marL="461963" indent="-173038">
              <a:buFont typeface="Arial"/>
              <a:buChar char="•"/>
            </a:pPr>
            <a:r>
              <a:rPr lang="en-US" sz="2400" dirty="0" smtClean="0"/>
              <a:t>constant </a:t>
            </a:r>
            <a:r>
              <a:rPr lang="en-US" sz="2400" dirty="0"/>
              <a:t>variables reside in cached off-chip </a:t>
            </a:r>
            <a:r>
              <a:rPr lang="en-US" sz="2400" dirty="0" smtClean="0"/>
              <a:t>memory (Currently </a:t>
            </a:r>
            <a:r>
              <a:rPr lang="en-US" sz="2400" dirty="0"/>
              <a:t>total size of constant variables in an application is </a:t>
            </a:r>
            <a:r>
              <a:rPr lang="en-US" sz="2400" dirty="0" smtClean="0"/>
              <a:t>limited </a:t>
            </a:r>
            <a:r>
              <a:rPr lang="pl-PL" sz="2400" dirty="0" smtClean="0"/>
              <a:t>to 64KB)</a:t>
            </a:r>
            <a:endParaRPr lang="en-US" sz="2400" dirty="0"/>
          </a:p>
        </p:txBody>
      </p:sp>
      <p:grpSp>
        <p:nvGrpSpPr>
          <p:cNvPr id="2" name="Group 1"/>
          <p:cNvGrpSpPr/>
          <p:nvPr/>
        </p:nvGrpSpPr>
        <p:grpSpPr>
          <a:xfrm>
            <a:off x="-1" y="1268481"/>
            <a:ext cx="9087221" cy="2291617"/>
            <a:chOff x="-1" y="1268481"/>
            <a:chExt cx="9087221" cy="2291617"/>
          </a:xfrm>
        </p:grpSpPr>
        <p:pic>
          <p:nvPicPr>
            <p:cNvPr id="7" name="Picture 6"/>
            <p:cNvPicPr>
              <a:picLocks noChangeAspect="1"/>
            </p:cNvPicPr>
            <p:nvPr/>
          </p:nvPicPr>
          <p:blipFill>
            <a:blip r:embed="rId3"/>
            <a:stretch>
              <a:fillRect/>
            </a:stretch>
          </p:blipFill>
          <p:spPr>
            <a:xfrm>
              <a:off x="-1" y="1268481"/>
              <a:ext cx="9087221" cy="2291617"/>
            </a:xfrm>
            <a:prstGeom prst="rect">
              <a:avLst/>
            </a:prstGeom>
          </p:spPr>
        </p:pic>
        <p:sp>
          <p:nvSpPr>
            <p:cNvPr id="9" name="Oval 8"/>
            <p:cNvSpPr/>
            <p:nvPr/>
          </p:nvSpPr>
          <p:spPr>
            <a:xfrm>
              <a:off x="7608264" y="2632718"/>
              <a:ext cx="1478956" cy="90813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p:cNvSpPr/>
          <p:nvPr/>
        </p:nvSpPr>
        <p:spPr>
          <a:xfrm>
            <a:off x="-69732" y="726538"/>
            <a:ext cx="9213732" cy="400110"/>
          </a:xfrm>
          <a:prstGeom prst="rect">
            <a:avLst/>
          </a:prstGeom>
        </p:spPr>
        <p:txBody>
          <a:bodyPr wrap="square">
            <a:spAutoFit/>
          </a:bodyPr>
          <a:lstStyle/>
          <a:p>
            <a:pPr marL="342900" indent="-342900">
              <a:buFont typeface="Wingdings" charset="2"/>
              <a:buChar char="u"/>
            </a:pPr>
            <a:r>
              <a:rPr lang="en-US" sz="2000" b="1" kern="0" dirty="0" smtClean="0">
                <a:solidFill>
                  <a:srgbClr val="000000"/>
                </a:solidFill>
                <a:latin typeface="Arial" charset="0"/>
              </a:rPr>
              <a:t>Summary of CUDA </a:t>
            </a:r>
            <a:r>
              <a:rPr lang="en-US" sz="2000" b="1" kern="0" dirty="0">
                <a:solidFill>
                  <a:srgbClr val="000000"/>
                </a:solidFill>
                <a:latin typeface="Arial" charset="0"/>
              </a:rPr>
              <a:t>syntax for </a:t>
            </a:r>
            <a:r>
              <a:rPr lang="en-US" sz="2000" b="1" kern="0" dirty="0" smtClean="0">
                <a:solidFill>
                  <a:srgbClr val="000000"/>
                </a:solidFill>
                <a:latin typeface="Arial" charset="0"/>
              </a:rPr>
              <a:t>variable </a:t>
            </a:r>
            <a:r>
              <a:rPr lang="en-US" sz="2000" b="1" kern="0" dirty="0">
                <a:solidFill>
                  <a:srgbClr val="000000"/>
                </a:solidFill>
                <a:latin typeface="Arial" charset="0"/>
              </a:rPr>
              <a:t>declaration </a:t>
            </a:r>
            <a:r>
              <a:rPr lang="en-US" sz="2000" b="1" kern="0" dirty="0" smtClean="0">
                <a:solidFill>
                  <a:srgbClr val="000000"/>
                </a:solidFill>
                <a:latin typeface="Arial" charset="0"/>
              </a:rPr>
              <a:t>to different memories</a:t>
            </a:r>
            <a:endParaRPr lang="en-US" sz="2000" b="1" kern="0" dirty="0">
              <a:solidFill>
                <a:srgbClr val="000000"/>
              </a:solidFill>
              <a:latin typeface="Arial" charset="0"/>
            </a:endParaRPr>
          </a:p>
        </p:txBody>
      </p:sp>
    </p:spTree>
    <p:extLst>
      <p:ext uri="{BB962C8B-B14F-4D97-AF65-F5344CB8AC3E}">
        <p14:creationId xmlns:p14="http://schemas.microsoft.com/office/powerpoint/2010/main" val="259345111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Memory hierarchy</a:t>
            </a:r>
          </a:p>
        </p:txBody>
      </p:sp>
      <p:sp>
        <p:nvSpPr>
          <p:cNvPr id="5" name="Rectangle 4"/>
          <p:cNvSpPr/>
          <p:nvPr/>
        </p:nvSpPr>
        <p:spPr>
          <a:xfrm>
            <a:off x="0" y="690264"/>
            <a:ext cx="8947223" cy="400110"/>
          </a:xfrm>
          <a:prstGeom prst="rect">
            <a:avLst/>
          </a:prstGeom>
        </p:spPr>
        <p:txBody>
          <a:bodyPr wrap="square">
            <a:spAutoFit/>
          </a:bodyPr>
          <a:lstStyle/>
          <a:p>
            <a:pPr marL="342900" indent="-342900">
              <a:buFont typeface="Wingdings" charset="2"/>
              <a:buChar char="u"/>
            </a:pPr>
            <a:r>
              <a:rPr lang="en-US" sz="2000" b="1" kern="0" dirty="0">
                <a:solidFill>
                  <a:srgbClr val="000000"/>
                </a:solidFill>
                <a:latin typeface="Arial" charset="0"/>
              </a:rPr>
              <a:t>CUDA </a:t>
            </a:r>
            <a:r>
              <a:rPr lang="en-US" sz="2000" b="1" kern="0" dirty="0" smtClean="0">
                <a:solidFill>
                  <a:srgbClr val="000000"/>
                </a:solidFill>
                <a:latin typeface="Arial" charset="0"/>
              </a:rPr>
              <a:t>variable declaration practice examples </a:t>
            </a:r>
            <a:endParaRPr lang="en-US" sz="2000" b="1" kern="0" dirty="0">
              <a:solidFill>
                <a:srgbClr val="000000"/>
              </a:solidFill>
              <a:latin typeface="Arial" charset="0"/>
            </a:endParaRPr>
          </a:p>
        </p:txBody>
      </p:sp>
      <p:sp>
        <p:nvSpPr>
          <p:cNvPr id="7" name="Rectangle 6"/>
          <p:cNvSpPr/>
          <p:nvPr/>
        </p:nvSpPr>
        <p:spPr>
          <a:xfrm>
            <a:off x="279400" y="946615"/>
            <a:ext cx="7999427" cy="461665"/>
          </a:xfrm>
          <a:prstGeom prst="rect">
            <a:avLst/>
          </a:prstGeom>
        </p:spPr>
        <p:txBody>
          <a:bodyPr wrap="square">
            <a:spAutoFit/>
          </a:bodyPr>
          <a:lstStyle/>
          <a:p>
            <a:pPr marL="342900" indent="-342900">
              <a:buFont typeface="Wingdings" charset="2"/>
              <a:buChar char="§"/>
            </a:pPr>
            <a:r>
              <a:rPr lang="en-US" sz="2400" dirty="0" smtClean="0"/>
              <a:t>Global </a:t>
            </a:r>
            <a:r>
              <a:rPr lang="en-US" sz="2400" dirty="0"/>
              <a:t>variable declaration (P1-</a:t>
            </a:r>
            <a:r>
              <a:rPr lang="en-US" sz="2400" dirty="0" smtClean="0"/>
              <a:t>3_globalVariable.cu)</a:t>
            </a:r>
          </a:p>
        </p:txBody>
      </p:sp>
      <p:sp>
        <p:nvSpPr>
          <p:cNvPr id="9" name="Rectangle 8"/>
          <p:cNvSpPr/>
          <p:nvPr/>
        </p:nvSpPr>
        <p:spPr>
          <a:xfrm>
            <a:off x="0" y="6488668"/>
            <a:ext cx="9144000" cy="369332"/>
          </a:xfrm>
          <a:prstGeom prst="rect">
            <a:avLst/>
          </a:prstGeom>
        </p:spPr>
        <p:txBody>
          <a:bodyPr wrap="square">
            <a:spAutoFit/>
          </a:bodyPr>
          <a:lstStyle/>
          <a:p>
            <a:r>
              <a:rPr lang="en-US" dirty="0" smtClean="0"/>
              <a:t>List 4-1 in Professional CUDA C programming</a:t>
            </a:r>
            <a:endParaRPr lang="en-US" dirty="0"/>
          </a:p>
        </p:txBody>
      </p:sp>
      <p:sp>
        <p:nvSpPr>
          <p:cNvPr id="10" name="Rectangle 9"/>
          <p:cNvSpPr/>
          <p:nvPr/>
        </p:nvSpPr>
        <p:spPr>
          <a:xfrm>
            <a:off x="723990" y="1370180"/>
            <a:ext cx="7200900" cy="5016758"/>
          </a:xfrm>
          <a:prstGeom prst="rect">
            <a:avLst/>
          </a:prstGeom>
        </p:spPr>
        <p:txBody>
          <a:bodyPr wrap="square">
            <a:spAutoFit/>
          </a:bodyPr>
          <a:lstStyle/>
          <a:p>
            <a:r>
              <a:rPr lang="en-US" sz="2000" dirty="0" smtClean="0"/>
              <a:t>__device__ </a:t>
            </a:r>
            <a:r>
              <a:rPr lang="en-US" sz="2000" dirty="0"/>
              <a:t>float </a:t>
            </a:r>
            <a:r>
              <a:rPr lang="en-US" sz="2000" dirty="0" err="1"/>
              <a:t>devData</a:t>
            </a:r>
            <a:r>
              <a:rPr lang="en-US" sz="2000" dirty="0" smtClean="0"/>
              <a:t>;</a:t>
            </a:r>
            <a:endParaRPr lang="en-US" sz="2000" dirty="0"/>
          </a:p>
          <a:p>
            <a:r>
              <a:rPr lang="en-US" sz="2000" dirty="0"/>
              <a:t>__global__ void </a:t>
            </a:r>
            <a:r>
              <a:rPr lang="en-US" sz="2000" dirty="0" err="1"/>
              <a:t>checkGlobalVariable</a:t>
            </a:r>
            <a:r>
              <a:rPr lang="en-US" sz="2000" dirty="0"/>
              <a:t>(</a:t>
            </a:r>
            <a:r>
              <a:rPr lang="en-US" sz="2000" dirty="0" smtClean="0"/>
              <a:t>){</a:t>
            </a:r>
            <a:endParaRPr lang="en-US" sz="2000" dirty="0"/>
          </a:p>
          <a:p>
            <a:r>
              <a:rPr lang="en-US" sz="2000" dirty="0"/>
              <a:t>    // display the original value</a:t>
            </a:r>
          </a:p>
          <a:p>
            <a:r>
              <a:rPr lang="en-US" sz="2000" dirty="0"/>
              <a:t>    </a:t>
            </a:r>
            <a:r>
              <a:rPr lang="en-US" sz="2000" dirty="0" err="1"/>
              <a:t>printf</a:t>
            </a:r>
            <a:r>
              <a:rPr lang="en-US" sz="2000" dirty="0"/>
              <a:t>("Device: the value of the global variable is %f\n", </a:t>
            </a:r>
            <a:r>
              <a:rPr lang="en-US" sz="2000" dirty="0" err="1"/>
              <a:t>devData</a:t>
            </a:r>
            <a:r>
              <a:rPr lang="en-US" sz="2000" dirty="0"/>
              <a:t>);</a:t>
            </a:r>
          </a:p>
          <a:p>
            <a:r>
              <a:rPr lang="en-US" sz="2000" dirty="0" smtClean="0"/>
              <a:t>    </a:t>
            </a:r>
            <a:r>
              <a:rPr lang="en-US" sz="2000" dirty="0" err="1" smtClean="0"/>
              <a:t>devData</a:t>
            </a:r>
            <a:r>
              <a:rPr lang="en-US" sz="2000" dirty="0" smtClean="0"/>
              <a:t> </a:t>
            </a:r>
            <a:r>
              <a:rPr lang="en-US" sz="2000" dirty="0"/>
              <a:t>+= 2.0f</a:t>
            </a:r>
            <a:r>
              <a:rPr lang="en-US" sz="2000" dirty="0" smtClean="0"/>
              <a:t>;</a:t>
            </a:r>
            <a:r>
              <a:rPr lang="en-US" sz="2000" dirty="0"/>
              <a:t> // alter the </a:t>
            </a:r>
            <a:r>
              <a:rPr lang="en-US" sz="2000" dirty="0" smtClean="0"/>
              <a:t>value</a:t>
            </a:r>
            <a:endParaRPr lang="en-US" sz="2000" dirty="0"/>
          </a:p>
          <a:p>
            <a:r>
              <a:rPr lang="en-US" sz="2000" dirty="0" smtClean="0"/>
              <a:t>}</a:t>
            </a:r>
            <a:endParaRPr lang="en-US" sz="2000" dirty="0"/>
          </a:p>
          <a:p>
            <a:r>
              <a:rPr lang="en-US" sz="2000" dirty="0" err="1"/>
              <a:t>int</a:t>
            </a:r>
            <a:r>
              <a:rPr lang="en-US" sz="2000" dirty="0"/>
              <a:t> main(void</a:t>
            </a:r>
            <a:r>
              <a:rPr lang="en-US" sz="2000" dirty="0" smtClean="0"/>
              <a:t>){</a:t>
            </a:r>
            <a:endParaRPr lang="en-US" sz="2000" dirty="0"/>
          </a:p>
          <a:p>
            <a:r>
              <a:rPr lang="en-US" sz="2000" dirty="0" smtClean="0"/>
              <a:t>    float value = 3.14f;</a:t>
            </a:r>
            <a:r>
              <a:rPr lang="en-US" sz="2000" dirty="0"/>
              <a:t> // initialize the global </a:t>
            </a:r>
            <a:r>
              <a:rPr lang="en-US" sz="2000" dirty="0" smtClean="0"/>
              <a:t>variable</a:t>
            </a:r>
          </a:p>
          <a:p>
            <a:r>
              <a:rPr lang="en-US" sz="2000" dirty="0" smtClean="0"/>
              <a:t>    </a:t>
            </a:r>
            <a:r>
              <a:rPr lang="en-US" sz="2000" dirty="0" err="1" smtClean="0"/>
              <a:t>cudaMemcpyToSymbol</a:t>
            </a:r>
            <a:r>
              <a:rPr lang="en-US" sz="2000" dirty="0"/>
              <a:t>(</a:t>
            </a:r>
            <a:r>
              <a:rPr lang="en-US" sz="2000" dirty="0" err="1"/>
              <a:t>devData</a:t>
            </a:r>
            <a:r>
              <a:rPr lang="en-US" sz="2000" dirty="0"/>
              <a:t>, &amp;value, </a:t>
            </a:r>
            <a:r>
              <a:rPr lang="en-US" sz="2000" dirty="0" err="1"/>
              <a:t>sizeof</a:t>
            </a:r>
            <a:r>
              <a:rPr lang="en-US" sz="2000" dirty="0"/>
              <a:t>(float)</a:t>
            </a:r>
            <a:r>
              <a:rPr lang="en-US" sz="2000" dirty="0" smtClean="0"/>
              <a:t>);</a:t>
            </a:r>
            <a:endParaRPr lang="en-US" sz="2000" dirty="0"/>
          </a:p>
          <a:p>
            <a:r>
              <a:rPr lang="en-US" sz="2000" dirty="0"/>
              <a:t>    </a:t>
            </a:r>
            <a:r>
              <a:rPr lang="en-US" sz="2000" dirty="0" err="1"/>
              <a:t>printf</a:t>
            </a:r>
            <a:r>
              <a:rPr lang="en-US" sz="2000" dirty="0"/>
              <a:t>("Host: </a:t>
            </a:r>
            <a:r>
              <a:rPr lang="en-US" sz="2000" dirty="0" smtClean="0"/>
              <a:t>copied </a:t>
            </a:r>
            <a:r>
              <a:rPr lang="en-US" sz="2000" dirty="0"/>
              <a:t>%f to the global variable\n", value);</a:t>
            </a:r>
          </a:p>
          <a:p>
            <a:r>
              <a:rPr lang="en-US" sz="2000" dirty="0" smtClean="0"/>
              <a:t>    </a:t>
            </a:r>
            <a:r>
              <a:rPr lang="en-US" sz="2000" dirty="0" err="1" smtClean="0"/>
              <a:t>checkGlobalVariable</a:t>
            </a:r>
            <a:r>
              <a:rPr lang="en-US" sz="2000" dirty="0"/>
              <a:t>&lt;&lt;&lt;1, 1&gt;&gt;&gt;()</a:t>
            </a:r>
            <a:r>
              <a:rPr lang="en-US" sz="2000" dirty="0" smtClean="0"/>
              <a:t>;</a:t>
            </a:r>
            <a:r>
              <a:rPr lang="en-US" sz="2000" dirty="0"/>
              <a:t> // invoke the </a:t>
            </a:r>
            <a:r>
              <a:rPr lang="en-US" sz="2000" dirty="0" smtClean="0"/>
              <a:t>kernel</a:t>
            </a:r>
            <a:endParaRPr lang="en-US" sz="2000" dirty="0"/>
          </a:p>
          <a:p>
            <a:r>
              <a:rPr lang="en-US" sz="2000" dirty="0" smtClean="0"/>
              <a:t>    </a:t>
            </a:r>
            <a:r>
              <a:rPr lang="en-US" sz="2000" dirty="0" err="1" smtClean="0"/>
              <a:t>cudaMemcpyFromSymbol</a:t>
            </a:r>
            <a:r>
              <a:rPr lang="en-US" sz="2000" dirty="0"/>
              <a:t>(&amp;value, </a:t>
            </a:r>
            <a:r>
              <a:rPr lang="en-US" sz="2000" dirty="0" err="1"/>
              <a:t>devData</a:t>
            </a:r>
            <a:r>
              <a:rPr lang="en-US" sz="2000" dirty="0"/>
              <a:t>, </a:t>
            </a:r>
            <a:r>
              <a:rPr lang="en-US" sz="2000" dirty="0" err="1"/>
              <a:t>sizeof</a:t>
            </a:r>
            <a:r>
              <a:rPr lang="en-US" sz="2000" dirty="0"/>
              <a:t>(float)</a:t>
            </a:r>
            <a:r>
              <a:rPr lang="en-US" sz="2000" dirty="0" smtClean="0"/>
              <a:t>);</a:t>
            </a:r>
            <a:endParaRPr lang="en-US" sz="2000" dirty="0"/>
          </a:p>
          <a:p>
            <a:r>
              <a:rPr lang="en-US" sz="2000" dirty="0"/>
              <a:t>    </a:t>
            </a:r>
            <a:r>
              <a:rPr lang="en-US" sz="2000" dirty="0" err="1"/>
              <a:t>printf</a:t>
            </a:r>
            <a:r>
              <a:rPr lang="en-US" sz="2000" dirty="0"/>
              <a:t>("Host:   the value changed by the kernel to %f\n", value);</a:t>
            </a:r>
          </a:p>
          <a:p>
            <a:r>
              <a:rPr lang="en-US" sz="2000" dirty="0" smtClean="0"/>
              <a:t>    </a:t>
            </a:r>
            <a:r>
              <a:rPr lang="en-US" sz="2000" dirty="0" err="1" smtClean="0"/>
              <a:t>cudaDeviceReset</a:t>
            </a:r>
            <a:r>
              <a:rPr lang="en-US" sz="2000" dirty="0"/>
              <a:t>(</a:t>
            </a:r>
            <a:r>
              <a:rPr lang="en-US" sz="2000" dirty="0" smtClean="0"/>
              <a:t>);</a:t>
            </a:r>
            <a:endParaRPr lang="en-US" sz="2000" dirty="0"/>
          </a:p>
          <a:p>
            <a:r>
              <a:rPr lang="en-US" sz="2000" dirty="0"/>
              <a:t>    return EXIT_SUCCESS;</a:t>
            </a:r>
          </a:p>
          <a:p>
            <a:r>
              <a:rPr lang="en-US" sz="2000" dirty="0"/>
              <a:t>}</a:t>
            </a:r>
          </a:p>
        </p:txBody>
      </p:sp>
    </p:spTree>
    <p:extLst>
      <p:ext uri="{BB962C8B-B14F-4D97-AF65-F5344CB8AC3E}">
        <p14:creationId xmlns:p14="http://schemas.microsoft.com/office/powerpoint/2010/main" val="214476915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4537" y="1724634"/>
            <a:ext cx="8542686" cy="2462212"/>
          </a:xfrm>
          <a:prstGeom prst="rect">
            <a:avLst/>
          </a:prstGeom>
        </p:spPr>
        <p:txBody>
          <a:bodyPr wrap="square">
            <a:spAutoFit/>
          </a:bodyPr>
          <a:lstStyle/>
          <a:p>
            <a:r>
              <a:rPr lang="en-US" sz="2200" dirty="0"/>
              <a:t>Compile and run this example with the following command:</a:t>
            </a:r>
          </a:p>
          <a:p>
            <a:r>
              <a:rPr lang="en-US" sz="2200" dirty="0"/>
              <a:t>$ </a:t>
            </a:r>
            <a:r>
              <a:rPr lang="en-US" sz="2200" dirty="0" err="1"/>
              <a:t>nvcc</a:t>
            </a:r>
            <a:r>
              <a:rPr lang="en-US" sz="2200" dirty="0"/>
              <a:t> </a:t>
            </a:r>
            <a:r>
              <a:rPr lang="en-US" sz="2200" dirty="0" err="1" smtClean="0"/>
              <a:t>globalVariable.cu</a:t>
            </a:r>
            <a:r>
              <a:rPr lang="en-US" sz="2200" dirty="0" smtClean="0"/>
              <a:t> </a:t>
            </a:r>
            <a:r>
              <a:rPr lang="en-US" sz="2200" dirty="0"/>
              <a:t>-o </a:t>
            </a:r>
            <a:r>
              <a:rPr lang="en-US" sz="2200" dirty="0" err="1"/>
              <a:t>globalVariable</a:t>
            </a:r>
            <a:endParaRPr lang="en-US" sz="2200" dirty="0"/>
          </a:p>
          <a:p>
            <a:r>
              <a:rPr lang="en-US" sz="2200" dirty="0"/>
              <a:t>$ ./</a:t>
            </a:r>
            <a:r>
              <a:rPr lang="en-US" sz="2200" dirty="0" err="1"/>
              <a:t>globalVariable</a:t>
            </a:r>
            <a:endParaRPr lang="en-US" sz="2200" dirty="0"/>
          </a:p>
          <a:p>
            <a:r>
              <a:rPr lang="en-US" sz="2200" dirty="0"/>
              <a:t>The following is a sample output:</a:t>
            </a:r>
          </a:p>
          <a:p>
            <a:r>
              <a:rPr lang="en-US" sz="2200" dirty="0"/>
              <a:t>Host: copied 3.140000 to the global variable</a:t>
            </a:r>
          </a:p>
          <a:p>
            <a:r>
              <a:rPr lang="en-US" sz="2200" dirty="0"/>
              <a:t>Device: the value of the global variable is 3.140000</a:t>
            </a:r>
          </a:p>
          <a:p>
            <a:r>
              <a:rPr lang="en-US" sz="2200" dirty="0"/>
              <a:t>Host: the value changed by the kernel to 5.140000</a:t>
            </a:r>
          </a:p>
        </p:txBody>
      </p:sp>
      <p:sp>
        <p:nvSpPr>
          <p:cNvPr id="8"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Memory hierarchy</a:t>
            </a:r>
          </a:p>
        </p:txBody>
      </p:sp>
      <p:sp>
        <p:nvSpPr>
          <p:cNvPr id="9" name="Rectangle 8"/>
          <p:cNvSpPr/>
          <p:nvPr/>
        </p:nvSpPr>
        <p:spPr>
          <a:xfrm>
            <a:off x="0" y="690264"/>
            <a:ext cx="8947223" cy="400110"/>
          </a:xfrm>
          <a:prstGeom prst="rect">
            <a:avLst/>
          </a:prstGeom>
        </p:spPr>
        <p:txBody>
          <a:bodyPr wrap="square">
            <a:spAutoFit/>
          </a:bodyPr>
          <a:lstStyle/>
          <a:p>
            <a:pPr marL="342900" indent="-342900">
              <a:buFont typeface="Wingdings" charset="2"/>
              <a:buChar char="u"/>
            </a:pPr>
            <a:r>
              <a:rPr lang="en-US" sz="2000" b="1" kern="0" dirty="0">
                <a:solidFill>
                  <a:srgbClr val="000000"/>
                </a:solidFill>
                <a:latin typeface="Arial" charset="0"/>
              </a:rPr>
              <a:t>CUDA </a:t>
            </a:r>
            <a:r>
              <a:rPr lang="en-US" sz="2000" b="1" kern="0" dirty="0" smtClean="0">
                <a:solidFill>
                  <a:srgbClr val="000000"/>
                </a:solidFill>
                <a:latin typeface="Arial" charset="0"/>
              </a:rPr>
              <a:t>variable declaration practice examples </a:t>
            </a:r>
            <a:endParaRPr lang="en-US" sz="2000" b="1" kern="0" dirty="0">
              <a:solidFill>
                <a:srgbClr val="000000"/>
              </a:solidFill>
              <a:latin typeface="Arial" charset="0"/>
            </a:endParaRPr>
          </a:p>
        </p:txBody>
      </p:sp>
      <p:sp>
        <p:nvSpPr>
          <p:cNvPr id="10" name="Rectangle 9"/>
          <p:cNvSpPr/>
          <p:nvPr/>
        </p:nvSpPr>
        <p:spPr>
          <a:xfrm>
            <a:off x="279400" y="946615"/>
            <a:ext cx="7999427" cy="461665"/>
          </a:xfrm>
          <a:prstGeom prst="rect">
            <a:avLst/>
          </a:prstGeom>
        </p:spPr>
        <p:txBody>
          <a:bodyPr wrap="square">
            <a:spAutoFit/>
          </a:bodyPr>
          <a:lstStyle/>
          <a:p>
            <a:pPr marL="342900" indent="-342900">
              <a:buFont typeface="Wingdings" charset="2"/>
              <a:buChar char="§"/>
            </a:pPr>
            <a:r>
              <a:rPr lang="en-US" sz="2400" dirty="0" smtClean="0"/>
              <a:t>Global </a:t>
            </a:r>
            <a:r>
              <a:rPr lang="en-US" sz="2400" dirty="0"/>
              <a:t>variable declaration (P1-</a:t>
            </a:r>
            <a:r>
              <a:rPr lang="en-US" sz="2400" dirty="0" smtClean="0"/>
              <a:t>3_globalVariable.cu)</a:t>
            </a:r>
          </a:p>
        </p:txBody>
      </p:sp>
    </p:spTree>
    <p:extLst>
      <p:ext uri="{BB962C8B-B14F-4D97-AF65-F5344CB8AC3E}">
        <p14:creationId xmlns:p14="http://schemas.microsoft.com/office/powerpoint/2010/main" val="191794237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Memory hierarchy</a:t>
            </a:r>
          </a:p>
        </p:txBody>
      </p:sp>
      <p:sp>
        <p:nvSpPr>
          <p:cNvPr id="8" name="Rectangle 7"/>
          <p:cNvSpPr/>
          <p:nvPr/>
        </p:nvSpPr>
        <p:spPr>
          <a:xfrm>
            <a:off x="0" y="702964"/>
            <a:ext cx="8947223" cy="400110"/>
          </a:xfrm>
          <a:prstGeom prst="rect">
            <a:avLst/>
          </a:prstGeom>
        </p:spPr>
        <p:txBody>
          <a:bodyPr wrap="square">
            <a:spAutoFit/>
          </a:bodyPr>
          <a:lstStyle/>
          <a:p>
            <a:pPr marL="342900" indent="-342900">
              <a:buFont typeface="Wingdings" charset="2"/>
              <a:buChar char="u"/>
            </a:pPr>
            <a:r>
              <a:rPr lang="en-US" sz="2000" b="1" kern="0" dirty="0" smtClean="0">
                <a:solidFill>
                  <a:srgbClr val="000000"/>
                </a:solidFill>
                <a:latin typeface="Arial" charset="0"/>
              </a:rPr>
              <a:t>CUDA device </a:t>
            </a:r>
            <a:r>
              <a:rPr lang="en-US" sz="2000" b="1" kern="0" dirty="0">
                <a:solidFill>
                  <a:srgbClr val="000000"/>
                </a:solidFill>
                <a:latin typeface="Arial" charset="0"/>
              </a:rPr>
              <a:t>memory </a:t>
            </a:r>
            <a:r>
              <a:rPr lang="en-US" sz="2000" b="1" kern="0" dirty="0" smtClean="0">
                <a:solidFill>
                  <a:srgbClr val="000000"/>
                </a:solidFill>
                <a:latin typeface="Arial" charset="0"/>
              </a:rPr>
              <a:t>model</a:t>
            </a:r>
            <a:endParaRPr lang="en-US" sz="2000" b="1" kern="0" dirty="0">
              <a:solidFill>
                <a:srgbClr val="000000"/>
              </a:solidFill>
              <a:latin typeface="Arial" charset="0"/>
            </a:endParaRPr>
          </a:p>
        </p:txBody>
      </p:sp>
      <p:sp>
        <p:nvSpPr>
          <p:cNvPr id="14" name="Rectangle 13"/>
          <p:cNvSpPr/>
          <p:nvPr/>
        </p:nvSpPr>
        <p:spPr>
          <a:xfrm>
            <a:off x="69732" y="1011990"/>
            <a:ext cx="9163168" cy="1477328"/>
          </a:xfrm>
          <a:prstGeom prst="rect">
            <a:avLst/>
          </a:prstGeom>
        </p:spPr>
        <p:txBody>
          <a:bodyPr wrap="square">
            <a:spAutoFit/>
          </a:bodyPr>
          <a:lstStyle/>
          <a:p>
            <a:pPr marL="342900" indent="-342900">
              <a:buFont typeface="Wingdings" charset="2"/>
              <a:buChar char="§"/>
            </a:pPr>
            <a:r>
              <a:rPr lang="en-US" sz="2400" dirty="0" smtClean="0"/>
              <a:t>Shared</a:t>
            </a:r>
            <a:r>
              <a:rPr lang="en" sz="2400" dirty="0" smtClean="0"/>
              <a:t> </a:t>
            </a:r>
            <a:r>
              <a:rPr lang="en-US" sz="2400" dirty="0" smtClean="0"/>
              <a:t>Memory Allocation (</a:t>
            </a:r>
            <a:r>
              <a:rPr lang="en-US" sz="2400" dirty="0"/>
              <a:t>P1</a:t>
            </a:r>
            <a:r>
              <a:rPr lang="en-US" sz="2400" dirty="0" smtClean="0"/>
              <a:t>-4_shareVariable.cu) </a:t>
            </a:r>
          </a:p>
          <a:p>
            <a:pPr marL="406400" indent="-228600">
              <a:buFont typeface="Arial"/>
              <a:buChar char="•"/>
            </a:pPr>
            <a:r>
              <a:rPr lang="en-US" sz="2200" dirty="0" smtClean="0"/>
              <a:t>This example demonstrates how to allocate paged memory and use shared memory. The program copies global memory contents to shared memory, multiplies contents by 10, stores it back to global memory.</a:t>
            </a:r>
            <a:endParaRPr lang="en-US" sz="2200" dirty="0"/>
          </a:p>
        </p:txBody>
      </p:sp>
      <p:sp>
        <p:nvSpPr>
          <p:cNvPr id="10" name="Rectangle 9"/>
          <p:cNvSpPr/>
          <p:nvPr/>
        </p:nvSpPr>
        <p:spPr>
          <a:xfrm>
            <a:off x="0" y="6358033"/>
            <a:ext cx="6849582" cy="369332"/>
          </a:xfrm>
          <a:prstGeom prst="rect">
            <a:avLst/>
          </a:prstGeom>
        </p:spPr>
        <p:txBody>
          <a:bodyPr wrap="square">
            <a:spAutoFit/>
          </a:bodyPr>
          <a:lstStyle/>
          <a:p>
            <a:r>
              <a:rPr lang="en-US" dirty="0"/>
              <a:t>https://</a:t>
            </a:r>
            <a:r>
              <a:rPr lang="en-US" dirty="0" err="1"/>
              <a:t>cvw.cac.cornell.edu</a:t>
            </a:r>
            <a:r>
              <a:rPr lang="en-US" dirty="0"/>
              <a:t>/</a:t>
            </a:r>
            <a:r>
              <a:rPr lang="en-US" dirty="0" err="1"/>
              <a:t>gpu</a:t>
            </a:r>
            <a:r>
              <a:rPr lang="en-US" dirty="0"/>
              <a:t>/</a:t>
            </a:r>
            <a:r>
              <a:rPr lang="en-US" dirty="0" err="1"/>
              <a:t>shared_mem_exec</a:t>
            </a:r>
            <a:endParaRPr lang="en-US" dirty="0"/>
          </a:p>
        </p:txBody>
      </p:sp>
      <p:sp>
        <p:nvSpPr>
          <p:cNvPr id="11" name="Rectangle 10"/>
          <p:cNvSpPr/>
          <p:nvPr/>
        </p:nvSpPr>
        <p:spPr>
          <a:xfrm>
            <a:off x="4286354" y="2621050"/>
            <a:ext cx="4826014" cy="3139321"/>
          </a:xfrm>
          <a:prstGeom prst="rect">
            <a:avLst/>
          </a:prstGeom>
        </p:spPr>
        <p:txBody>
          <a:bodyPr wrap="square">
            <a:spAutoFit/>
          </a:bodyPr>
          <a:lstStyle/>
          <a:p>
            <a:r>
              <a:rPr lang="en-US" dirty="0" smtClean="0"/>
              <a:t>Host Code</a:t>
            </a:r>
            <a:endParaRPr lang="en-US" dirty="0"/>
          </a:p>
          <a:p>
            <a:r>
              <a:rPr lang="en-US" dirty="0"/>
              <a:t>//Device </a:t>
            </a:r>
            <a:r>
              <a:rPr lang="en-US" dirty="0" smtClean="0"/>
              <a:t>memory and </a:t>
            </a:r>
            <a:r>
              <a:rPr lang="en-US" dirty="0"/>
              <a:t>Host </a:t>
            </a:r>
            <a:r>
              <a:rPr lang="en-US" dirty="0" smtClean="0"/>
              <a:t>memory</a:t>
            </a:r>
            <a:endParaRPr lang="en-US" dirty="0"/>
          </a:p>
          <a:p>
            <a:r>
              <a:rPr lang="en-US" dirty="0" err="1"/>
              <a:t>cudaMalloc</a:t>
            </a:r>
            <a:r>
              <a:rPr lang="en-US" dirty="0"/>
              <a:t>((void **)&amp;</a:t>
            </a:r>
            <a:r>
              <a:rPr lang="en-US" dirty="0" err="1"/>
              <a:t>device_array</a:t>
            </a:r>
            <a:r>
              <a:rPr lang="en-US" dirty="0"/>
              <a:t>, size);</a:t>
            </a:r>
          </a:p>
          <a:p>
            <a:r>
              <a:rPr lang="en-US" dirty="0" err="1"/>
              <a:t>cudaMalloc</a:t>
            </a:r>
            <a:r>
              <a:rPr lang="en-US" dirty="0"/>
              <a:t>((void **)&amp;</a:t>
            </a:r>
            <a:r>
              <a:rPr lang="en-US" dirty="0" err="1"/>
              <a:t>device_array_out</a:t>
            </a:r>
            <a:r>
              <a:rPr lang="en-US" dirty="0"/>
              <a:t>, size);</a:t>
            </a:r>
          </a:p>
          <a:p>
            <a:r>
              <a:rPr lang="en-US" dirty="0" err="1" smtClean="0"/>
              <a:t>cudaMallocHost</a:t>
            </a:r>
            <a:r>
              <a:rPr lang="en-US" dirty="0"/>
              <a:t>((void **)&amp;</a:t>
            </a:r>
            <a:r>
              <a:rPr lang="en-US" dirty="0" err="1"/>
              <a:t>host_array</a:t>
            </a:r>
            <a:r>
              <a:rPr lang="en-US" dirty="0"/>
              <a:t>, size);</a:t>
            </a:r>
          </a:p>
          <a:p>
            <a:r>
              <a:rPr lang="en-US" dirty="0" err="1"/>
              <a:t>cudaMallocHost</a:t>
            </a:r>
            <a:r>
              <a:rPr lang="en-US" dirty="0"/>
              <a:t>((void **)&amp;</a:t>
            </a:r>
            <a:r>
              <a:rPr lang="en-US" dirty="0" err="1"/>
              <a:t>host_array_out</a:t>
            </a:r>
            <a:r>
              <a:rPr lang="en-US" dirty="0"/>
              <a:t>, size)</a:t>
            </a:r>
            <a:r>
              <a:rPr lang="en-US" dirty="0" smtClean="0"/>
              <a:t>;</a:t>
            </a:r>
            <a:endParaRPr lang="en-US" dirty="0"/>
          </a:p>
          <a:p>
            <a:r>
              <a:rPr lang="en-US" dirty="0" smtClean="0"/>
              <a:t>//Freeing </a:t>
            </a:r>
            <a:r>
              <a:rPr lang="en-US" dirty="0"/>
              <a:t>Memory</a:t>
            </a:r>
          </a:p>
          <a:p>
            <a:r>
              <a:rPr lang="en-US" dirty="0" err="1" smtClean="0"/>
              <a:t>cudaFree</a:t>
            </a:r>
            <a:r>
              <a:rPr lang="en-US" dirty="0"/>
              <a:t>(</a:t>
            </a:r>
            <a:r>
              <a:rPr lang="en-US" dirty="0" err="1"/>
              <a:t>device_array</a:t>
            </a:r>
            <a:r>
              <a:rPr lang="en-US" dirty="0"/>
              <a:t>);</a:t>
            </a:r>
          </a:p>
          <a:p>
            <a:r>
              <a:rPr lang="en-US" dirty="0" err="1"/>
              <a:t>cudaFree</a:t>
            </a:r>
            <a:r>
              <a:rPr lang="en-US" dirty="0"/>
              <a:t>(</a:t>
            </a:r>
            <a:r>
              <a:rPr lang="en-US" dirty="0" err="1"/>
              <a:t>host_array</a:t>
            </a:r>
            <a:r>
              <a:rPr lang="en-US" dirty="0"/>
              <a:t>);</a:t>
            </a:r>
          </a:p>
          <a:p>
            <a:r>
              <a:rPr lang="en-US" dirty="0" err="1"/>
              <a:t>cudaFree</a:t>
            </a:r>
            <a:r>
              <a:rPr lang="en-US" dirty="0"/>
              <a:t>(</a:t>
            </a:r>
            <a:r>
              <a:rPr lang="en-US" dirty="0" err="1"/>
              <a:t>device_array_out</a:t>
            </a:r>
            <a:r>
              <a:rPr lang="en-US" dirty="0"/>
              <a:t>);</a:t>
            </a:r>
          </a:p>
          <a:p>
            <a:r>
              <a:rPr lang="en-US" dirty="0" err="1"/>
              <a:t>cudaFree</a:t>
            </a:r>
            <a:r>
              <a:rPr lang="en-US" dirty="0"/>
              <a:t>(</a:t>
            </a:r>
            <a:r>
              <a:rPr lang="en-US" dirty="0" err="1"/>
              <a:t>host_array_out</a:t>
            </a:r>
            <a:r>
              <a:rPr lang="en-US" dirty="0"/>
              <a:t>);</a:t>
            </a:r>
          </a:p>
        </p:txBody>
      </p:sp>
      <p:sp>
        <p:nvSpPr>
          <p:cNvPr id="13" name="Rectangle 12"/>
          <p:cNvSpPr/>
          <p:nvPr/>
        </p:nvSpPr>
        <p:spPr>
          <a:xfrm>
            <a:off x="292086" y="2621050"/>
            <a:ext cx="4095868" cy="3139321"/>
          </a:xfrm>
          <a:prstGeom prst="rect">
            <a:avLst/>
          </a:prstGeom>
        </p:spPr>
        <p:txBody>
          <a:bodyPr wrap="square">
            <a:spAutoFit/>
          </a:bodyPr>
          <a:lstStyle/>
          <a:p>
            <a:r>
              <a:rPr lang="en-US" dirty="0"/>
              <a:t>Kernel </a:t>
            </a:r>
            <a:r>
              <a:rPr lang="en-US" dirty="0" smtClean="0"/>
              <a:t>Code</a:t>
            </a:r>
            <a:endParaRPr lang="en-US" dirty="0"/>
          </a:p>
          <a:p>
            <a:r>
              <a:rPr lang="en-US" dirty="0" smtClean="0"/>
              <a:t>//Declaring </a:t>
            </a:r>
            <a:r>
              <a:rPr lang="en-US" dirty="0"/>
              <a:t>Shared Memory</a:t>
            </a:r>
          </a:p>
          <a:p>
            <a:r>
              <a:rPr lang="en-US" dirty="0" smtClean="0"/>
              <a:t>__shared__ </a:t>
            </a:r>
            <a:r>
              <a:rPr lang="en-US" dirty="0" err="1"/>
              <a:t>int</a:t>
            </a:r>
            <a:r>
              <a:rPr lang="en-US" dirty="0"/>
              <a:t> </a:t>
            </a:r>
            <a:r>
              <a:rPr lang="en-US" dirty="0" err="1"/>
              <a:t>part_ary</a:t>
            </a:r>
            <a:r>
              <a:rPr lang="en-US" dirty="0"/>
              <a:t>[BLOCKSIZE];</a:t>
            </a:r>
          </a:p>
          <a:p>
            <a:endParaRPr lang="en-US" dirty="0"/>
          </a:p>
          <a:p>
            <a:r>
              <a:rPr lang="en-US" dirty="0" smtClean="0"/>
              <a:t>//Accessing </a:t>
            </a:r>
            <a:r>
              <a:rPr lang="en-US" dirty="0"/>
              <a:t>Shared Memory</a:t>
            </a:r>
          </a:p>
          <a:p>
            <a:r>
              <a:rPr lang="en-US" dirty="0" smtClean="0"/>
              <a:t>//</a:t>
            </a:r>
            <a:r>
              <a:rPr lang="en-US" dirty="0"/>
              <a:t>copy global memory to shared memory</a:t>
            </a:r>
          </a:p>
          <a:p>
            <a:r>
              <a:rPr lang="en-US" dirty="0" err="1"/>
              <a:t>part_ary</a:t>
            </a:r>
            <a:r>
              <a:rPr lang="en-US" dirty="0"/>
              <a:t>[</a:t>
            </a:r>
            <a:r>
              <a:rPr lang="en-US" dirty="0" err="1"/>
              <a:t>tx</a:t>
            </a:r>
            <a:r>
              <a:rPr lang="en-US" dirty="0"/>
              <a:t>]=</a:t>
            </a:r>
            <a:r>
              <a:rPr lang="en-US" dirty="0" err="1"/>
              <a:t>ary</a:t>
            </a:r>
            <a:r>
              <a:rPr lang="en-US" dirty="0"/>
              <a:t>[</a:t>
            </a:r>
            <a:r>
              <a:rPr lang="en-US" dirty="0" err="1"/>
              <a:t>idx</a:t>
            </a:r>
            <a:r>
              <a:rPr lang="en-US" dirty="0"/>
              <a:t>];</a:t>
            </a:r>
          </a:p>
          <a:p>
            <a:r>
              <a:rPr lang="en-US" dirty="0" err="1"/>
              <a:t>part_ary</a:t>
            </a:r>
            <a:r>
              <a:rPr lang="en-US" dirty="0"/>
              <a:t>[</a:t>
            </a:r>
            <a:r>
              <a:rPr lang="en-US" dirty="0" err="1"/>
              <a:t>tx</a:t>
            </a:r>
            <a:r>
              <a:rPr lang="en-US" dirty="0"/>
              <a:t>]=</a:t>
            </a:r>
            <a:r>
              <a:rPr lang="en-US" dirty="0" err="1"/>
              <a:t>part_ary</a:t>
            </a:r>
            <a:r>
              <a:rPr lang="en-US" dirty="0"/>
              <a:t>[</a:t>
            </a:r>
            <a:r>
              <a:rPr lang="en-US" dirty="0" err="1"/>
              <a:t>tx</a:t>
            </a:r>
            <a:r>
              <a:rPr lang="en-US" dirty="0"/>
              <a:t>]*10;</a:t>
            </a:r>
          </a:p>
          <a:p>
            <a:r>
              <a:rPr lang="en-US" dirty="0"/>
              <a:t>//copy </a:t>
            </a:r>
            <a:r>
              <a:rPr lang="en-US" dirty="0" smtClean="0"/>
              <a:t>back </a:t>
            </a:r>
            <a:r>
              <a:rPr lang="en-US" dirty="0"/>
              <a:t>to global memory</a:t>
            </a:r>
          </a:p>
          <a:p>
            <a:r>
              <a:rPr lang="en-US" dirty="0" err="1"/>
              <a:t>ary_out</a:t>
            </a:r>
            <a:r>
              <a:rPr lang="en-US" dirty="0"/>
              <a:t>[</a:t>
            </a:r>
            <a:r>
              <a:rPr lang="en-US" dirty="0" err="1"/>
              <a:t>idx</a:t>
            </a:r>
            <a:r>
              <a:rPr lang="en-US" dirty="0"/>
              <a:t>]=</a:t>
            </a:r>
            <a:r>
              <a:rPr lang="en-US" dirty="0" err="1"/>
              <a:t>part_ary</a:t>
            </a:r>
            <a:r>
              <a:rPr lang="en-US" dirty="0"/>
              <a:t>[</a:t>
            </a:r>
            <a:r>
              <a:rPr lang="en-US" dirty="0" err="1"/>
              <a:t>tx</a:t>
            </a:r>
            <a:r>
              <a:rPr lang="en-US" dirty="0"/>
              <a:t>];</a:t>
            </a:r>
          </a:p>
          <a:p>
            <a:r>
              <a:rPr lang="en-US" dirty="0"/>
              <a:t>__</a:t>
            </a:r>
            <a:r>
              <a:rPr lang="en-US" dirty="0" err="1"/>
              <a:t>syncthreads</a:t>
            </a:r>
            <a:r>
              <a:rPr lang="en-US" dirty="0"/>
              <a:t>();</a:t>
            </a:r>
          </a:p>
        </p:txBody>
      </p:sp>
    </p:spTree>
    <p:extLst>
      <p:ext uri="{BB962C8B-B14F-4D97-AF65-F5344CB8AC3E}">
        <p14:creationId xmlns:p14="http://schemas.microsoft.com/office/powerpoint/2010/main" val="47390556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4"/>
          <p:cNvSpPr>
            <a:spLocks noChangeArrowheads="1"/>
          </p:cNvSpPr>
          <p:nvPr/>
        </p:nvSpPr>
        <p:spPr bwMode="auto">
          <a:xfrm>
            <a:off x="-25400" y="194101"/>
            <a:ext cx="9144000" cy="523220"/>
          </a:xfrm>
          <a:prstGeom prst="rect">
            <a:avLst/>
          </a:prstGeom>
          <a:noFill/>
          <a:ln w="9525">
            <a:noFill/>
            <a:miter lim="800000"/>
            <a:headEnd/>
            <a:tailEnd/>
          </a:ln>
          <a:effectLst/>
        </p:spPr>
        <p:txBody>
          <a:bodyPr wrap="square">
            <a:spAutoFit/>
          </a:bodyPr>
          <a:lstStyle/>
          <a:p>
            <a:r>
              <a:rPr lang="en-US" sz="2800" b="1" dirty="0" smtClean="0">
                <a:solidFill>
                  <a:srgbClr val="FF0000"/>
                </a:solidFill>
                <a:latin typeface="Times New Roman" pitchFamily="18" charset="0"/>
              </a:rPr>
              <a:t>Review of CUDA </a:t>
            </a:r>
            <a:r>
              <a:rPr lang="en-US" sz="2800" b="1" dirty="0">
                <a:solidFill>
                  <a:srgbClr val="FF0000"/>
                </a:solidFill>
                <a:latin typeface="Times New Roman" pitchFamily="18" charset="0"/>
              </a:rPr>
              <a:t>programming basics</a:t>
            </a:r>
          </a:p>
        </p:txBody>
      </p:sp>
      <p:sp>
        <p:nvSpPr>
          <p:cNvPr id="14" name="Rectangle 13"/>
          <p:cNvSpPr/>
          <p:nvPr/>
        </p:nvSpPr>
        <p:spPr>
          <a:xfrm>
            <a:off x="267715" y="957346"/>
            <a:ext cx="4046982" cy="461665"/>
          </a:xfrm>
          <a:prstGeom prst="rect">
            <a:avLst/>
          </a:prstGeom>
        </p:spPr>
        <p:txBody>
          <a:bodyPr wrap="square">
            <a:spAutoFit/>
          </a:bodyPr>
          <a:lstStyle/>
          <a:p>
            <a:pPr marL="519113" lvl="1" indent="-288925">
              <a:spcAft>
                <a:spcPts val="600"/>
              </a:spcAft>
              <a:buFont typeface="Wingdings" charset="2"/>
              <a:buChar char="§"/>
            </a:pPr>
            <a:r>
              <a:rPr lang="en-GB" sz="2400" dirty="0" smtClean="0">
                <a:solidFill>
                  <a:srgbClr val="FF0000"/>
                </a:solidFill>
              </a:rPr>
              <a:t>CUDA programming basics</a:t>
            </a:r>
          </a:p>
        </p:txBody>
      </p:sp>
      <p:sp>
        <p:nvSpPr>
          <p:cNvPr id="4" name="Rectangle 3"/>
          <p:cNvSpPr/>
          <p:nvPr/>
        </p:nvSpPr>
        <p:spPr>
          <a:xfrm>
            <a:off x="878671" y="1414853"/>
            <a:ext cx="6196585" cy="1569660"/>
          </a:xfrm>
          <a:prstGeom prst="rect">
            <a:avLst/>
          </a:prstGeom>
        </p:spPr>
        <p:txBody>
          <a:bodyPr wrap="square">
            <a:spAutoFit/>
          </a:bodyPr>
          <a:lstStyle/>
          <a:p>
            <a:pPr marL="342900" indent="-342900">
              <a:buFont typeface="Arial"/>
              <a:buChar char="•"/>
            </a:pPr>
            <a:r>
              <a:rPr lang="en-US" sz="2400" dirty="0"/>
              <a:t>Start from “Hello </a:t>
            </a:r>
            <a:r>
              <a:rPr lang="en-US" sz="2400" dirty="0" smtClean="0"/>
              <a:t>World  from GPU!</a:t>
            </a:r>
            <a:r>
              <a:rPr lang="en-US" sz="2400" dirty="0"/>
              <a:t>” </a:t>
            </a:r>
            <a:endParaRPr lang="en-US" sz="2400" dirty="0" smtClean="0"/>
          </a:p>
          <a:p>
            <a:pPr marL="342900" indent="-342900">
              <a:buFont typeface="Arial"/>
              <a:buChar char="•"/>
            </a:pPr>
            <a:r>
              <a:rPr lang="en-US" sz="2400" dirty="0" smtClean="0"/>
              <a:t>Write </a:t>
            </a:r>
            <a:r>
              <a:rPr lang="en-US" sz="2400" dirty="0"/>
              <a:t>and launch CUDA C kernels </a:t>
            </a:r>
            <a:endParaRPr lang="en-US" sz="2400" dirty="0" smtClean="0"/>
          </a:p>
          <a:p>
            <a:pPr marL="342900" indent="-342900">
              <a:buFont typeface="Arial"/>
              <a:buChar char="•"/>
            </a:pPr>
            <a:r>
              <a:rPr lang="en-US" sz="2400" dirty="0" smtClean="0"/>
              <a:t>Utilize </a:t>
            </a:r>
            <a:r>
              <a:rPr lang="en-US" sz="2400" dirty="0"/>
              <a:t>to hierarchical thread organization </a:t>
            </a:r>
            <a:endParaRPr lang="en-US" sz="2400" dirty="0" smtClean="0"/>
          </a:p>
          <a:p>
            <a:pPr marL="342900" indent="-342900">
              <a:buFont typeface="Arial"/>
              <a:buChar char="•"/>
            </a:pPr>
            <a:r>
              <a:rPr lang="en-US" sz="2400" dirty="0" smtClean="0"/>
              <a:t>Access </a:t>
            </a:r>
            <a:r>
              <a:rPr lang="en-US" sz="2400" dirty="0"/>
              <a:t>to device memory of different types</a:t>
            </a:r>
          </a:p>
        </p:txBody>
      </p:sp>
      <p:sp>
        <p:nvSpPr>
          <p:cNvPr id="5" name="Rectangle 4"/>
          <p:cNvSpPr/>
          <p:nvPr/>
        </p:nvSpPr>
        <p:spPr>
          <a:xfrm>
            <a:off x="267715" y="3181241"/>
            <a:ext cx="8698485" cy="1277273"/>
          </a:xfrm>
          <a:prstGeom prst="rect">
            <a:avLst/>
          </a:prstGeom>
        </p:spPr>
        <p:txBody>
          <a:bodyPr wrap="square">
            <a:spAutoFit/>
          </a:bodyPr>
          <a:lstStyle/>
          <a:p>
            <a:pPr marL="519113" lvl="1" indent="-288925">
              <a:spcAft>
                <a:spcPts val="600"/>
              </a:spcAft>
              <a:buFont typeface="Wingdings" charset="2"/>
              <a:buChar char="§"/>
            </a:pPr>
            <a:r>
              <a:rPr lang="en-US" sz="2400" dirty="0">
                <a:solidFill>
                  <a:schemeClr val="accent6">
                    <a:lumMod val="75000"/>
                  </a:schemeClr>
                </a:solidFill>
              </a:rPr>
              <a:t>Have the knowledge, till now, to write CUDA C programming in a correct way. </a:t>
            </a:r>
            <a:endParaRPr lang="en-US" sz="2400" dirty="0" smtClean="0">
              <a:solidFill>
                <a:schemeClr val="accent6">
                  <a:lumMod val="75000"/>
                </a:schemeClr>
              </a:solidFill>
            </a:endParaRPr>
          </a:p>
          <a:p>
            <a:pPr marL="519113" lvl="1" indent="-288925">
              <a:spcAft>
                <a:spcPts val="600"/>
              </a:spcAft>
              <a:buFont typeface="Wingdings" charset="2"/>
              <a:buChar char="§"/>
            </a:pPr>
            <a:r>
              <a:rPr lang="en-US" sz="2400" dirty="0" smtClean="0">
                <a:solidFill>
                  <a:srgbClr val="FF0000"/>
                </a:solidFill>
              </a:rPr>
              <a:t>But </a:t>
            </a:r>
            <a:r>
              <a:rPr lang="en-US" sz="2400" dirty="0">
                <a:solidFill>
                  <a:srgbClr val="FF0000"/>
                </a:solidFill>
              </a:rPr>
              <a:t>how to measure and tune the program performance?</a:t>
            </a:r>
          </a:p>
        </p:txBody>
      </p:sp>
    </p:spTree>
    <p:extLst>
      <p:ext uri="{BB962C8B-B14F-4D97-AF65-F5344CB8AC3E}">
        <p14:creationId xmlns:p14="http://schemas.microsoft.com/office/powerpoint/2010/main" val="343182258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4"/>
          <p:cNvSpPr>
            <a:spLocks noChangeArrowheads="1"/>
          </p:cNvSpPr>
          <p:nvPr/>
        </p:nvSpPr>
        <p:spPr bwMode="auto">
          <a:xfrm>
            <a:off x="-25400" y="194101"/>
            <a:ext cx="9144000" cy="540605"/>
          </a:xfrm>
          <a:prstGeom prst="rect">
            <a:avLst/>
          </a:prstGeom>
          <a:noFill/>
          <a:ln w="9525">
            <a:noFill/>
            <a:miter lim="800000"/>
            <a:headEnd/>
            <a:tailEnd/>
          </a:ln>
          <a:effectLst/>
        </p:spPr>
        <p:txBody>
          <a:bodyPr wrap="square">
            <a:spAutoFit/>
          </a:bodyPr>
          <a:lstStyle/>
          <a:p>
            <a:r>
              <a:rPr lang="en-US" sz="2800" b="1" dirty="0">
                <a:solidFill>
                  <a:srgbClr val="FF0000"/>
                </a:solidFill>
                <a:latin typeface="Times New Roman" pitchFamily="18" charset="0"/>
              </a:rPr>
              <a:t>Topics</a:t>
            </a:r>
          </a:p>
        </p:txBody>
      </p:sp>
      <p:sp>
        <p:nvSpPr>
          <p:cNvPr id="8" name="Rectangle 7"/>
          <p:cNvSpPr/>
          <p:nvPr/>
        </p:nvSpPr>
        <p:spPr>
          <a:xfrm>
            <a:off x="0" y="995095"/>
            <a:ext cx="4046982" cy="1800493"/>
          </a:xfrm>
          <a:prstGeom prst="rect">
            <a:avLst/>
          </a:prstGeom>
        </p:spPr>
        <p:txBody>
          <a:bodyPr wrap="square">
            <a:spAutoFit/>
          </a:bodyPr>
          <a:lstStyle/>
          <a:p>
            <a:pPr marL="519113" lvl="1" indent="-288925">
              <a:spcAft>
                <a:spcPts val="600"/>
              </a:spcAft>
              <a:buFont typeface="Wingdings" charset="2"/>
              <a:buChar char="§"/>
            </a:pPr>
            <a:r>
              <a:rPr lang="en-GB" sz="2400" dirty="0" smtClean="0">
                <a:solidFill>
                  <a:srgbClr val="000000"/>
                </a:solidFill>
              </a:rPr>
              <a:t>GPU computing overview</a:t>
            </a:r>
            <a:endParaRPr lang="en-GB" sz="2400" dirty="0">
              <a:solidFill>
                <a:srgbClr val="000000"/>
              </a:solidFill>
            </a:endParaRPr>
          </a:p>
          <a:p>
            <a:pPr marL="519113" lvl="1" indent="-288925">
              <a:spcAft>
                <a:spcPts val="600"/>
              </a:spcAft>
              <a:buFont typeface="Wingdings" charset="2"/>
              <a:buChar char="§"/>
            </a:pPr>
            <a:r>
              <a:rPr lang="en-GB" sz="2400" dirty="0" smtClean="0"/>
              <a:t>CUDA programming basics</a:t>
            </a:r>
          </a:p>
          <a:p>
            <a:pPr marL="519113" lvl="1" indent="-288925">
              <a:spcAft>
                <a:spcPts val="600"/>
              </a:spcAft>
              <a:buFont typeface="Wingdings" charset="2"/>
              <a:buChar char="§"/>
            </a:pPr>
            <a:r>
              <a:rPr lang="en-GB" sz="2400" dirty="0" smtClean="0">
                <a:solidFill>
                  <a:srgbClr val="FF0000"/>
                </a:solidFill>
              </a:rPr>
              <a:t>Performance tuning</a:t>
            </a:r>
          </a:p>
          <a:p>
            <a:pPr marL="519113" lvl="1" indent="-288925">
              <a:spcAft>
                <a:spcPts val="600"/>
              </a:spcAft>
              <a:buFont typeface="Wingdings" charset="2"/>
              <a:buChar char="§"/>
            </a:pPr>
            <a:r>
              <a:rPr lang="en-GB" sz="2400" dirty="0" smtClean="0"/>
              <a:t> Libraries</a:t>
            </a:r>
            <a:endParaRPr lang="en-GB" sz="2400" dirty="0"/>
          </a:p>
        </p:txBody>
      </p:sp>
      <p:grpSp>
        <p:nvGrpSpPr>
          <p:cNvPr id="2" name="Group 1"/>
          <p:cNvGrpSpPr/>
          <p:nvPr/>
        </p:nvGrpSpPr>
        <p:grpSpPr>
          <a:xfrm>
            <a:off x="3031068" y="1133045"/>
            <a:ext cx="5808131" cy="3434963"/>
            <a:chOff x="3031068" y="1133045"/>
            <a:chExt cx="5808131" cy="3434963"/>
          </a:xfrm>
        </p:grpSpPr>
        <p:cxnSp>
          <p:nvCxnSpPr>
            <p:cNvPr id="29" name="Straight Connector 28"/>
            <p:cNvCxnSpPr/>
            <p:nvPr/>
          </p:nvCxnSpPr>
          <p:spPr>
            <a:xfrm>
              <a:off x="3031068" y="2165314"/>
              <a:ext cx="951419" cy="0"/>
            </a:xfrm>
            <a:prstGeom prst="line">
              <a:avLst/>
            </a:prstGeom>
            <a:noFill/>
            <a:ln w="15875" cap="flat" cmpd="sng" algn="ctr">
              <a:solidFill>
                <a:srgbClr val="717379"/>
              </a:solidFill>
              <a:prstDash val="sysDot"/>
            </a:ln>
            <a:effectLst/>
          </p:spPr>
        </p:cxnSp>
        <p:grpSp>
          <p:nvGrpSpPr>
            <p:cNvPr id="39" name="Group 38"/>
            <p:cNvGrpSpPr/>
            <p:nvPr/>
          </p:nvGrpSpPr>
          <p:grpSpPr>
            <a:xfrm>
              <a:off x="3982487" y="2521763"/>
              <a:ext cx="4856712" cy="643895"/>
              <a:chOff x="4594097" y="3729507"/>
              <a:chExt cx="4245103" cy="643895"/>
            </a:xfrm>
          </p:grpSpPr>
          <p:cxnSp>
            <p:nvCxnSpPr>
              <p:cNvPr id="33" name="Straight Connector 32"/>
              <p:cNvCxnSpPr/>
              <p:nvPr/>
            </p:nvCxnSpPr>
            <p:spPr>
              <a:xfrm>
                <a:off x="4594097" y="4071558"/>
                <a:ext cx="274320" cy="0"/>
              </a:xfrm>
              <a:prstGeom prst="line">
                <a:avLst/>
              </a:prstGeom>
              <a:noFill/>
              <a:ln w="15875" cap="flat" cmpd="sng" algn="ctr">
                <a:solidFill>
                  <a:srgbClr val="717379"/>
                </a:solidFill>
                <a:prstDash val="sysDot"/>
              </a:ln>
              <a:effectLst/>
            </p:spPr>
          </p:cxnSp>
          <p:sp>
            <p:nvSpPr>
              <p:cNvPr id="36" name="Rectangle 35"/>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smtClean="0">
                    <a:solidFill>
                      <a:schemeClr val="bg1"/>
                    </a:solidFill>
                    <a:latin typeface="Trebuchet MS" pitchFamily="34" charset="0"/>
                    <a:ea typeface="MS PGothic" pitchFamily="34" charset="-128"/>
                    <a:cs typeface="Arial" charset="0"/>
                  </a:rPr>
                  <a:t>Improve </a:t>
                </a:r>
                <a:r>
                  <a:rPr lang="en-US" sz="2000" kern="0" dirty="0">
                    <a:solidFill>
                      <a:schemeClr val="bg1"/>
                    </a:solidFill>
                    <a:latin typeface="Trebuchet MS" pitchFamily="34" charset="0"/>
                    <a:ea typeface="MS PGothic" pitchFamily="34" charset="-128"/>
                    <a:cs typeface="Arial" charset="0"/>
                  </a:rPr>
                  <a:t>global memory </a:t>
                </a:r>
                <a:r>
                  <a:rPr lang="en-US" sz="2000" kern="0" dirty="0" smtClean="0">
                    <a:solidFill>
                      <a:schemeClr val="bg1"/>
                    </a:solidFill>
                    <a:latin typeface="Trebuchet MS" pitchFamily="34" charset="0"/>
                    <a:ea typeface="MS PGothic" pitchFamily="34" charset="-128"/>
                    <a:cs typeface="Arial" charset="0"/>
                  </a:rPr>
                  <a:t>performance</a:t>
                </a:r>
                <a:endParaRPr lang="en-US" sz="2000" kern="0" dirty="0">
                  <a:solidFill>
                    <a:schemeClr val="bg1"/>
                  </a:solidFill>
                  <a:latin typeface="Trebuchet MS" pitchFamily="34" charset="0"/>
                  <a:ea typeface="MS PGothic" pitchFamily="34" charset="-128"/>
                  <a:cs typeface="Arial" charset="0"/>
                </a:endParaRPr>
              </a:p>
            </p:txBody>
          </p:sp>
        </p:grpSp>
        <p:grpSp>
          <p:nvGrpSpPr>
            <p:cNvPr id="46" name="Group 45"/>
            <p:cNvGrpSpPr/>
            <p:nvPr/>
          </p:nvGrpSpPr>
          <p:grpSpPr>
            <a:xfrm>
              <a:off x="3982487" y="3224154"/>
              <a:ext cx="4856712" cy="643895"/>
              <a:chOff x="4594097" y="3729507"/>
              <a:chExt cx="4245103" cy="643895"/>
            </a:xfrm>
          </p:grpSpPr>
          <p:cxnSp>
            <p:nvCxnSpPr>
              <p:cNvPr id="47" name="Straight Connector 46"/>
              <p:cNvCxnSpPr/>
              <p:nvPr/>
            </p:nvCxnSpPr>
            <p:spPr>
              <a:xfrm>
                <a:off x="4594097" y="4071558"/>
                <a:ext cx="274320" cy="0"/>
              </a:xfrm>
              <a:prstGeom prst="line">
                <a:avLst/>
              </a:prstGeom>
              <a:noFill/>
              <a:ln w="15875" cap="flat" cmpd="sng" algn="ctr">
                <a:solidFill>
                  <a:srgbClr val="717379"/>
                </a:solidFill>
                <a:prstDash val="sysDot"/>
              </a:ln>
              <a:effectLst/>
            </p:spPr>
          </p:cxnSp>
          <p:sp>
            <p:nvSpPr>
              <p:cNvPr id="48" name="Rectangle 47"/>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smtClean="0">
                    <a:solidFill>
                      <a:srgbClr val="FFFFFF"/>
                    </a:solidFill>
                    <a:latin typeface="Trebuchet MS" pitchFamily="34" charset="0"/>
                    <a:ea typeface="MS PGothic" pitchFamily="34" charset="-128"/>
                    <a:cs typeface="Arial" charset="0"/>
                  </a:rPr>
                  <a:t>Maximize usage </a:t>
                </a:r>
                <a:r>
                  <a:rPr lang="en-US" sz="2000" kern="0" dirty="0">
                    <a:solidFill>
                      <a:srgbClr val="FFFFFF"/>
                    </a:solidFill>
                    <a:latin typeface="Trebuchet MS" pitchFamily="34" charset="0"/>
                    <a:ea typeface="MS PGothic" pitchFamily="34" charset="-128"/>
                    <a:cs typeface="Arial" charset="0"/>
                  </a:rPr>
                  <a:t>of shared memory</a:t>
                </a:r>
              </a:p>
            </p:txBody>
          </p:sp>
        </p:grpSp>
        <p:grpSp>
          <p:nvGrpSpPr>
            <p:cNvPr id="49" name="Group 48"/>
            <p:cNvGrpSpPr/>
            <p:nvPr/>
          </p:nvGrpSpPr>
          <p:grpSpPr>
            <a:xfrm>
              <a:off x="3982487" y="3924113"/>
              <a:ext cx="4856712" cy="643895"/>
              <a:chOff x="4594097" y="3729507"/>
              <a:chExt cx="4245103" cy="643895"/>
            </a:xfrm>
          </p:grpSpPr>
          <p:cxnSp>
            <p:nvCxnSpPr>
              <p:cNvPr id="50" name="Straight Connector 49"/>
              <p:cNvCxnSpPr/>
              <p:nvPr/>
            </p:nvCxnSpPr>
            <p:spPr>
              <a:xfrm>
                <a:off x="4594097" y="4071558"/>
                <a:ext cx="274320" cy="0"/>
              </a:xfrm>
              <a:prstGeom prst="line">
                <a:avLst/>
              </a:prstGeom>
              <a:noFill/>
              <a:ln w="15875" cap="flat" cmpd="sng" algn="ctr">
                <a:solidFill>
                  <a:srgbClr val="717379"/>
                </a:solidFill>
                <a:prstDash val="sysDot"/>
              </a:ln>
              <a:effectLst/>
            </p:spPr>
          </p:cxnSp>
          <p:sp>
            <p:nvSpPr>
              <p:cNvPr id="51" name="Rectangle 50"/>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smtClean="0">
                    <a:solidFill>
                      <a:schemeClr val="bg1"/>
                    </a:solidFill>
                    <a:latin typeface="Arial" charset="0"/>
                  </a:rPr>
                  <a:t>Optimize control </a:t>
                </a:r>
                <a:r>
                  <a:rPr lang="en-US" b="1" kern="0" dirty="0">
                    <a:solidFill>
                      <a:schemeClr val="bg1"/>
                    </a:solidFill>
                    <a:latin typeface="Arial" charset="0"/>
                  </a:rPr>
                  <a:t>flow </a:t>
                </a:r>
                <a:r>
                  <a:rPr lang="en-US" b="1" kern="0" dirty="0" smtClean="0">
                    <a:solidFill>
                      <a:schemeClr val="bg1"/>
                    </a:solidFill>
                    <a:latin typeface="Arial" charset="0"/>
                  </a:rPr>
                  <a:t>throughput</a:t>
                </a:r>
                <a:endParaRPr lang="en-US" b="1" kern="0" dirty="0">
                  <a:solidFill>
                    <a:schemeClr val="bg1"/>
                  </a:solidFill>
                  <a:latin typeface="Arial" charset="0"/>
                </a:endParaRPr>
              </a:p>
            </p:txBody>
          </p:sp>
        </p:grpSp>
        <p:cxnSp>
          <p:nvCxnSpPr>
            <p:cNvPr id="52" name="Straight Connector 51"/>
            <p:cNvCxnSpPr/>
            <p:nvPr/>
          </p:nvCxnSpPr>
          <p:spPr>
            <a:xfrm>
              <a:off x="3982487" y="1470620"/>
              <a:ext cx="0" cy="2825607"/>
            </a:xfrm>
            <a:prstGeom prst="line">
              <a:avLst/>
            </a:prstGeom>
            <a:noFill/>
            <a:ln w="15875" cap="flat" cmpd="sng" algn="ctr">
              <a:solidFill>
                <a:srgbClr val="717379"/>
              </a:solidFill>
              <a:prstDash val="sysDot"/>
            </a:ln>
            <a:effectLst/>
          </p:spPr>
        </p:cxnSp>
        <p:grpSp>
          <p:nvGrpSpPr>
            <p:cNvPr id="16" name="Group 15"/>
            <p:cNvGrpSpPr/>
            <p:nvPr/>
          </p:nvGrpSpPr>
          <p:grpSpPr>
            <a:xfrm>
              <a:off x="3982487" y="1133045"/>
              <a:ext cx="4856712" cy="643895"/>
              <a:chOff x="4594097" y="3729507"/>
              <a:chExt cx="4245103" cy="643895"/>
            </a:xfrm>
          </p:grpSpPr>
          <p:cxnSp>
            <p:nvCxnSpPr>
              <p:cNvPr id="17" name="Straight Connector 16"/>
              <p:cNvCxnSpPr/>
              <p:nvPr/>
            </p:nvCxnSpPr>
            <p:spPr>
              <a:xfrm>
                <a:off x="4594097" y="4071558"/>
                <a:ext cx="274320" cy="0"/>
              </a:xfrm>
              <a:prstGeom prst="line">
                <a:avLst/>
              </a:prstGeom>
              <a:noFill/>
              <a:ln w="15875" cap="flat" cmpd="sng" algn="ctr">
                <a:solidFill>
                  <a:srgbClr val="717379"/>
                </a:solidFill>
                <a:prstDash val="sysDot"/>
              </a:ln>
              <a:effectLst/>
            </p:spPr>
          </p:cxnSp>
          <p:sp>
            <p:nvSpPr>
              <p:cNvPr id="18" name="Rectangle 17"/>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smtClean="0">
                    <a:solidFill>
                      <a:srgbClr val="FF0000"/>
                    </a:solidFill>
                    <a:latin typeface="Arial" charset="0"/>
                  </a:rPr>
                  <a:t>Profiling tools</a:t>
                </a:r>
                <a:endParaRPr lang="en-US" b="1" kern="0" dirty="0">
                  <a:solidFill>
                    <a:srgbClr val="FF0000"/>
                  </a:solidFill>
                  <a:latin typeface="Arial" charset="0"/>
                </a:endParaRPr>
              </a:p>
            </p:txBody>
          </p:sp>
        </p:grpSp>
        <p:grpSp>
          <p:nvGrpSpPr>
            <p:cNvPr id="19" name="Group 18"/>
            <p:cNvGrpSpPr/>
            <p:nvPr/>
          </p:nvGrpSpPr>
          <p:grpSpPr>
            <a:xfrm>
              <a:off x="3982487" y="1827069"/>
              <a:ext cx="4856712" cy="643895"/>
              <a:chOff x="4594097" y="3729507"/>
              <a:chExt cx="4245103" cy="643895"/>
            </a:xfrm>
          </p:grpSpPr>
          <p:cxnSp>
            <p:nvCxnSpPr>
              <p:cNvPr id="20" name="Straight Connector 19"/>
              <p:cNvCxnSpPr/>
              <p:nvPr/>
            </p:nvCxnSpPr>
            <p:spPr>
              <a:xfrm>
                <a:off x="4594097" y="4071558"/>
                <a:ext cx="274320" cy="0"/>
              </a:xfrm>
              <a:prstGeom prst="line">
                <a:avLst/>
              </a:prstGeom>
              <a:noFill/>
              <a:ln w="15875" cap="flat" cmpd="sng" algn="ctr">
                <a:solidFill>
                  <a:srgbClr val="717379"/>
                </a:solidFill>
                <a:prstDash val="sysDot"/>
              </a:ln>
              <a:effectLst/>
            </p:spPr>
          </p:cxnSp>
          <p:sp>
            <p:nvSpPr>
              <p:cNvPr id="21" name="Rectangle 20"/>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smtClean="0">
                    <a:solidFill>
                      <a:schemeClr val="bg1"/>
                    </a:solidFill>
                    <a:latin typeface="Arial" charset="0"/>
                  </a:rPr>
                  <a:t>Kernel launch configuration</a:t>
                </a:r>
                <a:endParaRPr lang="en-US" b="1" kern="0" dirty="0">
                  <a:solidFill>
                    <a:schemeClr val="bg1"/>
                  </a:solidFill>
                  <a:latin typeface="Arial" charset="0"/>
                </a:endParaRPr>
              </a:p>
            </p:txBody>
          </p:sp>
        </p:grpSp>
      </p:grpSp>
    </p:spTree>
    <p:extLst>
      <p:ext uri="{BB962C8B-B14F-4D97-AF65-F5344CB8AC3E}">
        <p14:creationId xmlns:p14="http://schemas.microsoft.com/office/powerpoint/2010/main" val="586419424"/>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Performance insight with NVIDIA profiler</a:t>
            </a:r>
            <a:endParaRPr lang="en-US" sz="2400" b="1" dirty="0">
              <a:solidFill>
                <a:srgbClr val="FF0000"/>
              </a:solidFill>
              <a:latin typeface="Arial"/>
              <a:cs typeface="Arial"/>
            </a:endParaRPr>
          </a:p>
        </p:txBody>
      </p:sp>
      <p:sp>
        <p:nvSpPr>
          <p:cNvPr id="12" name="Rectangle 11"/>
          <p:cNvSpPr/>
          <p:nvPr/>
        </p:nvSpPr>
        <p:spPr>
          <a:xfrm>
            <a:off x="228791" y="1126111"/>
            <a:ext cx="8712009" cy="4524315"/>
          </a:xfrm>
          <a:prstGeom prst="rect">
            <a:avLst/>
          </a:prstGeom>
        </p:spPr>
        <p:txBody>
          <a:bodyPr wrap="square">
            <a:spAutoFit/>
          </a:bodyPr>
          <a:lstStyle/>
          <a:p>
            <a:pPr marL="342900" indent="-342900">
              <a:buFont typeface="Wingdings" charset="2"/>
              <a:buChar char="§"/>
            </a:pPr>
            <a:r>
              <a:rPr lang="en-US" sz="2400" dirty="0"/>
              <a:t>Improvement possible only if program is </a:t>
            </a:r>
            <a:r>
              <a:rPr lang="en-US" sz="2400" dirty="0" smtClean="0"/>
              <a:t>measured-- </a:t>
            </a:r>
            <a:r>
              <a:rPr lang="en-US" sz="2400" dirty="0"/>
              <a:t>Don’t trust your gut</a:t>
            </a:r>
            <a:r>
              <a:rPr lang="en-US" sz="2400" dirty="0" smtClean="0"/>
              <a:t>.</a:t>
            </a:r>
          </a:p>
          <a:p>
            <a:pPr marL="342900" indent="-342900">
              <a:buFont typeface="Wingdings" charset="2"/>
              <a:buChar char="§"/>
            </a:pPr>
            <a:r>
              <a:rPr lang="en-US" sz="2400" dirty="0" smtClean="0"/>
              <a:t>Ways to identify hotspots and bottlenecks :</a:t>
            </a:r>
          </a:p>
          <a:p>
            <a:pPr marL="461963" indent="-231775">
              <a:buFont typeface="Arial"/>
              <a:buChar char="•"/>
            </a:pPr>
            <a:r>
              <a:rPr lang="en-US" sz="2400" dirty="0" smtClean="0"/>
              <a:t>Hotspots-- </a:t>
            </a:r>
            <a:r>
              <a:rPr lang="en-US" sz="2400" dirty="0"/>
              <a:t>Which functions take most of the time? </a:t>
            </a:r>
            <a:endParaRPr lang="en-US" sz="2400" dirty="0" smtClean="0"/>
          </a:p>
          <a:p>
            <a:pPr marL="461963" indent="-231775">
              <a:buFont typeface="Arial"/>
              <a:buChar char="•"/>
            </a:pPr>
            <a:r>
              <a:rPr lang="en-US" sz="2400" dirty="0" smtClean="0"/>
              <a:t>Bottlenecks-- </a:t>
            </a:r>
            <a:r>
              <a:rPr lang="en-US" sz="2400" dirty="0"/>
              <a:t>What are the limiters of performance</a:t>
            </a:r>
            <a:endParaRPr lang="en-US" sz="2400" dirty="0" smtClean="0"/>
          </a:p>
          <a:p>
            <a:pPr marL="342900" indent="-342900">
              <a:buFont typeface="Wingdings" charset="2"/>
              <a:buChar char="§"/>
            </a:pPr>
            <a:r>
              <a:rPr lang="en-US" sz="2400" dirty="0" smtClean="0"/>
              <a:t>Manual </a:t>
            </a:r>
            <a:r>
              <a:rPr lang="en-US" sz="2400" dirty="0"/>
              <a:t>timing </a:t>
            </a:r>
            <a:r>
              <a:rPr lang="en-US" sz="2400" dirty="0" smtClean="0"/>
              <a:t>tedious </a:t>
            </a:r>
            <a:r>
              <a:rPr lang="en-US" sz="2400" dirty="0"/>
              <a:t>and error-prone </a:t>
            </a:r>
            <a:r>
              <a:rPr lang="en-US" sz="2400" dirty="0" smtClean="0"/>
              <a:t>even it is possible</a:t>
            </a:r>
          </a:p>
          <a:p>
            <a:pPr marL="461963" indent="-231775">
              <a:buFont typeface="Arial"/>
              <a:buChar char="•"/>
            </a:pPr>
            <a:r>
              <a:rPr lang="en-US" sz="2400" dirty="0"/>
              <a:t>Feasible only for small applications</a:t>
            </a:r>
          </a:p>
          <a:p>
            <a:pPr marL="461963" indent="-231775">
              <a:buFont typeface="Arial"/>
              <a:buChar char="•"/>
            </a:pPr>
            <a:r>
              <a:rPr lang="en-US" sz="2400" dirty="0"/>
              <a:t>Impractical for complex ones </a:t>
            </a:r>
          </a:p>
          <a:p>
            <a:pPr marL="342900" indent="-342900">
              <a:buFont typeface="Wingdings" charset="2"/>
              <a:buChar char="§"/>
            </a:pPr>
            <a:r>
              <a:rPr lang="en-US" sz="2400" dirty="0"/>
              <a:t>Profiler</a:t>
            </a:r>
          </a:p>
          <a:p>
            <a:pPr marL="461963" indent="-231775">
              <a:buFont typeface="Arial"/>
              <a:buChar char="•"/>
            </a:pPr>
            <a:r>
              <a:rPr lang="en-US" sz="2400" dirty="0" smtClean="0"/>
              <a:t>In</a:t>
            </a:r>
            <a:r>
              <a:rPr lang="en-US" sz="2400" dirty="0"/>
              <a:t>-detail </a:t>
            </a:r>
            <a:r>
              <a:rPr lang="en-US" sz="2400" dirty="0" smtClean="0"/>
              <a:t>insights</a:t>
            </a:r>
          </a:p>
          <a:p>
            <a:pPr marL="461963" indent="-231775">
              <a:buFont typeface="Arial"/>
              <a:buChar char="•"/>
            </a:pPr>
            <a:r>
              <a:rPr lang="en-US" sz="2400" dirty="0" smtClean="0"/>
              <a:t>No </a:t>
            </a:r>
            <a:r>
              <a:rPr lang="en-US" sz="2400" dirty="0"/>
              <a:t>code changes needed! </a:t>
            </a:r>
            <a:endParaRPr lang="en-US" sz="2400" dirty="0" smtClean="0"/>
          </a:p>
          <a:p>
            <a:pPr marL="461963" indent="-231775">
              <a:buFont typeface="Arial"/>
              <a:buChar char="•"/>
            </a:pPr>
            <a:r>
              <a:rPr lang="en-US" sz="2400" dirty="0" smtClean="0"/>
              <a:t>Easy </a:t>
            </a:r>
            <a:r>
              <a:rPr lang="en-US" sz="2400" dirty="0"/>
              <a:t>access to hardware </a:t>
            </a:r>
            <a:r>
              <a:rPr lang="en-US" sz="2400" dirty="0" smtClean="0"/>
              <a:t>counters</a:t>
            </a:r>
            <a:endParaRPr lang="en-US" sz="2400" dirty="0"/>
          </a:p>
        </p:txBody>
      </p:sp>
      <p:sp>
        <p:nvSpPr>
          <p:cNvPr id="13" name="Rectangle 12"/>
          <p:cNvSpPr/>
          <p:nvPr/>
        </p:nvSpPr>
        <p:spPr>
          <a:xfrm>
            <a:off x="-69732" y="726538"/>
            <a:ext cx="9213732" cy="400110"/>
          </a:xfrm>
          <a:prstGeom prst="rect">
            <a:avLst/>
          </a:prstGeom>
        </p:spPr>
        <p:txBody>
          <a:bodyPr wrap="square">
            <a:spAutoFit/>
          </a:bodyPr>
          <a:lstStyle/>
          <a:p>
            <a:pPr marL="342900" indent="-342900">
              <a:buFont typeface="Wingdings" charset="2"/>
              <a:buChar char="u"/>
            </a:pPr>
            <a:r>
              <a:rPr lang="en-US" sz="2000" b="1" kern="0" dirty="0" smtClean="0">
                <a:solidFill>
                  <a:srgbClr val="000000"/>
                </a:solidFill>
                <a:latin typeface="Arial" charset="0"/>
              </a:rPr>
              <a:t>Why profiling performance?</a:t>
            </a:r>
            <a:endParaRPr lang="en-US" sz="2000" b="1" kern="0" dirty="0">
              <a:solidFill>
                <a:srgbClr val="000000"/>
              </a:solidFill>
              <a:latin typeface="Arial" charset="0"/>
            </a:endParaRPr>
          </a:p>
        </p:txBody>
      </p:sp>
    </p:spTree>
    <p:extLst>
      <p:ext uri="{BB962C8B-B14F-4D97-AF65-F5344CB8AC3E}">
        <p14:creationId xmlns:p14="http://schemas.microsoft.com/office/powerpoint/2010/main" val="28291137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713975"/>
            <a:ext cx="9144000" cy="400110"/>
          </a:xfrm>
          <a:prstGeom prst="rect">
            <a:avLst/>
          </a:prstGeom>
        </p:spPr>
        <p:txBody>
          <a:bodyPr wrap="square">
            <a:spAutoFit/>
          </a:bodyPr>
          <a:lstStyle/>
          <a:p>
            <a:pPr marL="342900" indent="-342900">
              <a:buFont typeface="Wingdings" charset="2"/>
              <a:buChar char="u"/>
            </a:pPr>
            <a:r>
              <a:rPr lang="en-US" sz="2000" b="1" kern="0" dirty="0">
                <a:solidFill>
                  <a:srgbClr val="000000"/>
                </a:solidFill>
                <a:latin typeface="Arial" charset="0"/>
              </a:rPr>
              <a:t>Performance Measurement: Timing kernel calls and </a:t>
            </a:r>
            <a:r>
              <a:rPr lang="en-US" sz="2000" b="1" kern="0" dirty="0" smtClean="0">
                <a:solidFill>
                  <a:srgbClr val="000000"/>
                </a:solidFill>
                <a:latin typeface="Arial" charset="0"/>
              </a:rPr>
              <a:t>executions</a:t>
            </a:r>
            <a:endParaRPr lang="en-US" sz="2000" b="1" kern="0" dirty="0">
              <a:solidFill>
                <a:srgbClr val="000000"/>
              </a:solidFill>
              <a:latin typeface="Arial" charset="0"/>
            </a:endParaRPr>
          </a:p>
        </p:txBody>
      </p:sp>
      <p:sp>
        <p:nvSpPr>
          <p:cNvPr id="12" name="Rectangle 11"/>
          <p:cNvSpPr/>
          <p:nvPr/>
        </p:nvSpPr>
        <p:spPr>
          <a:xfrm>
            <a:off x="110841" y="1082473"/>
            <a:ext cx="5515856" cy="369332"/>
          </a:xfrm>
          <a:prstGeom prst="rect">
            <a:avLst/>
          </a:prstGeom>
        </p:spPr>
        <p:txBody>
          <a:bodyPr wrap="square">
            <a:spAutoFit/>
          </a:bodyPr>
          <a:lstStyle/>
          <a:p>
            <a:r>
              <a:rPr lang="en-US" dirty="0"/>
              <a:t>Timing Kernel Execution with CPU </a:t>
            </a:r>
            <a:r>
              <a:rPr lang="en-US" dirty="0" smtClean="0"/>
              <a:t>Timers. </a:t>
            </a:r>
            <a:endParaRPr lang="en-US" dirty="0"/>
          </a:p>
        </p:txBody>
      </p:sp>
      <p:sp>
        <p:nvSpPr>
          <p:cNvPr id="6" name="Rectangle 5"/>
          <p:cNvSpPr/>
          <p:nvPr/>
        </p:nvSpPr>
        <p:spPr>
          <a:xfrm>
            <a:off x="517997" y="1451805"/>
            <a:ext cx="5721599" cy="1815882"/>
          </a:xfrm>
          <a:prstGeom prst="rect">
            <a:avLst/>
          </a:prstGeom>
        </p:spPr>
        <p:txBody>
          <a:bodyPr wrap="square">
            <a:spAutoFit/>
          </a:bodyPr>
          <a:lstStyle/>
          <a:p>
            <a:r>
              <a:rPr lang="en-US" sz="1600" dirty="0" err="1" smtClean="0"/>
              <a:t>cudaMemcpy</a:t>
            </a:r>
            <a:r>
              <a:rPr lang="en-US" sz="1600" dirty="0"/>
              <a:t>(</a:t>
            </a:r>
            <a:r>
              <a:rPr lang="en-US" sz="1600" dirty="0" err="1"/>
              <a:t>d_x</a:t>
            </a:r>
            <a:r>
              <a:rPr lang="en-US" sz="1600" dirty="0"/>
              <a:t>, x, N*</a:t>
            </a:r>
            <a:r>
              <a:rPr lang="en-US" sz="1600" dirty="0" err="1"/>
              <a:t>sizeof</a:t>
            </a:r>
            <a:r>
              <a:rPr lang="en-US" sz="1600" dirty="0"/>
              <a:t>(float), </a:t>
            </a:r>
            <a:r>
              <a:rPr lang="en-US" sz="1600" dirty="0" err="1"/>
              <a:t>cudaMemcpyHostToDevice</a:t>
            </a:r>
            <a:r>
              <a:rPr lang="en-US" sz="1600" dirty="0"/>
              <a:t>);</a:t>
            </a:r>
          </a:p>
          <a:p>
            <a:r>
              <a:rPr lang="en-US" sz="1600" dirty="0" err="1"/>
              <a:t>cudaMemcpy</a:t>
            </a:r>
            <a:r>
              <a:rPr lang="en-US" sz="1600" dirty="0"/>
              <a:t>(</a:t>
            </a:r>
            <a:r>
              <a:rPr lang="en-US" sz="1600" dirty="0" err="1"/>
              <a:t>d_y</a:t>
            </a:r>
            <a:r>
              <a:rPr lang="en-US" sz="1600" dirty="0"/>
              <a:t>, y, N*</a:t>
            </a:r>
            <a:r>
              <a:rPr lang="en-US" sz="1600" dirty="0" err="1"/>
              <a:t>sizeof</a:t>
            </a:r>
            <a:r>
              <a:rPr lang="en-US" sz="1600" dirty="0"/>
              <a:t>(float), </a:t>
            </a:r>
            <a:r>
              <a:rPr lang="en-US" sz="1600" dirty="0" err="1"/>
              <a:t>cudaMemcpyHostToDevice</a:t>
            </a:r>
            <a:r>
              <a:rPr lang="en-US" sz="1600" dirty="0"/>
              <a:t>);</a:t>
            </a:r>
          </a:p>
          <a:p>
            <a:r>
              <a:rPr lang="en-US" sz="1600" dirty="0" smtClean="0"/>
              <a:t>t1 </a:t>
            </a:r>
            <a:r>
              <a:rPr lang="en-US" sz="1600" dirty="0"/>
              <a:t>= </a:t>
            </a:r>
            <a:r>
              <a:rPr lang="en-US" sz="1600" dirty="0" err="1"/>
              <a:t>myCPUTimer</a:t>
            </a:r>
            <a:r>
              <a:rPr lang="en-US" sz="1600" dirty="0"/>
              <a:t>();</a:t>
            </a:r>
          </a:p>
          <a:p>
            <a:r>
              <a:rPr lang="en-US" sz="1600" dirty="0" err="1"/>
              <a:t>saxpy</a:t>
            </a:r>
            <a:r>
              <a:rPr lang="en-US" sz="1600" dirty="0"/>
              <a:t>&lt;&lt;&lt;(N+255)/256, 256&gt;&gt;&gt;(N, 2.0, </a:t>
            </a:r>
            <a:r>
              <a:rPr lang="en-US" sz="1600" dirty="0" err="1"/>
              <a:t>d_x</a:t>
            </a:r>
            <a:r>
              <a:rPr lang="en-US" sz="1600" dirty="0"/>
              <a:t>, </a:t>
            </a:r>
            <a:r>
              <a:rPr lang="en-US" sz="1600" dirty="0" err="1"/>
              <a:t>d_y</a:t>
            </a:r>
            <a:r>
              <a:rPr lang="en-US" sz="1600" dirty="0"/>
              <a:t>);</a:t>
            </a:r>
          </a:p>
          <a:p>
            <a:r>
              <a:rPr lang="en-US" sz="1600" dirty="0" err="1"/>
              <a:t>cudaDeviceSynchronize</a:t>
            </a:r>
            <a:r>
              <a:rPr lang="en-US" sz="1600" dirty="0"/>
              <a:t>();</a:t>
            </a:r>
          </a:p>
          <a:p>
            <a:r>
              <a:rPr lang="en-US" sz="1600" dirty="0"/>
              <a:t>t2 = </a:t>
            </a:r>
            <a:r>
              <a:rPr lang="en-US" sz="1600" dirty="0" err="1"/>
              <a:t>myCPUTimer</a:t>
            </a:r>
            <a:r>
              <a:rPr lang="en-US" sz="1600" dirty="0"/>
              <a:t>();</a:t>
            </a:r>
          </a:p>
          <a:p>
            <a:r>
              <a:rPr lang="en-US" sz="1600" dirty="0" err="1" smtClean="0"/>
              <a:t>cudaMemcpy</a:t>
            </a:r>
            <a:r>
              <a:rPr lang="en-US" sz="1600" dirty="0"/>
              <a:t>(y, </a:t>
            </a:r>
            <a:r>
              <a:rPr lang="en-US" sz="1600" dirty="0" err="1"/>
              <a:t>d_y</a:t>
            </a:r>
            <a:r>
              <a:rPr lang="en-US" sz="1600" dirty="0"/>
              <a:t>, N*</a:t>
            </a:r>
            <a:r>
              <a:rPr lang="en-US" sz="1600" dirty="0" err="1"/>
              <a:t>sizeof</a:t>
            </a:r>
            <a:r>
              <a:rPr lang="en-US" sz="1600" dirty="0"/>
              <a:t>(float), </a:t>
            </a:r>
            <a:r>
              <a:rPr lang="en-US" sz="1600" dirty="0" err="1"/>
              <a:t>cudaMemcpyDeviceToHost</a:t>
            </a:r>
            <a:r>
              <a:rPr lang="en-US" sz="1600" dirty="0"/>
              <a:t>);</a:t>
            </a:r>
          </a:p>
        </p:txBody>
      </p:sp>
      <p:sp>
        <p:nvSpPr>
          <p:cNvPr id="2" name="Rectangle 1"/>
          <p:cNvSpPr/>
          <p:nvPr/>
        </p:nvSpPr>
        <p:spPr>
          <a:xfrm>
            <a:off x="110841" y="3276270"/>
            <a:ext cx="3997106" cy="369332"/>
          </a:xfrm>
          <a:prstGeom prst="rect">
            <a:avLst/>
          </a:prstGeom>
        </p:spPr>
        <p:txBody>
          <a:bodyPr wrap="square">
            <a:spAutoFit/>
          </a:bodyPr>
          <a:lstStyle/>
          <a:p>
            <a:r>
              <a:rPr lang="en-US" b="1" dirty="0"/>
              <a:t>Timing using CUDA Events</a:t>
            </a:r>
          </a:p>
        </p:txBody>
      </p:sp>
      <p:sp>
        <p:nvSpPr>
          <p:cNvPr id="8" name="Rectangle 7"/>
          <p:cNvSpPr/>
          <p:nvPr/>
        </p:nvSpPr>
        <p:spPr>
          <a:xfrm>
            <a:off x="635597" y="3645602"/>
            <a:ext cx="6368571" cy="2800766"/>
          </a:xfrm>
          <a:prstGeom prst="rect">
            <a:avLst/>
          </a:prstGeom>
        </p:spPr>
        <p:txBody>
          <a:bodyPr wrap="square">
            <a:spAutoFit/>
          </a:bodyPr>
          <a:lstStyle/>
          <a:p>
            <a:r>
              <a:rPr lang="en-US" sz="1600" dirty="0" err="1"/>
              <a:t>cudaEvent_t</a:t>
            </a:r>
            <a:r>
              <a:rPr lang="en-US" sz="1600" dirty="0"/>
              <a:t> start, stop;</a:t>
            </a:r>
          </a:p>
          <a:p>
            <a:r>
              <a:rPr lang="en-US" sz="1600" dirty="0"/>
              <a:t>float time;</a:t>
            </a:r>
          </a:p>
          <a:p>
            <a:r>
              <a:rPr lang="en-US" sz="1600" dirty="0" err="1" smtClean="0"/>
              <a:t>cudaEventCreate</a:t>
            </a:r>
            <a:r>
              <a:rPr lang="en-US" sz="1600" dirty="0"/>
              <a:t>(&amp;start);</a:t>
            </a:r>
          </a:p>
          <a:p>
            <a:r>
              <a:rPr lang="en-US" sz="1600" dirty="0" err="1"/>
              <a:t>cudaEventCreate</a:t>
            </a:r>
            <a:r>
              <a:rPr lang="en-US" sz="1600" dirty="0"/>
              <a:t>(&amp;stop);</a:t>
            </a:r>
          </a:p>
          <a:p>
            <a:r>
              <a:rPr lang="en-US" sz="1600" dirty="0" err="1" smtClean="0"/>
              <a:t>cudaEventRecord</a:t>
            </a:r>
            <a:r>
              <a:rPr lang="en-US" sz="1600" dirty="0"/>
              <a:t>( start, 0 );</a:t>
            </a:r>
          </a:p>
          <a:p>
            <a:r>
              <a:rPr lang="en-US" sz="1600" dirty="0"/>
              <a:t>kernel&lt;&lt;&lt;</a:t>
            </a:r>
            <a:r>
              <a:rPr lang="en-US" sz="1600" dirty="0" err="1"/>
              <a:t>grid,threads</a:t>
            </a:r>
            <a:r>
              <a:rPr lang="en-US" sz="1600" dirty="0"/>
              <a:t>&gt;&gt;&gt; ( </a:t>
            </a:r>
            <a:r>
              <a:rPr lang="en-US" sz="1600" dirty="0" err="1"/>
              <a:t>d_odata</a:t>
            </a:r>
            <a:r>
              <a:rPr lang="en-US" sz="1600" dirty="0"/>
              <a:t>, </a:t>
            </a:r>
            <a:r>
              <a:rPr lang="en-US" sz="1600" dirty="0" err="1"/>
              <a:t>d_idata</a:t>
            </a:r>
            <a:r>
              <a:rPr lang="en-US" sz="1600" dirty="0"/>
              <a:t>, </a:t>
            </a:r>
            <a:r>
              <a:rPr lang="en-US" sz="1600" dirty="0" err="1"/>
              <a:t>size_x</a:t>
            </a:r>
            <a:r>
              <a:rPr lang="en-US" sz="1600" dirty="0"/>
              <a:t>, </a:t>
            </a:r>
            <a:r>
              <a:rPr lang="en-US" sz="1600" dirty="0" err="1"/>
              <a:t>size_y</a:t>
            </a:r>
            <a:r>
              <a:rPr lang="en-US" sz="1600" dirty="0" smtClean="0"/>
              <a:t>, </a:t>
            </a:r>
            <a:r>
              <a:rPr lang="en-US" sz="1600" dirty="0"/>
              <a:t>NUM_REPS);</a:t>
            </a:r>
          </a:p>
          <a:p>
            <a:r>
              <a:rPr lang="en-US" sz="1600" dirty="0" err="1"/>
              <a:t>cudaEventRecord</a:t>
            </a:r>
            <a:r>
              <a:rPr lang="en-US" sz="1600" dirty="0"/>
              <a:t>( stop, 0 );</a:t>
            </a:r>
          </a:p>
          <a:p>
            <a:r>
              <a:rPr lang="en-US" sz="1600" dirty="0" err="1"/>
              <a:t>cudaEventSynchronize</a:t>
            </a:r>
            <a:r>
              <a:rPr lang="en-US" sz="1600" dirty="0"/>
              <a:t>( stop );</a:t>
            </a:r>
          </a:p>
          <a:p>
            <a:r>
              <a:rPr lang="en-US" sz="1600" dirty="0" err="1" smtClean="0"/>
              <a:t>cudaEventElapsedTime</a:t>
            </a:r>
            <a:r>
              <a:rPr lang="en-US" sz="1600" dirty="0"/>
              <a:t>( &amp;time, start, stop );</a:t>
            </a:r>
          </a:p>
          <a:p>
            <a:r>
              <a:rPr lang="en-US" sz="1600" dirty="0" err="1"/>
              <a:t>cudaEventDestroy</a:t>
            </a:r>
            <a:r>
              <a:rPr lang="en-US" sz="1600" dirty="0"/>
              <a:t>( start );</a:t>
            </a:r>
          </a:p>
          <a:p>
            <a:r>
              <a:rPr lang="en-US" sz="1600" dirty="0" err="1"/>
              <a:t>cudaEventDestroy</a:t>
            </a:r>
            <a:r>
              <a:rPr lang="en-US" sz="1600" dirty="0"/>
              <a:t>( stop );</a:t>
            </a:r>
          </a:p>
        </p:txBody>
      </p:sp>
      <p:sp>
        <p:nvSpPr>
          <p:cNvPr id="9" name="Rectangle 34"/>
          <p:cNvSpPr>
            <a:spLocks noChangeArrowheads="1"/>
          </p:cNvSpPr>
          <p:nvPr/>
        </p:nvSpPr>
        <p:spPr bwMode="auto">
          <a:xfrm>
            <a:off x="-69732" y="23960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Performance insight with NVIDIA profiler</a:t>
            </a:r>
            <a:endParaRPr lang="en-US" sz="2400" b="1" dirty="0">
              <a:solidFill>
                <a:srgbClr val="FF0000"/>
              </a:solidFill>
              <a:latin typeface="Arial"/>
              <a:cs typeface="Arial"/>
            </a:endParaRPr>
          </a:p>
        </p:txBody>
      </p:sp>
    </p:spTree>
    <p:extLst>
      <p:ext uri="{BB962C8B-B14F-4D97-AF65-F5344CB8AC3E}">
        <p14:creationId xmlns:p14="http://schemas.microsoft.com/office/powerpoint/2010/main" val="3700830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What and Why GPUs?</a:t>
            </a:r>
          </a:p>
        </p:txBody>
      </p:sp>
      <p:sp>
        <p:nvSpPr>
          <p:cNvPr id="13" name="Rectangle 12"/>
          <p:cNvSpPr/>
          <p:nvPr/>
        </p:nvSpPr>
        <p:spPr>
          <a:xfrm>
            <a:off x="0" y="866170"/>
            <a:ext cx="6109365" cy="461665"/>
          </a:xfrm>
          <a:prstGeom prst="rect">
            <a:avLst/>
          </a:prstGeom>
        </p:spPr>
        <p:txBody>
          <a:bodyPr wrap="none">
            <a:spAutoFit/>
          </a:bodyPr>
          <a:lstStyle/>
          <a:p>
            <a:pPr marL="342900" lvl="0" indent="-342900" defTabSz="914400" eaLnBrk="0" hangingPunct="0">
              <a:spcBef>
                <a:spcPts val="300"/>
              </a:spcBef>
              <a:spcAft>
                <a:spcPts val="600"/>
              </a:spcAft>
              <a:buSzPct val="100000"/>
              <a:buFont typeface="Wingdings" charset="2"/>
              <a:buChar char="u"/>
              <a:defRPr/>
            </a:pPr>
            <a:r>
              <a:rPr lang="en-US" sz="2400" kern="0" dirty="0">
                <a:latin typeface="Arial"/>
                <a:ea typeface="MS PGothic" pitchFamily="34" charset="-128"/>
                <a:cs typeface="Arial"/>
              </a:rPr>
              <a:t>GPU computing for scientific applications  </a:t>
            </a:r>
          </a:p>
        </p:txBody>
      </p:sp>
      <p:sp>
        <p:nvSpPr>
          <p:cNvPr id="9" name="Rectangle 8"/>
          <p:cNvSpPr/>
          <p:nvPr/>
        </p:nvSpPr>
        <p:spPr>
          <a:xfrm>
            <a:off x="0" y="6488668"/>
            <a:ext cx="7467600" cy="369332"/>
          </a:xfrm>
          <a:prstGeom prst="rect">
            <a:avLst/>
          </a:prstGeom>
        </p:spPr>
        <p:txBody>
          <a:bodyPr wrap="square">
            <a:spAutoFit/>
          </a:bodyPr>
          <a:lstStyle/>
          <a:p>
            <a:r>
              <a:rPr lang="nb-NO" dirty="0"/>
              <a:t>Tal Ben-Nun, Torsten </a:t>
            </a:r>
            <a:r>
              <a:rPr lang="nb-NO" dirty="0" err="1" smtClean="0"/>
              <a:t>Hoefler</a:t>
            </a:r>
            <a:r>
              <a:rPr lang="nb-NO" dirty="0" smtClean="0"/>
              <a:t> arXiv</a:t>
            </a:r>
            <a:r>
              <a:rPr lang="nb-NO" dirty="0"/>
              <a:t>:1802.09941</a:t>
            </a:r>
          </a:p>
        </p:txBody>
      </p:sp>
      <p:pic>
        <p:nvPicPr>
          <p:cNvPr id="2" name="Picture 1"/>
          <p:cNvPicPr>
            <a:picLocks noChangeAspect="1"/>
          </p:cNvPicPr>
          <p:nvPr/>
        </p:nvPicPr>
        <p:blipFill>
          <a:blip r:embed="rId3"/>
          <a:stretch>
            <a:fillRect/>
          </a:stretch>
        </p:blipFill>
        <p:spPr>
          <a:xfrm>
            <a:off x="1117600" y="1327835"/>
            <a:ext cx="7137400" cy="4627257"/>
          </a:xfrm>
          <a:prstGeom prst="rect">
            <a:avLst/>
          </a:prstGeom>
        </p:spPr>
      </p:pic>
      <p:sp>
        <p:nvSpPr>
          <p:cNvPr id="15" name="Rectangle 14"/>
          <p:cNvSpPr/>
          <p:nvPr/>
        </p:nvSpPr>
        <p:spPr>
          <a:xfrm>
            <a:off x="2527695" y="5918820"/>
            <a:ext cx="3822305" cy="369332"/>
          </a:xfrm>
          <a:prstGeom prst="rect">
            <a:avLst/>
          </a:prstGeom>
        </p:spPr>
        <p:txBody>
          <a:bodyPr wrap="none">
            <a:spAutoFit/>
          </a:bodyPr>
          <a:lstStyle/>
          <a:p>
            <a:r>
              <a:rPr lang="en-US" dirty="0"/>
              <a:t>Parallel Architectures in Deep Learning</a:t>
            </a:r>
          </a:p>
        </p:txBody>
      </p:sp>
      <p:sp>
        <p:nvSpPr>
          <p:cNvPr id="3" name="Oval 2"/>
          <p:cNvSpPr/>
          <p:nvPr/>
        </p:nvSpPr>
        <p:spPr>
          <a:xfrm>
            <a:off x="7061200" y="2159000"/>
            <a:ext cx="990600" cy="2641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304112"/>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Performance insight with NVIDIA profiler</a:t>
            </a:r>
            <a:endParaRPr lang="en-US" sz="2400" b="1" dirty="0">
              <a:solidFill>
                <a:srgbClr val="FF0000"/>
              </a:solidFill>
              <a:latin typeface="Arial"/>
              <a:cs typeface="Arial"/>
            </a:endParaRPr>
          </a:p>
        </p:txBody>
      </p:sp>
      <p:sp>
        <p:nvSpPr>
          <p:cNvPr id="12" name="Rectangle 11"/>
          <p:cNvSpPr/>
          <p:nvPr/>
        </p:nvSpPr>
        <p:spPr>
          <a:xfrm>
            <a:off x="228791" y="1126111"/>
            <a:ext cx="8712009" cy="4678203"/>
          </a:xfrm>
          <a:prstGeom prst="rect">
            <a:avLst/>
          </a:prstGeom>
        </p:spPr>
        <p:txBody>
          <a:bodyPr wrap="square">
            <a:spAutoFit/>
          </a:bodyPr>
          <a:lstStyle/>
          <a:p>
            <a:pPr marL="342900" indent="-342900">
              <a:buFont typeface="Wingdings" charset="2"/>
              <a:buChar char="§"/>
            </a:pPr>
            <a:r>
              <a:rPr lang="en-US" sz="2400" dirty="0"/>
              <a:t>Command-line GPU </a:t>
            </a:r>
            <a:r>
              <a:rPr lang="en-US" sz="2400" dirty="0" smtClean="0"/>
              <a:t>profiler to profile CUDA </a:t>
            </a:r>
            <a:r>
              <a:rPr lang="en-US" sz="2400" dirty="0"/>
              <a:t>kernels and API </a:t>
            </a:r>
            <a:r>
              <a:rPr lang="en-US" sz="2400" dirty="0" smtClean="0"/>
              <a:t>calls as well as host code.</a:t>
            </a:r>
          </a:p>
          <a:p>
            <a:pPr marL="342900" indent="-342900">
              <a:buFont typeface="Wingdings" charset="2"/>
              <a:buChar char="§"/>
            </a:pPr>
            <a:r>
              <a:rPr lang="en-US" sz="2400" dirty="0"/>
              <a:t>Basic default profiling data, much more available with</a:t>
            </a:r>
            <a:r>
              <a:rPr lang="en-US" sz="2400" dirty="0" smtClean="0"/>
              <a:t>:</a:t>
            </a:r>
          </a:p>
          <a:p>
            <a:pPr marL="461963" indent="-231775">
              <a:buFont typeface="Arial"/>
              <a:buChar char="•"/>
            </a:pPr>
            <a:r>
              <a:rPr lang="en-US" sz="2200" dirty="0" smtClean="0"/>
              <a:t>“-</a:t>
            </a:r>
            <a:r>
              <a:rPr lang="en-US" sz="2200" dirty="0"/>
              <a:t>-events E1,</a:t>
            </a:r>
            <a:r>
              <a:rPr lang="en-US" sz="2200" dirty="0" smtClean="0"/>
              <a:t>E2”: </a:t>
            </a:r>
            <a:r>
              <a:rPr lang="en-US" sz="2200" dirty="0"/>
              <a:t>Measure specific </a:t>
            </a:r>
            <a:r>
              <a:rPr lang="en-US" sz="2200" dirty="0" smtClean="0"/>
              <a:t>events;  list </a:t>
            </a:r>
            <a:r>
              <a:rPr lang="en-US" sz="2200" dirty="0"/>
              <a:t>available events via </a:t>
            </a:r>
            <a:r>
              <a:rPr lang="en-US" sz="2200" dirty="0" smtClean="0"/>
              <a:t>“-</a:t>
            </a:r>
            <a:r>
              <a:rPr lang="en-US" sz="2200" dirty="0"/>
              <a:t>-query-</a:t>
            </a:r>
            <a:r>
              <a:rPr lang="en-US" sz="2200" dirty="0" smtClean="0"/>
              <a:t>events”</a:t>
            </a:r>
          </a:p>
          <a:p>
            <a:pPr marL="461963" indent="-231775">
              <a:buFont typeface="Arial"/>
              <a:buChar char="•"/>
            </a:pPr>
            <a:r>
              <a:rPr lang="en-US" sz="2200" dirty="0" smtClean="0"/>
              <a:t>“-</a:t>
            </a:r>
            <a:r>
              <a:rPr lang="en-US" sz="2200" dirty="0"/>
              <a:t>-metrics M1,</a:t>
            </a:r>
            <a:r>
              <a:rPr lang="en-US" sz="2200" dirty="0" smtClean="0"/>
              <a:t>M2”: </a:t>
            </a:r>
            <a:r>
              <a:rPr lang="en-US" sz="2200" dirty="0"/>
              <a:t>Measure combined </a:t>
            </a:r>
            <a:r>
              <a:rPr lang="en-US" sz="2200" dirty="0" smtClean="0"/>
              <a:t>metrics; list </a:t>
            </a:r>
            <a:r>
              <a:rPr lang="en-US" sz="2200" dirty="0"/>
              <a:t>available metrics via </a:t>
            </a:r>
            <a:r>
              <a:rPr lang="en-US" sz="2200" dirty="0" smtClean="0"/>
              <a:t>“-</a:t>
            </a:r>
            <a:r>
              <a:rPr lang="en-US" sz="2200" dirty="0"/>
              <a:t>-query-</a:t>
            </a:r>
            <a:r>
              <a:rPr lang="en-US" sz="2200" dirty="0" smtClean="0"/>
              <a:t>metrics” </a:t>
            </a:r>
          </a:p>
          <a:p>
            <a:pPr marL="342900" indent="-342900">
              <a:buFont typeface="Wingdings" charset="2"/>
              <a:buChar char="§"/>
            </a:pPr>
            <a:r>
              <a:rPr lang="en-US" sz="2400" dirty="0"/>
              <a:t>Further useful </a:t>
            </a:r>
            <a:r>
              <a:rPr lang="en-US" sz="2400" dirty="0" smtClean="0"/>
              <a:t>options:</a:t>
            </a:r>
            <a:endParaRPr lang="en-US" sz="2400" dirty="0"/>
          </a:p>
          <a:p>
            <a:pPr marL="461963" indent="-231775">
              <a:buFont typeface="Arial"/>
              <a:buChar char="•"/>
            </a:pPr>
            <a:r>
              <a:rPr lang="en-US" sz="2200" dirty="0" smtClean="0"/>
              <a:t>-</a:t>
            </a:r>
            <a:r>
              <a:rPr lang="en-US" sz="2200" dirty="0"/>
              <a:t>-export-profile: Generate profiling data for </a:t>
            </a:r>
            <a:r>
              <a:rPr lang="en-US" sz="2200" dirty="0" smtClean="0"/>
              <a:t>visual profiler </a:t>
            </a:r>
          </a:p>
          <a:p>
            <a:pPr marL="461963" indent="-231775">
              <a:buFont typeface="Arial"/>
              <a:buChar char="•"/>
            </a:pPr>
            <a:r>
              <a:rPr lang="en-US" sz="2200" dirty="0" smtClean="0"/>
              <a:t>-</a:t>
            </a:r>
            <a:r>
              <a:rPr lang="en-US" sz="2200" dirty="0"/>
              <a:t>-print-</a:t>
            </a:r>
            <a:r>
              <a:rPr lang="en-US" sz="2200" dirty="0" err="1"/>
              <a:t>gpu</a:t>
            </a:r>
            <a:r>
              <a:rPr lang="en-US" sz="2200" dirty="0"/>
              <a:t>-trace: Show trace of function </a:t>
            </a:r>
            <a:r>
              <a:rPr lang="en-US" sz="2200" dirty="0" smtClean="0"/>
              <a:t>calls</a:t>
            </a:r>
          </a:p>
          <a:p>
            <a:pPr marL="461963" indent="-231775">
              <a:buFont typeface="Arial"/>
              <a:buChar char="•"/>
            </a:pPr>
            <a:r>
              <a:rPr lang="en-US" sz="2200" dirty="0" smtClean="0"/>
              <a:t>-</a:t>
            </a:r>
            <a:r>
              <a:rPr lang="en-US" sz="2200" dirty="0"/>
              <a:t>-help: For </a:t>
            </a:r>
            <a:r>
              <a:rPr lang="en-US" sz="2200" dirty="0" smtClean="0"/>
              <a:t>help… </a:t>
            </a:r>
          </a:p>
          <a:p>
            <a:pPr marL="342900" indent="-342900">
              <a:buFont typeface="Wingdings" charset="2"/>
              <a:buChar char="§"/>
            </a:pPr>
            <a:r>
              <a:rPr lang="en-US" sz="2400" dirty="0" smtClean="0"/>
              <a:t>More </a:t>
            </a:r>
            <a:r>
              <a:rPr lang="en-US" sz="2400" dirty="0"/>
              <a:t>details:</a:t>
            </a:r>
          </a:p>
          <a:p>
            <a:pPr marL="461963" indent="-231775">
              <a:buFont typeface="Arial"/>
              <a:buChar char="•"/>
            </a:pPr>
            <a:r>
              <a:rPr lang="en-US" sz="2400" dirty="0" smtClean="0"/>
              <a:t>http</a:t>
            </a:r>
            <a:r>
              <a:rPr lang="en-US" sz="2400" dirty="0"/>
              <a:t>://</a:t>
            </a:r>
            <a:r>
              <a:rPr lang="en-US" sz="2400" dirty="0" err="1"/>
              <a:t>docs.nvidia.com</a:t>
            </a:r>
            <a:r>
              <a:rPr lang="en-US" sz="2400" dirty="0"/>
              <a:t>/</a:t>
            </a:r>
            <a:r>
              <a:rPr lang="en-US" sz="2400" dirty="0" err="1"/>
              <a:t>cuda</a:t>
            </a:r>
            <a:r>
              <a:rPr lang="en-US" sz="2400" dirty="0"/>
              <a:t>/profiler-users-guide/</a:t>
            </a:r>
            <a:endParaRPr lang="en-US" sz="2200" dirty="0"/>
          </a:p>
        </p:txBody>
      </p:sp>
      <p:sp>
        <p:nvSpPr>
          <p:cNvPr id="13" name="Rectangle 12"/>
          <p:cNvSpPr/>
          <p:nvPr/>
        </p:nvSpPr>
        <p:spPr>
          <a:xfrm>
            <a:off x="-69732" y="726538"/>
            <a:ext cx="9213732" cy="400110"/>
          </a:xfrm>
          <a:prstGeom prst="rect">
            <a:avLst/>
          </a:prstGeom>
        </p:spPr>
        <p:txBody>
          <a:bodyPr wrap="square">
            <a:spAutoFit/>
          </a:bodyPr>
          <a:lstStyle/>
          <a:p>
            <a:pPr marL="342900" indent="-342900">
              <a:buFont typeface="Wingdings" charset="2"/>
              <a:buChar char="u"/>
            </a:pPr>
            <a:r>
              <a:rPr lang="en-US" sz="2000" b="1" kern="0" dirty="0" smtClean="0">
                <a:solidFill>
                  <a:srgbClr val="000000"/>
                </a:solidFill>
                <a:latin typeface="Arial" charset="0"/>
              </a:rPr>
              <a:t>Profiling with </a:t>
            </a:r>
            <a:r>
              <a:rPr lang="en-US" sz="2000" b="1" kern="0" dirty="0" err="1" smtClean="0">
                <a:solidFill>
                  <a:srgbClr val="000000"/>
                </a:solidFill>
                <a:latin typeface="Arial" charset="0"/>
              </a:rPr>
              <a:t>nvprof</a:t>
            </a:r>
            <a:endParaRPr lang="en-US" sz="2000" b="1" kern="0" dirty="0">
              <a:solidFill>
                <a:srgbClr val="000000"/>
              </a:solidFill>
              <a:latin typeface="Arial" charset="0"/>
            </a:endParaRPr>
          </a:p>
        </p:txBody>
      </p:sp>
    </p:spTree>
    <p:extLst>
      <p:ext uri="{BB962C8B-B14F-4D97-AF65-F5344CB8AC3E}">
        <p14:creationId xmlns:p14="http://schemas.microsoft.com/office/powerpoint/2010/main" val="23124609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28600" y="1064263"/>
            <a:ext cx="5994399" cy="461665"/>
          </a:xfrm>
          <a:prstGeom prst="rect">
            <a:avLst/>
          </a:prstGeom>
        </p:spPr>
        <p:txBody>
          <a:bodyPr wrap="square">
            <a:spAutoFit/>
          </a:bodyPr>
          <a:lstStyle/>
          <a:p>
            <a:pPr marL="342900" indent="-342900">
              <a:buFont typeface="Wingdings" charset="2"/>
              <a:buChar char="§"/>
            </a:pPr>
            <a:r>
              <a:rPr lang="en-US" sz="2400" dirty="0" smtClean="0"/>
              <a:t>Example of using </a:t>
            </a:r>
            <a:r>
              <a:rPr lang="en-US" sz="2400" dirty="0" err="1" smtClean="0"/>
              <a:t>nvprof</a:t>
            </a:r>
            <a:r>
              <a:rPr lang="en-US" sz="2400" dirty="0" smtClean="0"/>
              <a:t>: P0_1_</a:t>
            </a:r>
            <a:r>
              <a:rPr lang="en-US" sz="2400" dirty="0" smtClean="0">
                <a:latin typeface="Arial"/>
                <a:cs typeface="Arial"/>
              </a:rPr>
              <a:t>vectorAdd</a:t>
            </a:r>
            <a:endParaRPr lang="en-US" sz="2400" dirty="0">
              <a:latin typeface="Arial"/>
              <a:cs typeface="Arial"/>
            </a:endParaRPr>
          </a:p>
        </p:txBody>
      </p:sp>
      <p:sp>
        <p:nvSpPr>
          <p:cNvPr id="2" name="Rectangle 1"/>
          <p:cNvSpPr/>
          <p:nvPr/>
        </p:nvSpPr>
        <p:spPr>
          <a:xfrm>
            <a:off x="228600" y="2023434"/>
            <a:ext cx="8712200" cy="3970318"/>
          </a:xfrm>
          <a:prstGeom prst="rect">
            <a:avLst/>
          </a:prstGeom>
        </p:spPr>
        <p:txBody>
          <a:bodyPr wrap="square">
            <a:spAutoFit/>
          </a:bodyPr>
          <a:lstStyle/>
          <a:p>
            <a:r>
              <a:rPr lang="en-US" sz="1400" dirty="0"/>
              <a:t>==17874== Profiling application: ./</a:t>
            </a:r>
            <a:r>
              <a:rPr lang="en-US" sz="1400" dirty="0" err="1"/>
              <a:t>vectorAdd</a:t>
            </a:r>
            <a:endParaRPr lang="en-US" sz="1400" dirty="0"/>
          </a:p>
          <a:p>
            <a:r>
              <a:rPr lang="en-US" sz="1400" dirty="0"/>
              <a:t>==17874== Profiling result:</a:t>
            </a:r>
          </a:p>
          <a:p>
            <a:r>
              <a:rPr lang="de-DE" sz="1400" dirty="0"/>
              <a:t>            Type  Time(%)      Time     </a:t>
            </a:r>
            <a:r>
              <a:rPr lang="de-DE" sz="1400" dirty="0" err="1"/>
              <a:t>Calls</a:t>
            </a:r>
            <a:r>
              <a:rPr lang="de-DE" sz="1400" dirty="0"/>
              <a:t>       </a:t>
            </a:r>
            <a:r>
              <a:rPr lang="de-DE" sz="1400" dirty="0" err="1"/>
              <a:t>Avg</a:t>
            </a:r>
            <a:r>
              <a:rPr lang="de-DE" sz="1400" dirty="0"/>
              <a:t>       Min       Max  Name</a:t>
            </a:r>
          </a:p>
          <a:p>
            <a:r>
              <a:rPr lang="de-DE" sz="1400" dirty="0"/>
              <a:t> GPU </a:t>
            </a:r>
            <a:r>
              <a:rPr lang="de-DE" sz="1400" dirty="0" err="1"/>
              <a:t>activities</a:t>
            </a:r>
            <a:r>
              <a:rPr lang="de-DE" sz="1400" dirty="0"/>
              <a:t>:   70.69%  82.430us         2  41.215us  41.023us  41.407us  [CUDA </a:t>
            </a:r>
            <a:r>
              <a:rPr lang="de-DE" sz="1400" dirty="0" err="1"/>
              <a:t>memcpy</a:t>
            </a:r>
            <a:r>
              <a:rPr lang="de-DE" sz="1400" dirty="0"/>
              <a:t> </a:t>
            </a:r>
            <a:r>
              <a:rPr lang="de-DE" sz="1400" dirty="0" err="1"/>
              <a:t>HtoD</a:t>
            </a:r>
            <a:r>
              <a:rPr lang="de-DE" sz="1400" dirty="0"/>
              <a:t>]</a:t>
            </a:r>
          </a:p>
          <a:p>
            <a:r>
              <a:rPr lang="de-DE" sz="1400" dirty="0"/>
              <a:t>                   26.56%  30.975us         1  30.975us  30.975us  30.975us  [CUDA </a:t>
            </a:r>
            <a:r>
              <a:rPr lang="de-DE" sz="1400" dirty="0" err="1"/>
              <a:t>memcpy</a:t>
            </a:r>
            <a:r>
              <a:rPr lang="de-DE" sz="1400" dirty="0"/>
              <a:t> </a:t>
            </a:r>
            <a:r>
              <a:rPr lang="de-DE" sz="1400" dirty="0" err="1"/>
              <a:t>DtoH</a:t>
            </a:r>
            <a:r>
              <a:rPr lang="de-DE" sz="1400" dirty="0"/>
              <a:t>]</a:t>
            </a:r>
          </a:p>
          <a:p>
            <a:r>
              <a:rPr lang="de-DE" sz="1400" dirty="0"/>
              <a:t>                    2.74%  3.2000us         1  3.2000us  3.2000us  3.2000us  </a:t>
            </a:r>
            <a:r>
              <a:rPr lang="de-DE" sz="1400" dirty="0" err="1"/>
              <a:t>vectorAdd</a:t>
            </a:r>
            <a:r>
              <a:rPr lang="de-DE" sz="1400" dirty="0"/>
              <a:t>(</a:t>
            </a:r>
            <a:r>
              <a:rPr lang="de-DE" sz="1400" dirty="0" err="1"/>
              <a:t>float</a:t>
            </a:r>
            <a:r>
              <a:rPr lang="de-DE" sz="1400" dirty="0"/>
              <a:t> </a:t>
            </a:r>
            <a:r>
              <a:rPr lang="de-DE" sz="1400" dirty="0" err="1"/>
              <a:t>const</a:t>
            </a:r>
            <a:r>
              <a:rPr lang="de-DE" sz="1400" dirty="0"/>
              <a:t> *, </a:t>
            </a:r>
            <a:r>
              <a:rPr lang="de-DE" sz="1400" dirty="0" err="1"/>
              <a:t>float</a:t>
            </a:r>
            <a:r>
              <a:rPr lang="de-DE" sz="1400" dirty="0"/>
              <a:t> </a:t>
            </a:r>
            <a:r>
              <a:rPr lang="de-DE" sz="1400" dirty="0" err="1"/>
              <a:t>const</a:t>
            </a:r>
            <a:r>
              <a:rPr lang="de-DE" sz="1400" dirty="0"/>
              <a:t> *, </a:t>
            </a:r>
            <a:r>
              <a:rPr lang="de-DE" sz="1400" dirty="0" err="1"/>
              <a:t>float</a:t>
            </a:r>
            <a:r>
              <a:rPr lang="de-DE" sz="1400" dirty="0"/>
              <a:t>*, </a:t>
            </a:r>
            <a:r>
              <a:rPr lang="de-DE" sz="1400" dirty="0" err="1"/>
              <a:t>int</a:t>
            </a:r>
            <a:r>
              <a:rPr lang="de-DE" sz="1400" dirty="0"/>
              <a:t>)</a:t>
            </a:r>
          </a:p>
          <a:p>
            <a:r>
              <a:rPr lang="de-DE" sz="1400" dirty="0"/>
              <a:t>      API </a:t>
            </a:r>
            <a:r>
              <a:rPr lang="de-DE" sz="1400" dirty="0" err="1"/>
              <a:t>calls</a:t>
            </a:r>
            <a:r>
              <a:rPr lang="de-DE" sz="1400" dirty="0"/>
              <a:t>:   99.65%  289.84ms         3  96.613ms  9.4120us  289.82ms  </a:t>
            </a:r>
            <a:r>
              <a:rPr lang="de-DE" sz="1400" dirty="0" err="1"/>
              <a:t>cudaMalloc</a:t>
            </a:r>
            <a:endParaRPr lang="de-DE" sz="1400" dirty="0"/>
          </a:p>
          <a:p>
            <a:r>
              <a:rPr lang="de-DE" sz="1400" dirty="0"/>
              <a:t>                    0.14%  395.68us         3  131.89us  85.617us  202.52us  </a:t>
            </a:r>
            <a:r>
              <a:rPr lang="de-DE" sz="1400" dirty="0" err="1"/>
              <a:t>cudaMemcpy</a:t>
            </a:r>
            <a:endParaRPr lang="de-DE" sz="1400" dirty="0"/>
          </a:p>
          <a:p>
            <a:r>
              <a:rPr lang="de-DE" sz="1400" dirty="0"/>
              <a:t>                    0.07%  210.04us        97  2.1650us     206ns  87.460us  </a:t>
            </a:r>
            <a:r>
              <a:rPr lang="de-DE" sz="1400" dirty="0" err="1"/>
              <a:t>cuDeviceGetAttribute</a:t>
            </a:r>
            <a:endParaRPr lang="de-DE" sz="1400" dirty="0"/>
          </a:p>
          <a:p>
            <a:r>
              <a:rPr lang="de-DE" sz="1400" dirty="0"/>
              <a:t>                    0.06%  167.14us         1  167.14us  167.14us  167.14us  </a:t>
            </a:r>
            <a:r>
              <a:rPr lang="de-DE" sz="1400" dirty="0" err="1"/>
              <a:t>cuDeviceTotalMem</a:t>
            </a:r>
            <a:endParaRPr lang="de-DE" sz="1400" dirty="0"/>
          </a:p>
          <a:p>
            <a:r>
              <a:rPr lang="de-DE" sz="1400" dirty="0"/>
              <a:t>                    0.05%  142.04us         3  47.346us  8.8680us  113.22us  </a:t>
            </a:r>
            <a:r>
              <a:rPr lang="de-DE" sz="1400" dirty="0" err="1"/>
              <a:t>cudaFree</a:t>
            </a:r>
            <a:endParaRPr lang="de-DE" sz="1400" dirty="0"/>
          </a:p>
          <a:p>
            <a:r>
              <a:rPr lang="de-DE" sz="1400" dirty="0"/>
              <a:t>                    0.02%  43.839us         1  43.839us  43.839us  43.839us  </a:t>
            </a:r>
            <a:r>
              <a:rPr lang="de-DE" sz="1400" dirty="0" err="1"/>
              <a:t>cudaLaunchKernel</a:t>
            </a:r>
            <a:endParaRPr lang="de-DE" sz="1400" dirty="0"/>
          </a:p>
          <a:p>
            <a:r>
              <a:rPr lang="de-DE" sz="1400" dirty="0"/>
              <a:t>                    0.01%  38.560us         1  38.560us  38.560us  38.560us  </a:t>
            </a:r>
            <a:r>
              <a:rPr lang="de-DE" sz="1400" dirty="0" err="1"/>
              <a:t>cuDeviceGetName</a:t>
            </a:r>
            <a:endParaRPr lang="de-DE" sz="1400" dirty="0"/>
          </a:p>
          <a:p>
            <a:r>
              <a:rPr lang="de-DE" sz="1400" dirty="0"/>
              <a:t>                    0.00%  4.6510us         1  4.6510us  4.6510us  4.6510us  </a:t>
            </a:r>
            <a:r>
              <a:rPr lang="de-DE" sz="1400" dirty="0" err="1"/>
              <a:t>cuDeviceGetPCIBusId</a:t>
            </a:r>
            <a:endParaRPr lang="de-DE" sz="1400" dirty="0"/>
          </a:p>
          <a:p>
            <a:r>
              <a:rPr lang="de-DE" sz="1400" dirty="0"/>
              <a:t>                    0.00%  2.6190us         3     873ns     314ns  1.8980us  </a:t>
            </a:r>
            <a:r>
              <a:rPr lang="de-DE" sz="1400" dirty="0" err="1"/>
              <a:t>cuDeviceGetCount</a:t>
            </a:r>
            <a:endParaRPr lang="de-DE" sz="1400" dirty="0"/>
          </a:p>
          <a:p>
            <a:r>
              <a:rPr lang="de-DE" sz="1400" dirty="0"/>
              <a:t>                    0.00%  1.3190us         2     659ns     230ns  1.0890us  </a:t>
            </a:r>
            <a:r>
              <a:rPr lang="de-DE" sz="1400" dirty="0" err="1"/>
              <a:t>cuDeviceGet</a:t>
            </a:r>
            <a:endParaRPr lang="de-DE" sz="1400" dirty="0"/>
          </a:p>
          <a:p>
            <a:r>
              <a:rPr lang="de-DE" sz="1400" dirty="0"/>
              <a:t>                    0.00%     462ns         1     462ns     462ns     462ns  </a:t>
            </a:r>
            <a:r>
              <a:rPr lang="de-DE" sz="1400" dirty="0" err="1"/>
              <a:t>cudaGetLastError</a:t>
            </a:r>
            <a:endParaRPr lang="de-DE" sz="1400" dirty="0"/>
          </a:p>
          <a:p>
            <a:r>
              <a:rPr lang="de-DE" sz="1400" dirty="0"/>
              <a:t>                    0.00%     385ns         1     385ns     385ns     385ns  </a:t>
            </a:r>
            <a:r>
              <a:rPr lang="de-DE" sz="1400" dirty="0" err="1"/>
              <a:t>cuDeviceGetUuid</a:t>
            </a:r>
            <a:endParaRPr lang="en-US" sz="1400" dirty="0"/>
          </a:p>
        </p:txBody>
      </p:sp>
      <p:pic>
        <p:nvPicPr>
          <p:cNvPr id="7" name="Picture 6"/>
          <p:cNvPicPr>
            <a:picLocks noChangeAspect="1"/>
          </p:cNvPicPr>
          <p:nvPr/>
        </p:nvPicPr>
        <p:blipFill>
          <a:blip r:embed="rId3"/>
          <a:stretch>
            <a:fillRect/>
          </a:stretch>
        </p:blipFill>
        <p:spPr>
          <a:xfrm>
            <a:off x="228600" y="3419823"/>
            <a:ext cx="8610600" cy="2254958"/>
          </a:xfrm>
          <a:prstGeom prst="rect">
            <a:avLst/>
          </a:prstGeom>
        </p:spPr>
      </p:pic>
      <p:pic>
        <p:nvPicPr>
          <p:cNvPr id="9" name="Picture 8"/>
          <p:cNvPicPr>
            <a:picLocks noChangeAspect="1"/>
          </p:cNvPicPr>
          <p:nvPr/>
        </p:nvPicPr>
        <p:blipFill>
          <a:blip r:embed="rId4"/>
          <a:stretch>
            <a:fillRect/>
          </a:stretch>
        </p:blipFill>
        <p:spPr>
          <a:xfrm>
            <a:off x="32375" y="1538628"/>
            <a:ext cx="9111625" cy="3843966"/>
          </a:xfrm>
          <a:prstGeom prst="rect">
            <a:avLst/>
          </a:prstGeom>
        </p:spPr>
      </p:pic>
      <p:sp>
        <p:nvSpPr>
          <p:cNvPr id="11"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Performance insight with NVIDIA profiler</a:t>
            </a:r>
            <a:endParaRPr lang="en-US" sz="2400" b="1" dirty="0">
              <a:solidFill>
                <a:srgbClr val="FF0000"/>
              </a:solidFill>
              <a:latin typeface="Arial"/>
              <a:cs typeface="Arial"/>
            </a:endParaRPr>
          </a:p>
        </p:txBody>
      </p:sp>
      <p:sp>
        <p:nvSpPr>
          <p:cNvPr id="12" name="Rectangle 11"/>
          <p:cNvSpPr/>
          <p:nvPr/>
        </p:nvSpPr>
        <p:spPr>
          <a:xfrm>
            <a:off x="-69732" y="726538"/>
            <a:ext cx="9213732" cy="400110"/>
          </a:xfrm>
          <a:prstGeom prst="rect">
            <a:avLst/>
          </a:prstGeom>
        </p:spPr>
        <p:txBody>
          <a:bodyPr wrap="square">
            <a:spAutoFit/>
          </a:bodyPr>
          <a:lstStyle/>
          <a:p>
            <a:pPr marL="342900" indent="-342900">
              <a:buFont typeface="Wingdings" charset="2"/>
              <a:buChar char="u"/>
            </a:pPr>
            <a:r>
              <a:rPr lang="en-US" sz="2000" b="1" kern="0" dirty="0" smtClean="0">
                <a:solidFill>
                  <a:srgbClr val="000000"/>
                </a:solidFill>
                <a:latin typeface="Arial" charset="0"/>
              </a:rPr>
              <a:t>Profiling with </a:t>
            </a:r>
            <a:r>
              <a:rPr lang="en-US" sz="2000" b="1" kern="0" dirty="0" err="1" smtClean="0">
                <a:solidFill>
                  <a:srgbClr val="000000"/>
                </a:solidFill>
                <a:latin typeface="Arial" charset="0"/>
              </a:rPr>
              <a:t>nvprof</a:t>
            </a:r>
            <a:endParaRPr lang="en-US" sz="2000" b="1" kern="0" dirty="0">
              <a:solidFill>
                <a:srgbClr val="000000"/>
              </a:solidFill>
              <a:latin typeface="Arial" charset="0"/>
            </a:endParaRPr>
          </a:p>
        </p:txBody>
      </p:sp>
    </p:spTree>
    <p:extLst>
      <p:ext uri="{BB962C8B-B14F-4D97-AF65-F5344CB8AC3E}">
        <p14:creationId xmlns:p14="http://schemas.microsoft.com/office/powerpoint/2010/main" val="117892258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0350" y="1883576"/>
            <a:ext cx="6559550" cy="461665"/>
          </a:xfrm>
          <a:prstGeom prst="rect">
            <a:avLst/>
          </a:prstGeom>
        </p:spPr>
        <p:txBody>
          <a:bodyPr wrap="square">
            <a:spAutoFit/>
          </a:bodyPr>
          <a:lstStyle/>
          <a:p>
            <a:pPr marL="342900" indent="-342900">
              <a:buFont typeface="Wingdings" charset="2"/>
              <a:buChar char="§"/>
            </a:pPr>
            <a:r>
              <a:rPr lang="en-US" sz="2400" dirty="0" smtClean="0"/>
              <a:t>Visualize results with </a:t>
            </a:r>
            <a:r>
              <a:rPr lang="en-US" sz="2400" dirty="0" err="1" smtClean="0"/>
              <a:t>nvcc</a:t>
            </a:r>
            <a:endParaRPr lang="en-US" sz="2400" dirty="0"/>
          </a:p>
        </p:txBody>
      </p:sp>
      <p:sp>
        <p:nvSpPr>
          <p:cNvPr id="3" name="Rectangle 2"/>
          <p:cNvSpPr/>
          <p:nvPr/>
        </p:nvSpPr>
        <p:spPr>
          <a:xfrm>
            <a:off x="1206500" y="1525928"/>
            <a:ext cx="6311900" cy="400110"/>
          </a:xfrm>
          <a:prstGeom prst="rect">
            <a:avLst/>
          </a:prstGeom>
        </p:spPr>
        <p:txBody>
          <a:bodyPr wrap="square">
            <a:spAutoFit/>
          </a:bodyPr>
          <a:lstStyle/>
          <a:p>
            <a:r>
              <a:rPr lang="en-US" sz="2000" dirty="0" smtClean="0">
                <a:latin typeface="Arial"/>
                <a:cs typeface="Arial"/>
              </a:rPr>
              <a:t>~/$ </a:t>
            </a:r>
            <a:r>
              <a:rPr lang="en-US" sz="2000" dirty="0" err="1" smtClean="0">
                <a:latin typeface="Arial"/>
                <a:cs typeface="Arial"/>
              </a:rPr>
              <a:t>nvprof</a:t>
            </a:r>
            <a:r>
              <a:rPr lang="en-US" sz="2000" dirty="0" smtClean="0">
                <a:latin typeface="Arial"/>
                <a:cs typeface="Arial"/>
              </a:rPr>
              <a:t> –f –o </a:t>
            </a:r>
            <a:r>
              <a:rPr lang="en-US" sz="2000" dirty="0" err="1" smtClean="0">
                <a:latin typeface="Arial"/>
                <a:cs typeface="Arial"/>
              </a:rPr>
              <a:t>profile.nvvp</a:t>
            </a:r>
            <a:r>
              <a:rPr lang="en-US" sz="2000" dirty="0" smtClean="0">
                <a:latin typeface="Arial"/>
                <a:cs typeface="Arial"/>
              </a:rPr>
              <a:t> ./</a:t>
            </a:r>
            <a:r>
              <a:rPr lang="en-US" sz="2000" dirty="0" err="1" smtClean="0">
                <a:latin typeface="Arial"/>
                <a:cs typeface="Arial"/>
              </a:rPr>
              <a:t>vectorAdd</a:t>
            </a:r>
            <a:endParaRPr lang="en-US" sz="2000" dirty="0" smtClean="0">
              <a:latin typeface="Arial"/>
              <a:cs typeface="Arial"/>
            </a:endParaRPr>
          </a:p>
        </p:txBody>
      </p:sp>
      <p:pic>
        <p:nvPicPr>
          <p:cNvPr id="5" name="Picture 4"/>
          <p:cNvPicPr>
            <a:picLocks noChangeAspect="1"/>
          </p:cNvPicPr>
          <p:nvPr/>
        </p:nvPicPr>
        <p:blipFill>
          <a:blip r:embed="rId3"/>
          <a:stretch>
            <a:fillRect/>
          </a:stretch>
        </p:blipFill>
        <p:spPr>
          <a:xfrm>
            <a:off x="1600200" y="2650041"/>
            <a:ext cx="5969000" cy="3701325"/>
          </a:xfrm>
          <a:prstGeom prst="rect">
            <a:avLst/>
          </a:prstGeom>
        </p:spPr>
      </p:pic>
      <p:sp>
        <p:nvSpPr>
          <p:cNvPr id="7"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smtClean="0">
                <a:solidFill>
                  <a:srgbClr val="FF0000"/>
                </a:solidFill>
                <a:latin typeface="Arial"/>
                <a:cs typeface="Arial"/>
              </a:rPr>
              <a:t>Performance insight with NVIDIA profiler</a:t>
            </a:r>
            <a:endParaRPr lang="en-US" sz="2400" b="1" dirty="0">
              <a:solidFill>
                <a:srgbClr val="FF0000"/>
              </a:solidFill>
              <a:latin typeface="Arial"/>
              <a:cs typeface="Arial"/>
            </a:endParaRPr>
          </a:p>
        </p:txBody>
      </p:sp>
      <p:sp>
        <p:nvSpPr>
          <p:cNvPr id="8" name="Rectangle 7"/>
          <p:cNvSpPr/>
          <p:nvPr/>
        </p:nvSpPr>
        <p:spPr>
          <a:xfrm>
            <a:off x="-69732" y="726538"/>
            <a:ext cx="9213732" cy="400110"/>
          </a:xfrm>
          <a:prstGeom prst="rect">
            <a:avLst/>
          </a:prstGeom>
        </p:spPr>
        <p:txBody>
          <a:bodyPr wrap="square">
            <a:spAutoFit/>
          </a:bodyPr>
          <a:lstStyle/>
          <a:p>
            <a:pPr marL="342900" indent="-342900">
              <a:buFont typeface="Wingdings" charset="2"/>
              <a:buChar char="u"/>
            </a:pPr>
            <a:r>
              <a:rPr lang="en-US" sz="2000" b="1" kern="0" dirty="0" smtClean="0">
                <a:solidFill>
                  <a:srgbClr val="000000"/>
                </a:solidFill>
                <a:latin typeface="Arial" charset="0"/>
              </a:rPr>
              <a:t>Visual profiler using </a:t>
            </a:r>
            <a:r>
              <a:rPr lang="en-US" sz="2000" b="1" kern="0" dirty="0" err="1" smtClean="0">
                <a:solidFill>
                  <a:srgbClr val="000000"/>
                </a:solidFill>
                <a:latin typeface="Arial" charset="0"/>
              </a:rPr>
              <a:t>nvprof</a:t>
            </a:r>
            <a:r>
              <a:rPr lang="en-US" sz="2000" b="1" kern="0" dirty="0" smtClean="0">
                <a:solidFill>
                  <a:srgbClr val="000000"/>
                </a:solidFill>
                <a:latin typeface="Arial" charset="0"/>
              </a:rPr>
              <a:t> and </a:t>
            </a:r>
            <a:r>
              <a:rPr lang="en-US" sz="2000" b="1" kern="0" dirty="0" err="1" smtClean="0">
                <a:solidFill>
                  <a:srgbClr val="000000"/>
                </a:solidFill>
                <a:latin typeface="Arial" charset="0"/>
              </a:rPr>
              <a:t>nvcc</a:t>
            </a:r>
            <a:endParaRPr lang="en-US" sz="2000" b="1" kern="0" dirty="0">
              <a:solidFill>
                <a:srgbClr val="000000"/>
              </a:solidFill>
              <a:latin typeface="Arial" charset="0"/>
            </a:endParaRPr>
          </a:p>
        </p:txBody>
      </p:sp>
      <p:sp>
        <p:nvSpPr>
          <p:cNvPr id="10" name="Rectangle 9"/>
          <p:cNvSpPr/>
          <p:nvPr/>
        </p:nvSpPr>
        <p:spPr>
          <a:xfrm>
            <a:off x="260350" y="1064263"/>
            <a:ext cx="7258050" cy="461665"/>
          </a:xfrm>
          <a:prstGeom prst="rect">
            <a:avLst/>
          </a:prstGeom>
        </p:spPr>
        <p:txBody>
          <a:bodyPr wrap="square">
            <a:spAutoFit/>
          </a:bodyPr>
          <a:lstStyle/>
          <a:p>
            <a:pPr marL="342900" indent="-342900">
              <a:buFont typeface="Wingdings" charset="2"/>
              <a:buChar char="§"/>
            </a:pPr>
            <a:r>
              <a:rPr lang="en-US" sz="2400" dirty="0" smtClean="0"/>
              <a:t>Generate profiling output with </a:t>
            </a:r>
            <a:r>
              <a:rPr lang="en-US" sz="2400" dirty="0" err="1" smtClean="0"/>
              <a:t>nvprof</a:t>
            </a:r>
            <a:r>
              <a:rPr lang="en-US" sz="2400" dirty="0" smtClean="0"/>
              <a:t>:</a:t>
            </a:r>
            <a:endParaRPr lang="en-US" sz="2400" dirty="0"/>
          </a:p>
        </p:txBody>
      </p:sp>
      <p:sp>
        <p:nvSpPr>
          <p:cNvPr id="11" name="Rectangle 10"/>
          <p:cNvSpPr/>
          <p:nvPr/>
        </p:nvSpPr>
        <p:spPr>
          <a:xfrm>
            <a:off x="1047750" y="2249931"/>
            <a:ext cx="6311900" cy="400110"/>
          </a:xfrm>
          <a:prstGeom prst="rect">
            <a:avLst/>
          </a:prstGeom>
        </p:spPr>
        <p:txBody>
          <a:bodyPr wrap="square">
            <a:spAutoFit/>
          </a:bodyPr>
          <a:lstStyle/>
          <a:p>
            <a:r>
              <a:rPr lang="en-US" sz="2000" dirty="0" smtClean="0">
                <a:latin typeface="Arial"/>
                <a:cs typeface="Arial"/>
              </a:rPr>
              <a:t>~</a:t>
            </a:r>
            <a:r>
              <a:rPr lang="en-US" sz="2000" dirty="0">
                <a:latin typeface="Arial"/>
                <a:cs typeface="Arial"/>
              </a:rPr>
              <a:t>/$ </a:t>
            </a:r>
            <a:r>
              <a:rPr lang="en-US" sz="2000" dirty="0" err="1" smtClean="0">
                <a:latin typeface="Arial"/>
                <a:cs typeface="Arial"/>
              </a:rPr>
              <a:t>nvvp</a:t>
            </a:r>
            <a:r>
              <a:rPr lang="en-US" sz="2000" dirty="0" smtClean="0">
                <a:latin typeface="Arial"/>
                <a:cs typeface="Arial"/>
              </a:rPr>
              <a:t> ./</a:t>
            </a:r>
            <a:r>
              <a:rPr lang="en-US" sz="2000" dirty="0" err="1" smtClean="0">
                <a:latin typeface="Arial"/>
                <a:cs typeface="Arial"/>
              </a:rPr>
              <a:t>profile.nvvp</a:t>
            </a:r>
            <a:endParaRPr lang="en-US" sz="2000" dirty="0">
              <a:latin typeface="Arial"/>
              <a:cs typeface="Arial"/>
            </a:endParaRPr>
          </a:p>
        </p:txBody>
      </p:sp>
      <p:sp>
        <p:nvSpPr>
          <p:cNvPr id="6" name="Oval 5"/>
          <p:cNvSpPr/>
          <p:nvPr/>
        </p:nvSpPr>
        <p:spPr>
          <a:xfrm>
            <a:off x="2882900" y="3467100"/>
            <a:ext cx="4597400" cy="168910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172075" y="2164176"/>
            <a:ext cx="1139825" cy="400110"/>
          </a:xfrm>
          <a:prstGeom prst="rect">
            <a:avLst/>
          </a:prstGeom>
          <a:solidFill>
            <a:schemeClr val="accent6">
              <a:lumMod val="60000"/>
              <a:lumOff val="40000"/>
            </a:schemeClr>
          </a:solidFill>
        </p:spPr>
        <p:txBody>
          <a:bodyPr wrap="square">
            <a:spAutoFit/>
          </a:bodyPr>
          <a:lstStyle/>
          <a:p>
            <a:pPr algn="ctr"/>
            <a:r>
              <a:rPr lang="en-US" sz="2000" dirty="0" smtClean="0">
                <a:latin typeface="Arial"/>
                <a:cs typeface="Arial"/>
              </a:rPr>
              <a:t>Timeline</a:t>
            </a:r>
            <a:endParaRPr lang="en-US" sz="2000" dirty="0">
              <a:latin typeface="Arial"/>
              <a:cs typeface="Arial"/>
            </a:endParaRPr>
          </a:p>
        </p:txBody>
      </p:sp>
      <p:cxnSp>
        <p:nvCxnSpPr>
          <p:cNvPr id="14" name="Straight Arrow Connector 13"/>
          <p:cNvCxnSpPr>
            <a:endCxn id="6" idx="0"/>
          </p:cNvCxnSpPr>
          <p:nvPr/>
        </p:nvCxnSpPr>
        <p:spPr>
          <a:xfrm flipH="1">
            <a:off x="5181600" y="2564286"/>
            <a:ext cx="509588" cy="902814"/>
          </a:xfrm>
          <a:prstGeom prst="straightConnector1">
            <a:avLst/>
          </a:prstGeom>
          <a:ln>
            <a:solidFill>
              <a:srgbClr val="FF0000"/>
            </a:solidFill>
            <a:tailEnd type="ova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4851400" y="5168900"/>
            <a:ext cx="2717800" cy="130810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H="1">
            <a:off x="7469188" y="4532786"/>
            <a:ext cx="280988" cy="1017114"/>
          </a:xfrm>
          <a:prstGeom prst="straightConnector1">
            <a:avLst/>
          </a:prstGeom>
          <a:ln>
            <a:solidFill>
              <a:srgbClr val="FF0000"/>
            </a:solidFill>
            <a:tailEnd type="oval"/>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7607300" y="3954876"/>
            <a:ext cx="1466968" cy="707886"/>
          </a:xfrm>
          <a:prstGeom prst="rect">
            <a:avLst/>
          </a:prstGeom>
          <a:solidFill>
            <a:schemeClr val="accent6">
              <a:lumMod val="60000"/>
              <a:lumOff val="40000"/>
            </a:schemeClr>
          </a:solidFill>
        </p:spPr>
        <p:txBody>
          <a:bodyPr wrap="square">
            <a:spAutoFit/>
          </a:bodyPr>
          <a:lstStyle/>
          <a:p>
            <a:pPr algn="ctr"/>
            <a:r>
              <a:rPr lang="en-US" sz="2000" dirty="0" smtClean="0">
                <a:latin typeface="Arial"/>
                <a:cs typeface="Arial"/>
              </a:rPr>
              <a:t>Section properties</a:t>
            </a:r>
            <a:endParaRPr lang="en-US" sz="2000" dirty="0">
              <a:latin typeface="Arial"/>
              <a:cs typeface="Arial"/>
            </a:endParaRPr>
          </a:p>
        </p:txBody>
      </p:sp>
      <p:sp>
        <p:nvSpPr>
          <p:cNvPr id="22" name="Rectangle 21"/>
          <p:cNvSpPr/>
          <p:nvPr/>
        </p:nvSpPr>
        <p:spPr>
          <a:xfrm>
            <a:off x="222250" y="4308819"/>
            <a:ext cx="1139825" cy="707886"/>
          </a:xfrm>
          <a:prstGeom prst="rect">
            <a:avLst/>
          </a:prstGeom>
          <a:solidFill>
            <a:schemeClr val="accent6">
              <a:lumMod val="60000"/>
              <a:lumOff val="40000"/>
            </a:schemeClr>
          </a:solidFill>
        </p:spPr>
        <p:txBody>
          <a:bodyPr wrap="square">
            <a:spAutoFit/>
          </a:bodyPr>
          <a:lstStyle/>
          <a:p>
            <a:pPr algn="ctr"/>
            <a:r>
              <a:rPr lang="en-US" sz="2000" dirty="0" smtClean="0">
                <a:latin typeface="Arial"/>
                <a:cs typeface="Arial"/>
              </a:rPr>
              <a:t>Section details</a:t>
            </a:r>
            <a:endParaRPr lang="en-US" sz="2000" dirty="0">
              <a:latin typeface="Arial"/>
              <a:cs typeface="Arial"/>
            </a:endParaRPr>
          </a:p>
        </p:txBody>
      </p:sp>
      <p:sp>
        <p:nvSpPr>
          <p:cNvPr id="23" name="Oval 22"/>
          <p:cNvSpPr/>
          <p:nvPr/>
        </p:nvSpPr>
        <p:spPr>
          <a:xfrm>
            <a:off x="1454150" y="5168900"/>
            <a:ext cx="3117850" cy="1308100"/>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a:stCxn id="22" idx="3"/>
          </p:cNvCxnSpPr>
          <p:nvPr/>
        </p:nvCxnSpPr>
        <p:spPr>
          <a:xfrm>
            <a:off x="1362075" y="4662762"/>
            <a:ext cx="377825" cy="772838"/>
          </a:xfrm>
          <a:prstGeom prst="straightConnector1">
            <a:avLst/>
          </a:prstGeom>
          <a:ln>
            <a:solidFill>
              <a:srgbClr val="FF0000"/>
            </a:solidFill>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364781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4"/>
          <p:cNvSpPr>
            <a:spLocks noChangeArrowheads="1"/>
          </p:cNvSpPr>
          <p:nvPr/>
        </p:nvSpPr>
        <p:spPr bwMode="auto">
          <a:xfrm>
            <a:off x="-25400" y="194101"/>
            <a:ext cx="9144000" cy="540605"/>
          </a:xfrm>
          <a:prstGeom prst="rect">
            <a:avLst/>
          </a:prstGeom>
          <a:noFill/>
          <a:ln w="9525">
            <a:noFill/>
            <a:miter lim="800000"/>
            <a:headEnd/>
            <a:tailEnd/>
          </a:ln>
          <a:effectLst/>
        </p:spPr>
        <p:txBody>
          <a:bodyPr wrap="square">
            <a:spAutoFit/>
          </a:bodyPr>
          <a:lstStyle/>
          <a:p>
            <a:r>
              <a:rPr lang="en-US" sz="2800" b="1" dirty="0">
                <a:solidFill>
                  <a:srgbClr val="FF0000"/>
                </a:solidFill>
                <a:latin typeface="Times New Roman" pitchFamily="18" charset="0"/>
              </a:rPr>
              <a:t>Topics</a:t>
            </a:r>
          </a:p>
        </p:txBody>
      </p:sp>
      <p:sp>
        <p:nvSpPr>
          <p:cNvPr id="8" name="Rectangle 7"/>
          <p:cNvSpPr/>
          <p:nvPr/>
        </p:nvSpPr>
        <p:spPr>
          <a:xfrm>
            <a:off x="0" y="995095"/>
            <a:ext cx="4046982" cy="1800493"/>
          </a:xfrm>
          <a:prstGeom prst="rect">
            <a:avLst/>
          </a:prstGeom>
        </p:spPr>
        <p:txBody>
          <a:bodyPr wrap="square">
            <a:spAutoFit/>
          </a:bodyPr>
          <a:lstStyle/>
          <a:p>
            <a:pPr marL="519113" lvl="1" indent="-288925">
              <a:spcAft>
                <a:spcPts val="600"/>
              </a:spcAft>
              <a:buFont typeface="Wingdings" charset="2"/>
              <a:buChar char="§"/>
            </a:pPr>
            <a:r>
              <a:rPr lang="en-GB" sz="2400" dirty="0" smtClean="0">
                <a:solidFill>
                  <a:srgbClr val="000000"/>
                </a:solidFill>
              </a:rPr>
              <a:t>GPU computing overview</a:t>
            </a:r>
            <a:endParaRPr lang="en-GB" sz="2400" dirty="0">
              <a:solidFill>
                <a:srgbClr val="000000"/>
              </a:solidFill>
            </a:endParaRPr>
          </a:p>
          <a:p>
            <a:pPr marL="519113" lvl="1" indent="-288925">
              <a:spcAft>
                <a:spcPts val="600"/>
              </a:spcAft>
              <a:buFont typeface="Wingdings" charset="2"/>
              <a:buChar char="§"/>
            </a:pPr>
            <a:r>
              <a:rPr lang="en-GB" sz="2400" dirty="0" smtClean="0"/>
              <a:t>CUDA programming basics</a:t>
            </a:r>
          </a:p>
          <a:p>
            <a:pPr marL="519113" lvl="1" indent="-288925">
              <a:spcAft>
                <a:spcPts val="600"/>
              </a:spcAft>
              <a:buFont typeface="Wingdings" charset="2"/>
              <a:buChar char="§"/>
            </a:pPr>
            <a:r>
              <a:rPr lang="en-GB" sz="2400" dirty="0" smtClean="0">
                <a:solidFill>
                  <a:srgbClr val="FF0000"/>
                </a:solidFill>
              </a:rPr>
              <a:t>Performance tuning</a:t>
            </a:r>
          </a:p>
          <a:p>
            <a:pPr marL="519113" lvl="1" indent="-288925">
              <a:spcAft>
                <a:spcPts val="600"/>
              </a:spcAft>
              <a:buFont typeface="Wingdings" charset="2"/>
              <a:buChar char="§"/>
            </a:pPr>
            <a:r>
              <a:rPr lang="en-GB" sz="2400" dirty="0" smtClean="0"/>
              <a:t> Libraries</a:t>
            </a:r>
            <a:endParaRPr lang="en-GB" sz="2400" dirty="0"/>
          </a:p>
        </p:txBody>
      </p:sp>
      <p:grpSp>
        <p:nvGrpSpPr>
          <p:cNvPr id="2" name="Group 1"/>
          <p:cNvGrpSpPr/>
          <p:nvPr/>
        </p:nvGrpSpPr>
        <p:grpSpPr>
          <a:xfrm>
            <a:off x="3031068" y="1133045"/>
            <a:ext cx="5808131" cy="3434963"/>
            <a:chOff x="3031068" y="1133045"/>
            <a:chExt cx="5808131" cy="3434963"/>
          </a:xfrm>
        </p:grpSpPr>
        <p:cxnSp>
          <p:nvCxnSpPr>
            <p:cNvPr id="29" name="Straight Connector 28"/>
            <p:cNvCxnSpPr/>
            <p:nvPr/>
          </p:nvCxnSpPr>
          <p:spPr>
            <a:xfrm>
              <a:off x="3031068" y="2165314"/>
              <a:ext cx="951419" cy="0"/>
            </a:xfrm>
            <a:prstGeom prst="line">
              <a:avLst/>
            </a:prstGeom>
            <a:noFill/>
            <a:ln w="15875" cap="flat" cmpd="sng" algn="ctr">
              <a:solidFill>
                <a:srgbClr val="717379"/>
              </a:solidFill>
              <a:prstDash val="sysDot"/>
            </a:ln>
            <a:effectLst/>
          </p:spPr>
        </p:cxnSp>
        <p:grpSp>
          <p:nvGrpSpPr>
            <p:cNvPr id="39" name="Group 38"/>
            <p:cNvGrpSpPr/>
            <p:nvPr/>
          </p:nvGrpSpPr>
          <p:grpSpPr>
            <a:xfrm>
              <a:off x="3982487" y="2521763"/>
              <a:ext cx="4856712" cy="643895"/>
              <a:chOff x="4594097" y="3729507"/>
              <a:chExt cx="4245103" cy="643895"/>
            </a:xfrm>
          </p:grpSpPr>
          <p:cxnSp>
            <p:nvCxnSpPr>
              <p:cNvPr id="33" name="Straight Connector 32"/>
              <p:cNvCxnSpPr/>
              <p:nvPr/>
            </p:nvCxnSpPr>
            <p:spPr>
              <a:xfrm>
                <a:off x="4594097" y="4071558"/>
                <a:ext cx="274320" cy="0"/>
              </a:xfrm>
              <a:prstGeom prst="line">
                <a:avLst/>
              </a:prstGeom>
              <a:noFill/>
              <a:ln w="15875" cap="flat" cmpd="sng" algn="ctr">
                <a:solidFill>
                  <a:srgbClr val="717379"/>
                </a:solidFill>
                <a:prstDash val="sysDot"/>
              </a:ln>
              <a:effectLst/>
            </p:spPr>
          </p:cxnSp>
          <p:sp>
            <p:nvSpPr>
              <p:cNvPr id="36" name="Rectangle 35"/>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smtClean="0">
                    <a:solidFill>
                      <a:schemeClr val="bg1"/>
                    </a:solidFill>
                    <a:latin typeface="Trebuchet MS" pitchFamily="34" charset="0"/>
                    <a:ea typeface="MS PGothic" pitchFamily="34" charset="-128"/>
                    <a:cs typeface="Arial" charset="0"/>
                  </a:rPr>
                  <a:t>Improve </a:t>
                </a:r>
                <a:r>
                  <a:rPr lang="en-US" sz="2000" kern="0" dirty="0">
                    <a:solidFill>
                      <a:schemeClr val="bg1"/>
                    </a:solidFill>
                    <a:latin typeface="Trebuchet MS" pitchFamily="34" charset="0"/>
                    <a:ea typeface="MS PGothic" pitchFamily="34" charset="-128"/>
                    <a:cs typeface="Arial" charset="0"/>
                  </a:rPr>
                  <a:t>global memory </a:t>
                </a:r>
                <a:r>
                  <a:rPr lang="en-US" sz="2000" kern="0" dirty="0" smtClean="0">
                    <a:solidFill>
                      <a:schemeClr val="bg1"/>
                    </a:solidFill>
                    <a:latin typeface="Trebuchet MS" pitchFamily="34" charset="0"/>
                    <a:ea typeface="MS PGothic" pitchFamily="34" charset="-128"/>
                    <a:cs typeface="Arial" charset="0"/>
                  </a:rPr>
                  <a:t>performance</a:t>
                </a:r>
                <a:endParaRPr lang="en-US" sz="2000" kern="0" dirty="0">
                  <a:solidFill>
                    <a:schemeClr val="bg1"/>
                  </a:solidFill>
                  <a:latin typeface="Trebuchet MS" pitchFamily="34" charset="0"/>
                  <a:ea typeface="MS PGothic" pitchFamily="34" charset="-128"/>
                  <a:cs typeface="Arial" charset="0"/>
                </a:endParaRPr>
              </a:p>
            </p:txBody>
          </p:sp>
        </p:grpSp>
        <p:grpSp>
          <p:nvGrpSpPr>
            <p:cNvPr id="46" name="Group 45"/>
            <p:cNvGrpSpPr/>
            <p:nvPr/>
          </p:nvGrpSpPr>
          <p:grpSpPr>
            <a:xfrm>
              <a:off x="3982487" y="3224154"/>
              <a:ext cx="4856712" cy="643895"/>
              <a:chOff x="4594097" y="3729507"/>
              <a:chExt cx="4245103" cy="643895"/>
            </a:xfrm>
          </p:grpSpPr>
          <p:cxnSp>
            <p:nvCxnSpPr>
              <p:cNvPr id="47" name="Straight Connector 46"/>
              <p:cNvCxnSpPr/>
              <p:nvPr/>
            </p:nvCxnSpPr>
            <p:spPr>
              <a:xfrm>
                <a:off x="4594097" y="4071558"/>
                <a:ext cx="274320" cy="0"/>
              </a:xfrm>
              <a:prstGeom prst="line">
                <a:avLst/>
              </a:prstGeom>
              <a:noFill/>
              <a:ln w="15875" cap="flat" cmpd="sng" algn="ctr">
                <a:solidFill>
                  <a:srgbClr val="717379"/>
                </a:solidFill>
                <a:prstDash val="sysDot"/>
              </a:ln>
              <a:effectLst/>
            </p:spPr>
          </p:cxnSp>
          <p:sp>
            <p:nvSpPr>
              <p:cNvPr id="48" name="Rectangle 47"/>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smtClean="0">
                    <a:solidFill>
                      <a:srgbClr val="FFFFFF"/>
                    </a:solidFill>
                    <a:latin typeface="Trebuchet MS" pitchFamily="34" charset="0"/>
                    <a:ea typeface="MS PGothic" pitchFamily="34" charset="-128"/>
                    <a:cs typeface="Arial" charset="0"/>
                  </a:rPr>
                  <a:t>Maximize usage </a:t>
                </a:r>
                <a:r>
                  <a:rPr lang="en-US" sz="2000" kern="0" dirty="0">
                    <a:solidFill>
                      <a:srgbClr val="FFFFFF"/>
                    </a:solidFill>
                    <a:latin typeface="Trebuchet MS" pitchFamily="34" charset="0"/>
                    <a:ea typeface="MS PGothic" pitchFamily="34" charset="-128"/>
                    <a:cs typeface="Arial" charset="0"/>
                  </a:rPr>
                  <a:t>of shared memory</a:t>
                </a:r>
              </a:p>
            </p:txBody>
          </p:sp>
        </p:grpSp>
        <p:grpSp>
          <p:nvGrpSpPr>
            <p:cNvPr id="49" name="Group 48"/>
            <p:cNvGrpSpPr/>
            <p:nvPr/>
          </p:nvGrpSpPr>
          <p:grpSpPr>
            <a:xfrm>
              <a:off x="3982487" y="3924113"/>
              <a:ext cx="4856712" cy="643895"/>
              <a:chOff x="4594097" y="3729507"/>
              <a:chExt cx="4245103" cy="643895"/>
            </a:xfrm>
          </p:grpSpPr>
          <p:cxnSp>
            <p:nvCxnSpPr>
              <p:cNvPr id="50" name="Straight Connector 49"/>
              <p:cNvCxnSpPr/>
              <p:nvPr/>
            </p:nvCxnSpPr>
            <p:spPr>
              <a:xfrm>
                <a:off x="4594097" y="4071558"/>
                <a:ext cx="274320" cy="0"/>
              </a:xfrm>
              <a:prstGeom prst="line">
                <a:avLst/>
              </a:prstGeom>
              <a:noFill/>
              <a:ln w="15875" cap="flat" cmpd="sng" algn="ctr">
                <a:solidFill>
                  <a:srgbClr val="717379"/>
                </a:solidFill>
                <a:prstDash val="sysDot"/>
              </a:ln>
              <a:effectLst/>
            </p:spPr>
          </p:cxnSp>
          <p:sp>
            <p:nvSpPr>
              <p:cNvPr id="51" name="Rectangle 50"/>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smtClean="0">
                    <a:solidFill>
                      <a:schemeClr val="bg1"/>
                    </a:solidFill>
                    <a:latin typeface="Arial" charset="0"/>
                  </a:rPr>
                  <a:t>Optimize control </a:t>
                </a:r>
                <a:r>
                  <a:rPr lang="en-US" b="1" kern="0" dirty="0">
                    <a:solidFill>
                      <a:schemeClr val="bg1"/>
                    </a:solidFill>
                    <a:latin typeface="Arial" charset="0"/>
                  </a:rPr>
                  <a:t>flow </a:t>
                </a:r>
                <a:r>
                  <a:rPr lang="en-US" b="1" kern="0" dirty="0" smtClean="0">
                    <a:solidFill>
                      <a:schemeClr val="bg1"/>
                    </a:solidFill>
                    <a:latin typeface="Arial" charset="0"/>
                  </a:rPr>
                  <a:t>throughput</a:t>
                </a:r>
                <a:endParaRPr lang="en-US" b="1" kern="0" dirty="0">
                  <a:solidFill>
                    <a:schemeClr val="bg1"/>
                  </a:solidFill>
                  <a:latin typeface="Arial" charset="0"/>
                </a:endParaRPr>
              </a:p>
            </p:txBody>
          </p:sp>
        </p:grpSp>
        <p:cxnSp>
          <p:nvCxnSpPr>
            <p:cNvPr id="52" name="Straight Connector 51"/>
            <p:cNvCxnSpPr/>
            <p:nvPr/>
          </p:nvCxnSpPr>
          <p:spPr>
            <a:xfrm>
              <a:off x="3982487" y="1470620"/>
              <a:ext cx="0" cy="2825607"/>
            </a:xfrm>
            <a:prstGeom prst="line">
              <a:avLst/>
            </a:prstGeom>
            <a:noFill/>
            <a:ln w="15875" cap="flat" cmpd="sng" algn="ctr">
              <a:solidFill>
                <a:srgbClr val="717379"/>
              </a:solidFill>
              <a:prstDash val="sysDot"/>
            </a:ln>
            <a:effectLst/>
          </p:spPr>
        </p:cxnSp>
        <p:grpSp>
          <p:nvGrpSpPr>
            <p:cNvPr id="16" name="Group 15"/>
            <p:cNvGrpSpPr/>
            <p:nvPr/>
          </p:nvGrpSpPr>
          <p:grpSpPr>
            <a:xfrm>
              <a:off x="3982487" y="1133045"/>
              <a:ext cx="4856712" cy="643895"/>
              <a:chOff x="4594097" y="3729507"/>
              <a:chExt cx="4245103" cy="643895"/>
            </a:xfrm>
          </p:grpSpPr>
          <p:cxnSp>
            <p:nvCxnSpPr>
              <p:cNvPr id="17" name="Straight Connector 16"/>
              <p:cNvCxnSpPr/>
              <p:nvPr/>
            </p:nvCxnSpPr>
            <p:spPr>
              <a:xfrm>
                <a:off x="4594097" y="4071558"/>
                <a:ext cx="274320" cy="0"/>
              </a:xfrm>
              <a:prstGeom prst="line">
                <a:avLst/>
              </a:prstGeom>
              <a:noFill/>
              <a:ln w="15875" cap="flat" cmpd="sng" algn="ctr">
                <a:solidFill>
                  <a:srgbClr val="717379"/>
                </a:solidFill>
                <a:prstDash val="sysDot"/>
              </a:ln>
              <a:effectLst/>
            </p:spPr>
          </p:cxnSp>
          <p:sp>
            <p:nvSpPr>
              <p:cNvPr id="18" name="Rectangle 17"/>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smtClean="0">
                    <a:solidFill>
                      <a:schemeClr val="bg1"/>
                    </a:solidFill>
                    <a:latin typeface="Arial" charset="0"/>
                  </a:rPr>
                  <a:t>Profiling tools</a:t>
                </a:r>
                <a:endParaRPr lang="en-US" b="1" kern="0" dirty="0">
                  <a:solidFill>
                    <a:schemeClr val="bg1"/>
                  </a:solidFill>
                  <a:latin typeface="Arial" charset="0"/>
                </a:endParaRPr>
              </a:p>
            </p:txBody>
          </p:sp>
        </p:grpSp>
        <p:grpSp>
          <p:nvGrpSpPr>
            <p:cNvPr id="19" name="Group 18"/>
            <p:cNvGrpSpPr/>
            <p:nvPr/>
          </p:nvGrpSpPr>
          <p:grpSpPr>
            <a:xfrm>
              <a:off x="3982487" y="1827069"/>
              <a:ext cx="4856712" cy="643895"/>
              <a:chOff x="4594097" y="3729507"/>
              <a:chExt cx="4245103" cy="643895"/>
            </a:xfrm>
          </p:grpSpPr>
          <p:cxnSp>
            <p:nvCxnSpPr>
              <p:cNvPr id="20" name="Straight Connector 19"/>
              <p:cNvCxnSpPr/>
              <p:nvPr/>
            </p:nvCxnSpPr>
            <p:spPr>
              <a:xfrm>
                <a:off x="4594097" y="4071558"/>
                <a:ext cx="274320" cy="0"/>
              </a:xfrm>
              <a:prstGeom prst="line">
                <a:avLst/>
              </a:prstGeom>
              <a:noFill/>
              <a:ln w="15875" cap="flat" cmpd="sng" algn="ctr">
                <a:solidFill>
                  <a:srgbClr val="717379"/>
                </a:solidFill>
                <a:prstDash val="sysDot"/>
              </a:ln>
              <a:effectLst/>
            </p:spPr>
          </p:cxnSp>
          <p:sp>
            <p:nvSpPr>
              <p:cNvPr id="21" name="Rectangle 20"/>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smtClean="0">
                    <a:solidFill>
                      <a:srgbClr val="FF0000"/>
                    </a:solidFill>
                    <a:latin typeface="Arial" charset="0"/>
                  </a:rPr>
                  <a:t>Kernel launch configuration</a:t>
                </a:r>
                <a:endParaRPr lang="en-US" b="1" kern="0" dirty="0">
                  <a:solidFill>
                    <a:srgbClr val="FF0000"/>
                  </a:solidFill>
                  <a:latin typeface="Arial" charset="0"/>
                </a:endParaRPr>
              </a:p>
            </p:txBody>
          </p:sp>
        </p:grpSp>
      </p:grpSp>
    </p:spTree>
    <p:extLst>
      <p:ext uri="{BB962C8B-B14F-4D97-AF65-F5344CB8AC3E}">
        <p14:creationId xmlns:p14="http://schemas.microsoft.com/office/powerpoint/2010/main" val="385119000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Kernel launch configuration</a:t>
            </a:r>
          </a:p>
        </p:txBody>
      </p:sp>
      <p:sp>
        <p:nvSpPr>
          <p:cNvPr id="5" name="Rectangle 4"/>
          <p:cNvSpPr/>
          <p:nvPr/>
        </p:nvSpPr>
        <p:spPr>
          <a:xfrm>
            <a:off x="0" y="702964"/>
            <a:ext cx="8947223" cy="400110"/>
          </a:xfrm>
          <a:prstGeom prst="rect">
            <a:avLst/>
          </a:prstGeom>
        </p:spPr>
        <p:txBody>
          <a:bodyPr wrap="square">
            <a:spAutoFit/>
          </a:bodyPr>
          <a:lstStyle/>
          <a:p>
            <a:pPr marL="342900" indent="-342900">
              <a:buFont typeface="Wingdings" charset="2"/>
              <a:buChar char="u"/>
            </a:pPr>
            <a:r>
              <a:rPr lang="en-US" sz="2000" b="1" kern="0" dirty="0" smtClean="0">
                <a:solidFill>
                  <a:srgbClr val="000000"/>
                </a:solidFill>
                <a:latin typeface="Arial" charset="0"/>
              </a:rPr>
              <a:t>Consideration to optimize kernel launch configuration</a:t>
            </a:r>
            <a:endParaRPr lang="en-US" sz="2000" b="1" kern="0" dirty="0">
              <a:solidFill>
                <a:srgbClr val="000000"/>
              </a:solidFill>
              <a:latin typeface="Arial" charset="0"/>
            </a:endParaRPr>
          </a:p>
        </p:txBody>
      </p:sp>
      <p:sp>
        <p:nvSpPr>
          <p:cNvPr id="9" name="Rectangle 8"/>
          <p:cNvSpPr/>
          <p:nvPr/>
        </p:nvSpPr>
        <p:spPr>
          <a:xfrm>
            <a:off x="152400" y="1101487"/>
            <a:ext cx="9144000" cy="1631216"/>
          </a:xfrm>
          <a:prstGeom prst="rect">
            <a:avLst/>
          </a:prstGeom>
        </p:spPr>
        <p:txBody>
          <a:bodyPr wrap="square">
            <a:spAutoFit/>
          </a:bodyPr>
          <a:lstStyle/>
          <a:p>
            <a:pPr marL="342900" indent="-342900">
              <a:buFont typeface="Wingdings" charset="2"/>
              <a:buChar char="§"/>
            </a:pPr>
            <a:r>
              <a:rPr lang="en-US" sz="2000" dirty="0" smtClean="0">
                <a:latin typeface="Arial"/>
                <a:cs typeface="Arial"/>
              </a:rPr>
              <a:t>Key to understand:</a:t>
            </a:r>
          </a:p>
          <a:p>
            <a:pPr marL="342900" indent="-165100">
              <a:buFont typeface="Arial"/>
              <a:buChar char="•"/>
            </a:pPr>
            <a:r>
              <a:rPr lang="en-US" sz="2000" dirty="0" smtClean="0">
                <a:latin typeface="Arial"/>
                <a:cs typeface="Arial"/>
              </a:rPr>
              <a:t>Thread </a:t>
            </a:r>
            <a:r>
              <a:rPr lang="en-US" sz="2000" dirty="0">
                <a:latin typeface="Arial"/>
                <a:cs typeface="Arial"/>
              </a:rPr>
              <a:t>instructions are executed sequentially, so executing other warps is the only way to hide latencies and keep the hardware </a:t>
            </a:r>
            <a:r>
              <a:rPr lang="en-US" sz="2000" dirty="0" smtClean="0">
                <a:latin typeface="Arial"/>
                <a:cs typeface="Arial"/>
              </a:rPr>
              <a:t>busy</a:t>
            </a:r>
            <a:endParaRPr lang="en-US" sz="2000" dirty="0">
              <a:latin typeface="Arial"/>
              <a:cs typeface="Arial"/>
            </a:endParaRPr>
          </a:p>
          <a:p>
            <a:pPr marL="342900" indent="-165100">
              <a:buFont typeface="Arial"/>
              <a:buChar char="•"/>
            </a:pPr>
            <a:r>
              <a:rPr lang="en-US" sz="2000" dirty="0" smtClean="0">
                <a:latin typeface="Arial"/>
                <a:cs typeface="Arial"/>
              </a:rPr>
              <a:t>A thread stalls when one of the operands is not ready</a:t>
            </a:r>
          </a:p>
          <a:p>
            <a:pPr marL="342900" indent="-165100">
              <a:buFont typeface="Arial"/>
              <a:buChar char="•"/>
            </a:pPr>
            <a:r>
              <a:rPr lang="en-US" sz="2000" dirty="0" smtClean="0">
                <a:latin typeface="Arial"/>
                <a:cs typeface="Arial"/>
              </a:rPr>
              <a:t>Switching threads would hide latency</a:t>
            </a:r>
          </a:p>
        </p:txBody>
      </p:sp>
      <p:sp>
        <p:nvSpPr>
          <p:cNvPr id="10" name="Rectangle 9"/>
          <p:cNvSpPr/>
          <p:nvPr/>
        </p:nvSpPr>
        <p:spPr>
          <a:xfrm>
            <a:off x="152400" y="2732703"/>
            <a:ext cx="8794823" cy="1323439"/>
          </a:xfrm>
          <a:prstGeom prst="rect">
            <a:avLst/>
          </a:prstGeom>
        </p:spPr>
        <p:txBody>
          <a:bodyPr wrap="square">
            <a:spAutoFit/>
          </a:bodyPr>
          <a:lstStyle/>
          <a:p>
            <a:pPr marL="342900" indent="-342900">
              <a:buFont typeface="Wingdings" charset="2"/>
              <a:buChar char="§"/>
            </a:pPr>
            <a:r>
              <a:rPr lang="en-US" sz="2000" dirty="0">
                <a:latin typeface="Arial"/>
                <a:cs typeface="Arial"/>
              </a:rPr>
              <a:t>Optimization</a:t>
            </a:r>
            <a:r>
              <a:rPr lang="en-US" sz="2000" dirty="0" smtClean="0">
                <a:latin typeface="Arial"/>
                <a:cs typeface="Arial"/>
              </a:rPr>
              <a:t>: keep </a:t>
            </a:r>
            <a:r>
              <a:rPr lang="en-US" sz="2000" dirty="0">
                <a:latin typeface="Arial"/>
                <a:cs typeface="Arial"/>
              </a:rPr>
              <a:t>the multiprocessors on </a:t>
            </a:r>
            <a:r>
              <a:rPr lang="en-US" sz="2000" dirty="0" smtClean="0">
                <a:latin typeface="Arial"/>
                <a:cs typeface="Arial"/>
              </a:rPr>
              <a:t>device as busy </a:t>
            </a:r>
            <a:r>
              <a:rPr lang="en-US" sz="2000" dirty="0">
                <a:latin typeface="Arial"/>
                <a:cs typeface="Arial"/>
              </a:rPr>
              <a:t>as </a:t>
            </a:r>
            <a:r>
              <a:rPr lang="en-US" sz="2000" dirty="0" smtClean="0">
                <a:latin typeface="Arial"/>
                <a:cs typeface="Arial"/>
              </a:rPr>
              <a:t>possible</a:t>
            </a:r>
          </a:p>
          <a:p>
            <a:pPr marL="342900" indent="-165100">
              <a:buFont typeface="Arial"/>
              <a:buChar char="•"/>
            </a:pPr>
            <a:r>
              <a:rPr lang="en-US" sz="2000" dirty="0" smtClean="0">
                <a:latin typeface="Arial"/>
                <a:cs typeface="Arial"/>
              </a:rPr>
              <a:t>Occupancy</a:t>
            </a:r>
            <a:r>
              <a:rPr lang="en-US" sz="2000" dirty="0">
                <a:latin typeface="Arial"/>
                <a:cs typeface="Arial"/>
              </a:rPr>
              <a:t>: ratio of active warps per SM to the maximum number of allowed warps</a:t>
            </a:r>
          </a:p>
          <a:p>
            <a:pPr marL="342900" indent="-165100">
              <a:buFont typeface="Arial"/>
              <a:buChar char="•"/>
            </a:pPr>
            <a:r>
              <a:rPr lang="en-US" sz="2000" dirty="0" smtClean="0"/>
              <a:t>Keep occupancy </a:t>
            </a:r>
            <a:r>
              <a:rPr lang="en-US" sz="2000" dirty="0"/>
              <a:t>to be high enough to hide latency</a:t>
            </a:r>
            <a:endParaRPr lang="en-US" sz="2000" dirty="0" smtClean="0">
              <a:latin typeface="Arial"/>
              <a:cs typeface="Arial"/>
            </a:endParaRPr>
          </a:p>
        </p:txBody>
      </p:sp>
    </p:spTree>
    <p:extLst>
      <p:ext uri="{BB962C8B-B14F-4D97-AF65-F5344CB8AC3E}">
        <p14:creationId xmlns:p14="http://schemas.microsoft.com/office/powerpoint/2010/main" val="104375238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4"/>
          <p:cNvSpPr>
            <a:spLocks noChangeArrowheads="1"/>
          </p:cNvSpPr>
          <p:nvPr/>
        </p:nvSpPr>
        <p:spPr bwMode="auto">
          <a:xfrm>
            <a:off x="-25400" y="194101"/>
            <a:ext cx="9144000" cy="540605"/>
          </a:xfrm>
          <a:prstGeom prst="rect">
            <a:avLst/>
          </a:prstGeom>
          <a:noFill/>
          <a:ln w="9525">
            <a:noFill/>
            <a:miter lim="800000"/>
            <a:headEnd/>
            <a:tailEnd/>
          </a:ln>
          <a:effectLst/>
        </p:spPr>
        <p:txBody>
          <a:bodyPr wrap="square">
            <a:spAutoFit/>
          </a:bodyPr>
          <a:lstStyle/>
          <a:p>
            <a:r>
              <a:rPr lang="en-US" sz="2800" b="1" dirty="0">
                <a:solidFill>
                  <a:srgbClr val="FF0000"/>
                </a:solidFill>
                <a:latin typeface="Times New Roman" pitchFamily="18" charset="0"/>
              </a:rPr>
              <a:t>Topics</a:t>
            </a:r>
          </a:p>
        </p:txBody>
      </p:sp>
      <p:sp>
        <p:nvSpPr>
          <p:cNvPr id="8" name="Rectangle 7"/>
          <p:cNvSpPr/>
          <p:nvPr/>
        </p:nvSpPr>
        <p:spPr>
          <a:xfrm>
            <a:off x="0" y="995095"/>
            <a:ext cx="4046982" cy="1800493"/>
          </a:xfrm>
          <a:prstGeom prst="rect">
            <a:avLst/>
          </a:prstGeom>
        </p:spPr>
        <p:txBody>
          <a:bodyPr wrap="square">
            <a:spAutoFit/>
          </a:bodyPr>
          <a:lstStyle/>
          <a:p>
            <a:pPr marL="519113" lvl="1" indent="-288925">
              <a:spcAft>
                <a:spcPts val="600"/>
              </a:spcAft>
              <a:buFont typeface="Wingdings" charset="2"/>
              <a:buChar char="§"/>
            </a:pPr>
            <a:r>
              <a:rPr lang="en-GB" sz="2400" dirty="0" smtClean="0">
                <a:solidFill>
                  <a:srgbClr val="000000"/>
                </a:solidFill>
              </a:rPr>
              <a:t>GPU computing overview</a:t>
            </a:r>
            <a:endParaRPr lang="en-GB" sz="2400" dirty="0">
              <a:solidFill>
                <a:srgbClr val="000000"/>
              </a:solidFill>
            </a:endParaRPr>
          </a:p>
          <a:p>
            <a:pPr marL="519113" lvl="1" indent="-288925">
              <a:spcAft>
                <a:spcPts val="600"/>
              </a:spcAft>
              <a:buFont typeface="Wingdings" charset="2"/>
              <a:buChar char="§"/>
            </a:pPr>
            <a:r>
              <a:rPr lang="en-GB" sz="2400" dirty="0" smtClean="0"/>
              <a:t>CUDA programming basics</a:t>
            </a:r>
          </a:p>
          <a:p>
            <a:pPr marL="519113" lvl="1" indent="-288925">
              <a:spcAft>
                <a:spcPts val="600"/>
              </a:spcAft>
              <a:buFont typeface="Wingdings" charset="2"/>
              <a:buChar char="§"/>
            </a:pPr>
            <a:r>
              <a:rPr lang="en-GB" sz="2400" dirty="0" smtClean="0">
                <a:solidFill>
                  <a:srgbClr val="FF0000"/>
                </a:solidFill>
              </a:rPr>
              <a:t>Performance tuning</a:t>
            </a:r>
          </a:p>
          <a:p>
            <a:pPr marL="519113" lvl="1" indent="-288925">
              <a:spcAft>
                <a:spcPts val="600"/>
              </a:spcAft>
              <a:buFont typeface="Wingdings" charset="2"/>
              <a:buChar char="§"/>
            </a:pPr>
            <a:r>
              <a:rPr lang="en-GB" sz="2400" dirty="0" smtClean="0"/>
              <a:t> Libraries</a:t>
            </a:r>
            <a:endParaRPr lang="en-GB" sz="2400" dirty="0"/>
          </a:p>
        </p:txBody>
      </p:sp>
      <p:grpSp>
        <p:nvGrpSpPr>
          <p:cNvPr id="2" name="Group 1"/>
          <p:cNvGrpSpPr/>
          <p:nvPr/>
        </p:nvGrpSpPr>
        <p:grpSpPr>
          <a:xfrm>
            <a:off x="3031068" y="1133045"/>
            <a:ext cx="5808131" cy="3434963"/>
            <a:chOff x="3031068" y="1133045"/>
            <a:chExt cx="5808131" cy="3434963"/>
          </a:xfrm>
        </p:grpSpPr>
        <p:cxnSp>
          <p:nvCxnSpPr>
            <p:cNvPr id="29" name="Straight Connector 28"/>
            <p:cNvCxnSpPr/>
            <p:nvPr/>
          </p:nvCxnSpPr>
          <p:spPr>
            <a:xfrm>
              <a:off x="3031068" y="2165314"/>
              <a:ext cx="951419" cy="0"/>
            </a:xfrm>
            <a:prstGeom prst="line">
              <a:avLst/>
            </a:prstGeom>
            <a:noFill/>
            <a:ln w="15875" cap="flat" cmpd="sng" algn="ctr">
              <a:solidFill>
                <a:srgbClr val="717379"/>
              </a:solidFill>
              <a:prstDash val="sysDot"/>
            </a:ln>
            <a:effectLst/>
          </p:spPr>
        </p:cxnSp>
        <p:grpSp>
          <p:nvGrpSpPr>
            <p:cNvPr id="39" name="Group 38"/>
            <p:cNvGrpSpPr/>
            <p:nvPr/>
          </p:nvGrpSpPr>
          <p:grpSpPr>
            <a:xfrm>
              <a:off x="3982487" y="2521763"/>
              <a:ext cx="4856712" cy="643895"/>
              <a:chOff x="4594097" y="3729507"/>
              <a:chExt cx="4245103" cy="643895"/>
            </a:xfrm>
          </p:grpSpPr>
          <p:cxnSp>
            <p:nvCxnSpPr>
              <p:cNvPr id="33" name="Straight Connector 32"/>
              <p:cNvCxnSpPr/>
              <p:nvPr/>
            </p:nvCxnSpPr>
            <p:spPr>
              <a:xfrm>
                <a:off x="4594097" y="4071558"/>
                <a:ext cx="274320" cy="0"/>
              </a:xfrm>
              <a:prstGeom prst="line">
                <a:avLst/>
              </a:prstGeom>
              <a:noFill/>
              <a:ln w="15875" cap="flat" cmpd="sng" algn="ctr">
                <a:solidFill>
                  <a:srgbClr val="717379"/>
                </a:solidFill>
                <a:prstDash val="sysDot"/>
              </a:ln>
              <a:effectLst/>
            </p:spPr>
          </p:cxnSp>
          <p:sp>
            <p:nvSpPr>
              <p:cNvPr id="36" name="Rectangle 35"/>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smtClean="0">
                    <a:solidFill>
                      <a:srgbClr val="FF0000"/>
                    </a:solidFill>
                    <a:latin typeface="Trebuchet MS" pitchFamily="34" charset="0"/>
                    <a:ea typeface="MS PGothic" pitchFamily="34" charset="-128"/>
                    <a:cs typeface="Arial" charset="0"/>
                  </a:rPr>
                  <a:t>Improve </a:t>
                </a:r>
                <a:r>
                  <a:rPr lang="en-US" sz="2000" kern="0" dirty="0">
                    <a:solidFill>
                      <a:srgbClr val="FF0000"/>
                    </a:solidFill>
                    <a:latin typeface="Trebuchet MS" pitchFamily="34" charset="0"/>
                    <a:ea typeface="MS PGothic" pitchFamily="34" charset="-128"/>
                    <a:cs typeface="Arial" charset="0"/>
                  </a:rPr>
                  <a:t>global memory </a:t>
                </a:r>
                <a:r>
                  <a:rPr lang="en-US" sz="2000" kern="0" dirty="0" smtClean="0">
                    <a:solidFill>
                      <a:srgbClr val="FF0000"/>
                    </a:solidFill>
                    <a:latin typeface="Trebuchet MS" pitchFamily="34" charset="0"/>
                    <a:ea typeface="MS PGothic" pitchFamily="34" charset="-128"/>
                    <a:cs typeface="Arial" charset="0"/>
                  </a:rPr>
                  <a:t>performance</a:t>
                </a:r>
                <a:endParaRPr lang="en-US" sz="2000" kern="0" dirty="0">
                  <a:solidFill>
                    <a:srgbClr val="FF0000"/>
                  </a:solidFill>
                  <a:latin typeface="Trebuchet MS" pitchFamily="34" charset="0"/>
                  <a:ea typeface="MS PGothic" pitchFamily="34" charset="-128"/>
                  <a:cs typeface="Arial" charset="0"/>
                </a:endParaRPr>
              </a:p>
            </p:txBody>
          </p:sp>
        </p:grpSp>
        <p:grpSp>
          <p:nvGrpSpPr>
            <p:cNvPr id="46" name="Group 45"/>
            <p:cNvGrpSpPr/>
            <p:nvPr/>
          </p:nvGrpSpPr>
          <p:grpSpPr>
            <a:xfrm>
              <a:off x="3982487" y="3224154"/>
              <a:ext cx="4856712" cy="643895"/>
              <a:chOff x="4594097" y="3729507"/>
              <a:chExt cx="4245103" cy="643895"/>
            </a:xfrm>
          </p:grpSpPr>
          <p:cxnSp>
            <p:nvCxnSpPr>
              <p:cNvPr id="47" name="Straight Connector 46"/>
              <p:cNvCxnSpPr/>
              <p:nvPr/>
            </p:nvCxnSpPr>
            <p:spPr>
              <a:xfrm>
                <a:off x="4594097" y="4071558"/>
                <a:ext cx="274320" cy="0"/>
              </a:xfrm>
              <a:prstGeom prst="line">
                <a:avLst/>
              </a:prstGeom>
              <a:noFill/>
              <a:ln w="15875" cap="flat" cmpd="sng" algn="ctr">
                <a:solidFill>
                  <a:srgbClr val="717379"/>
                </a:solidFill>
                <a:prstDash val="sysDot"/>
              </a:ln>
              <a:effectLst/>
            </p:spPr>
          </p:cxnSp>
          <p:sp>
            <p:nvSpPr>
              <p:cNvPr id="48" name="Rectangle 47"/>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smtClean="0">
                    <a:solidFill>
                      <a:srgbClr val="FFFFFF"/>
                    </a:solidFill>
                    <a:latin typeface="Trebuchet MS" pitchFamily="34" charset="0"/>
                    <a:ea typeface="MS PGothic" pitchFamily="34" charset="-128"/>
                    <a:cs typeface="Arial" charset="0"/>
                  </a:rPr>
                  <a:t>Maximize usage </a:t>
                </a:r>
                <a:r>
                  <a:rPr lang="en-US" sz="2000" kern="0" dirty="0">
                    <a:solidFill>
                      <a:srgbClr val="FFFFFF"/>
                    </a:solidFill>
                    <a:latin typeface="Trebuchet MS" pitchFamily="34" charset="0"/>
                    <a:ea typeface="MS PGothic" pitchFamily="34" charset="-128"/>
                    <a:cs typeface="Arial" charset="0"/>
                  </a:rPr>
                  <a:t>of shared memory</a:t>
                </a:r>
              </a:p>
            </p:txBody>
          </p:sp>
        </p:grpSp>
        <p:grpSp>
          <p:nvGrpSpPr>
            <p:cNvPr id="49" name="Group 48"/>
            <p:cNvGrpSpPr/>
            <p:nvPr/>
          </p:nvGrpSpPr>
          <p:grpSpPr>
            <a:xfrm>
              <a:off x="3982487" y="3924113"/>
              <a:ext cx="4856712" cy="643895"/>
              <a:chOff x="4594097" y="3729507"/>
              <a:chExt cx="4245103" cy="643895"/>
            </a:xfrm>
          </p:grpSpPr>
          <p:cxnSp>
            <p:nvCxnSpPr>
              <p:cNvPr id="50" name="Straight Connector 49"/>
              <p:cNvCxnSpPr/>
              <p:nvPr/>
            </p:nvCxnSpPr>
            <p:spPr>
              <a:xfrm>
                <a:off x="4594097" y="4071558"/>
                <a:ext cx="274320" cy="0"/>
              </a:xfrm>
              <a:prstGeom prst="line">
                <a:avLst/>
              </a:prstGeom>
              <a:noFill/>
              <a:ln w="15875" cap="flat" cmpd="sng" algn="ctr">
                <a:solidFill>
                  <a:srgbClr val="717379"/>
                </a:solidFill>
                <a:prstDash val="sysDot"/>
              </a:ln>
              <a:effectLst/>
            </p:spPr>
          </p:cxnSp>
          <p:sp>
            <p:nvSpPr>
              <p:cNvPr id="51" name="Rectangle 50"/>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smtClean="0">
                    <a:solidFill>
                      <a:schemeClr val="bg1"/>
                    </a:solidFill>
                    <a:latin typeface="Arial" charset="0"/>
                  </a:rPr>
                  <a:t>Optimize control </a:t>
                </a:r>
                <a:r>
                  <a:rPr lang="en-US" b="1" kern="0" dirty="0">
                    <a:solidFill>
                      <a:schemeClr val="bg1"/>
                    </a:solidFill>
                    <a:latin typeface="Arial" charset="0"/>
                  </a:rPr>
                  <a:t>flow </a:t>
                </a:r>
                <a:r>
                  <a:rPr lang="en-US" b="1" kern="0" dirty="0" smtClean="0">
                    <a:solidFill>
                      <a:schemeClr val="bg1"/>
                    </a:solidFill>
                    <a:latin typeface="Arial" charset="0"/>
                  </a:rPr>
                  <a:t>throughput</a:t>
                </a:r>
                <a:endParaRPr lang="en-US" b="1" kern="0" dirty="0">
                  <a:solidFill>
                    <a:schemeClr val="bg1"/>
                  </a:solidFill>
                  <a:latin typeface="Arial" charset="0"/>
                </a:endParaRPr>
              </a:p>
            </p:txBody>
          </p:sp>
        </p:grpSp>
        <p:cxnSp>
          <p:nvCxnSpPr>
            <p:cNvPr id="52" name="Straight Connector 51"/>
            <p:cNvCxnSpPr/>
            <p:nvPr/>
          </p:nvCxnSpPr>
          <p:spPr>
            <a:xfrm>
              <a:off x="3982487" y="1470620"/>
              <a:ext cx="0" cy="2825607"/>
            </a:xfrm>
            <a:prstGeom prst="line">
              <a:avLst/>
            </a:prstGeom>
            <a:noFill/>
            <a:ln w="15875" cap="flat" cmpd="sng" algn="ctr">
              <a:solidFill>
                <a:srgbClr val="717379"/>
              </a:solidFill>
              <a:prstDash val="sysDot"/>
            </a:ln>
            <a:effectLst/>
          </p:spPr>
        </p:cxnSp>
        <p:grpSp>
          <p:nvGrpSpPr>
            <p:cNvPr id="16" name="Group 15"/>
            <p:cNvGrpSpPr/>
            <p:nvPr/>
          </p:nvGrpSpPr>
          <p:grpSpPr>
            <a:xfrm>
              <a:off x="3982487" y="1133045"/>
              <a:ext cx="4856712" cy="643895"/>
              <a:chOff x="4594097" y="3729507"/>
              <a:chExt cx="4245103" cy="643895"/>
            </a:xfrm>
          </p:grpSpPr>
          <p:cxnSp>
            <p:nvCxnSpPr>
              <p:cNvPr id="17" name="Straight Connector 16"/>
              <p:cNvCxnSpPr/>
              <p:nvPr/>
            </p:nvCxnSpPr>
            <p:spPr>
              <a:xfrm>
                <a:off x="4594097" y="4071558"/>
                <a:ext cx="274320" cy="0"/>
              </a:xfrm>
              <a:prstGeom prst="line">
                <a:avLst/>
              </a:prstGeom>
              <a:noFill/>
              <a:ln w="15875" cap="flat" cmpd="sng" algn="ctr">
                <a:solidFill>
                  <a:srgbClr val="717379"/>
                </a:solidFill>
                <a:prstDash val="sysDot"/>
              </a:ln>
              <a:effectLst/>
            </p:spPr>
          </p:cxnSp>
          <p:sp>
            <p:nvSpPr>
              <p:cNvPr id="18" name="Rectangle 17"/>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smtClean="0">
                    <a:solidFill>
                      <a:schemeClr val="bg1"/>
                    </a:solidFill>
                    <a:latin typeface="Arial" charset="0"/>
                  </a:rPr>
                  <a:t>Profiling tools</a:t>
                </a:r>
                <a:endParaRPr lang="en-US" b="1" kern="0" dirty="0">
                  <a:solidFill>
                    <a:schemeClr val="bg1"/>
                  </a:solidFill>
                  <a:latin typeface="Arial" charset="0"/>
                </a:endParaRPr>
              </a:p>
            </p:txBody>
          </p:sp>
        </p:grpSp>
        <p:grpSp>
          <p:nvGrpSpPr>
            <p:cNvPr id="19" name="Group 18"/>
            <p:cNvGrpSpPr/>
            <p:nvPr/>
          </p:nvGrpSpPr>
          <p:grpSpPr>
            <a:xfrm>
              <a:off x="3982487" y="1827069"/>
              <a:ext cx="4856712" cy="643895"/>
              <a:chOff x="4594097" y="3729507"/>
              <a:chExt cx="4245103" cy="643895"/>
            </a:xfrm>
          </p:grpSpPr>
          <p:cxnSp>
            <p:nvCxnSpPr>
              <p:cNvPr id="20" name="Straight Connector 19"/>
              <p:cNvCxnSpPr/>
              <p:nvPr/>
            </p:nvCxnSpPr>
            <p:spPr>
              <a:xfrm>
                <a:off x="4594097" y="4071558"/>
                <a:ext cx="274320" cy="0"/>
              </a:xfrm>
              <a:prstGeom prst="line">
                <a:avLst/>
              </a:prstGeom>
              <a:noFill/>
              <a:ln w="15875" cap="flat" cmpd="sng" algn="ctr">
                <a:solidFill>
                  <a:srgbClr val="717379"/>
                </a:solidFill>
                <a:prstDash val="sysDot"/>
              </a:ln>
              <a:effectLst/>
            </p:spPr>
          </p:cxnSp>
          <p:sp>
            <p:nvSpPr>
              <p:cNvPr id="21" name="Rectangle 20"/>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smtClean="0">
                    <a:solidFill>
                      <a:schemeClr val="bg1"/>
                    </a:solidFill>
                    <a:latin typeface="Arial" charset="0"/>
                  </a:rPr>
                  <a:t>Kernel launch configuration</a:t>
                </a:r>
                <a:endParaRPr lang="en-US" b="1" kern="0" dirty="0">
                  <a:solidFill>
                    <a:schemeClr val="bg1"/>
                  </a:solidFill>
                  <a:latin typeface="Arial" charset="0"/>
                </a:endParaRPr>
              </a:p>
            </p:txBody>
          </p:sp>
        </p:grpSp>
      </p:grpSp>
    </p:spTree>
    <p:extLst>
      <p:ext uri="{BB962C8B-B14F-4D97-AF65-F5344CB8AC3E}">
        <p14:creationId xmlns:p14="http://schemas.microsoft.com/office/powerpoint/2010/main" val="58641942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Improve global memory performance</a:t>
            </a:r>
          </a:p>
        </p:txBody>
      </p:sp>
      <p:sp>
        <p:nvSpPr>
          <p:cNvPr id="5" name="Rectangle 4"/>
          <p:cNvSpPr/>
          <p:nvPr/>
        </p:nvSpPr>
        <p:spPr>
          <a:xfrm>
            <a:off x="0" y="702964"/>
            <a:ext cx="8947223" cy="400110"/>
          </a:xfrm>
          <a:prstGeom prst="rect">
            <a:avLst/>
          </a:prstGeom>
        </p:spPr>
        <p:txBody>
          <a:bodyPr wrap="square">
            <a:spAutoFit/>
          </a:bodyPr>
          <a:lstStyle/>
          <a:p>
            <a:pPr marL="342900" indent="-342900">
              <a:buFont typeface="Wingdings" charset="2"/>
              <a:buChar char="u"/>
            </a:pPr>
            <a:r>
              <a:rPr lang="en-US" sz="2000" b="1" kern="0" dirty="0" smtClean="0">
                <a:solidFill>
                  <a:srgbClr val="000000"/>
                </a:solidFill>
                <a:latin typeface="Arial" charset="0"/>
              </a:rPr>
              <a:t>Global </a:t>
            </a:r>
            <a:r>
              <a:rPr lang="en-US" sz="2000" b="1" kern="0" dirty="0">
                <a:solidFill>
                  <a:srgbClr val="000000"/>
                </a:solidFill>
                <a:latin typeface="Arial" charset="0"/>
              </a:rPr>
              <a:t>memory </a:t>
            </a:r>
            <a:r>
              <a:rPr lang="en-US" sz="2000" b="1" kern="0" dirty="0" smtClean="0">
                <a:solidFill>
                  <a:srgbClr val="000000"/>
                </a:solidFill>
                <a:latin typeface="Arial" charset="0"/>
              </a:rPr>
              <a:t>performance consideration</a:t>
            </a:r>
            <a:endParaRPr lang="en-US" sz="2000" b="1" kern="0" dirty="0">
              <a:solidFill>
                <a:srgbClr val="000000"/>
              </a:solidFill>
              <a:latin typeface="Arial" charset="0"/>
            </a:endParaRPr>
          </a:p>
        </p:txBody>
      </p:sp>
      <p:sp>
        <p:nvSpPr>
          <p:cNvPr id="9" name="Rectangle 8"/>
          <p:cNvSpPr/>
          <p:nvPr/>
        </p:nvSpPr>
        <p:spPr>
          <a:xfrm>
            <a:off x="0" y="1103074"/>
            <a:ext cx="9144000" cy="1323439"/>
          </a:xfrm>
          <a:prstGeom prst="rect">
            <a:avLst/>
          </a:prstGeom>
        </p:spPr>
        <p:txBody>
          <a:bodyPr wrap="square">
            <a:spAutoFit/>
          </a:bodyPr>
          <a:lstStyle/>
          <a:p>
            <a:pPr marL="342900" indent="-342900">
              <a:buFont typeface="Wingdings" charset="2"/>
              <a:buChar char="§"/>
            </a:pPr>
            <a:r>
              <a:rPr lang="en-US" sz="2000" dirty="0">
                <a:latin typeface="Arial"/>
                <a:cs typeface="Arial"/>
              </a:rPr>
              <a:t>Most </a:t>
            </a:r>
            <a:r>
              <a:rPr lang="en-US" sz="2000" b="1" dirty="0" smtClean="0">
                <a:latin typeface="Arial"/>
                <a:cs typeface="Arial"/>
              </a:rPr>
              <a:t>device data </a:t>
            </a:r>
            <a:r>
              <a:rPr lang="en-US" sz="2000" b="1" dirty="0">
                <a:latin typeface="Arial"/>
                <a:cs typeface="Arial"/>
              </a:rPr>
              <a:t>access </a:t>
            </a:r>
            <a:r>
              <a:rPr lang="en-US" sz="2000" dirty="0">
                <a:latin typeface="Arial"/>
                <a:cs typeface="Arial"/>
              </a:rPr>
              <a:t>begins </a:t>
            </a:r>
            <a:r>
              <a:rPr lang="en-US" sz="2000" dirty="0" smtClean="0">
                <a:latin typeface="Arial"/>
                <a:cs typeface="Arial"/>
              </a:rPr>
              <a:t>from global memory</a:t>
            </a:r>
          </a:p>
          <a:p>
            <a:pPr marL="342900" indent="-342900">
              <a:buFont typeface="Wingdings" charset="2"/>
              <a:buChar char="§"/>
            </a:pPr>
            <a:r>
              <a:rPr lang="en-US" sz="2000" dirty="0" smtClean="0"/>
              <a:t>Global </a:t>
            </a:r>
            <a:r>
              <a:rPr lang="en-US" sz="2000" dirty="0"/>
              <a:t>memory is accessed in chunks of 32-, 64-, or 128-byte memory transactions, that is, those transactions must be aligned to 32-, 64, or 128-byte </a:t>
            </a:r>
            <a:r>
              <a:rPr lang="en-US" sz="2000" dirty="0" smtClean="0"/>
              <a:t>segment</a:t>
            </a:r>
          </a:p>
          <a:p>
            <a:pPr marL="342900" indent="-342900">
              <a:buFont typeface="Wingdings" charset="2"/>
              <a:buChar char="§"/>
            </a:pPr>
            <a:endParaRPr lang="en-US" sz="2000" dirty="0"/>
          </a:p>
        </p:txBody>
      </p:sp>
      <p:sp>
        <p:nvSpPr>
          <p:cNvPr id="14" name="Rectangle 13"/>
          <p:cNvSpPr/>
          <p:nvPr/>
        </p:nvSpPr>
        <p:spPr>
          <a:xfrm>
            <a:off x="0" y="4482514"/>
            <a:ext cx="9074268" cy="1631216"/>
          </a:xfrm>
          <a:prstGeom prst="rect">
            <a:avLst/>
          </a:prstGeom>
        </p:spPr>
        <p:txBody>
          <a:bodyPr wrap="square">
            <a:spAutoFit/>
          </a:bodyPr>
          <a:lstStyle/>
          <a:p>
            <a:pPr marL="342900" indent="-342900">
              <a:buFont typeface="Wingdings" charset="2"/>
              <a:buChar char="§"/>
            </a:pPr>
            <a:r>
              <a:rPr lang="en-US" sz="2000" dirty="0" smtClean="0">
                <a:latin typeface="Arial"/>
                <a:cs typeface="Arial"/>
              </a:rPr>
              <a:t>Global memory bandwidth </a:t>
            </a:r>
            <a:r>
              <a:rPr lang="en-US" sz="2000" dirty="0">
                <a:latin typeface="Arial"/>
                <a:cs typeface="Arial"/>
              </a:rPr>
              <a:t>is </a:t>
            </a:r>
            <a:r>
              <a:rPr lang="en-US" sz="2000" dirty="0" smtClean="0">
                <a:latin typeface="Arial"/>
                <a:cs typeface="Arial"/>
              </a:rPr>
              <a:t>performance bottleneck in GPU applications. So, maximizing global memory bandwidth is a fundamental step in kernel performance tuning. </a:t>
            </a:r>
          </a:p>
          <a:p>
            <a:pPr marL="342900" indent="-342900">
              <a:buFont typeface="Wingdings" charset="2"/>
              <a:buChar char="§"/>
            </a:pPr>
            <a:r>
              <a:rPr lang="en-US" sz="2000" dirty="0">
                <a:latin typeface="Arial"/>
                <a:cs typeface="Arial"/>
              </a:rPr>
              <a:t>Reducing global memory access </a:t>
            </a:r>
            <a:r>
              <a:rPr lang="en-US" sz="2000" dirty="0" smtClean="0">
                <a:latin typeface="Arial"/>
                <a:cs typeface="Arial"/>
              </a:rPr>
              <a:t>enhances performance: </a:t>
            </a:r>
            <a:r>
              <a:rPr lang="en-US" sz="2000" dirty="0" smtClean="0">
                <a:solidFill>
                  <a:srgbClr val="008000"/>
                </a:solidFill>
                <a:latin typeface="Arial"/>
                <a:cs typeface="Arial"/>
              </a:rPr>
              <a:t>Memory coalescing; </a:t>
            </a:r>
            <a:r>
              <a:rPr lang="en-US" sz="2000" i="1" dirty="0" smtClean="0">
                <a:latin typeface="Arial"/>
                <a:cs typeface="Arial"/>
              </a:rPr>
              <a:t>Caching load; prefetching</a:t>
            </a:r>
          </a:p>
        </p:txBody>
      </p:sp>
      <p:pic>
        <p:nvPicPr>
          <p:cNvPr id="15" name="Picture 14"/>
          <p:cNvPicPr>
            <a:picLocks noChangeAspect="1"/>
          </p:cNvPicPr>
          <p:nvPr/>
        </p:nvPicPr>
        <p:blipFill>
          <a:blip r:embed="rId3"/>
          <a:stretch>
            <a:fillRect/>
          </a:stretch>
        </p:blipFill>
        <p:spPr>
          <a:xfrm>
            <a:off x="130953" y="2183639"/>
            <a:ext cx="4356380" cy="2016765"/>
          </a:xfrm>
          <a:prstGeom prst="rect">
            <a:avLst/>
          </a:prstGeom>
        </p:spPr>
      </p:pic>
      <p:sp>
        <p:nvSpPr>
          <p:cNvPr id="16" name="TextBox 15"/>
          <p:cNvSpPr txBox="1"/>
          <p:nvPr/>
        </p:nvSpPr>
        <p:spPr>
          <a:xfrm>
            <a:off x="4487334" y="2183639"/>
            <a:ext cx="4586934" cy="1938992"/>
          </a:xfrm>
          <a:prstGeom prst="rect">
            <a:avLst/>
          </a:prstGeom>
          <a:noFill/>
        </p:spPr>
        <p:txBody>
          <a:bodyPr wrap="square" rtlCol="0">
            <a:spAutoFit/>
          </a:bodyPr>
          <a:lstStyle/>
          <a:p>
            <a:r>
              <a:rPr lang="en-US" sz="2000" dirty="0" smtClean="0"/>
              <a:t>Scheme of global </a:t>
            </a:r>
            <a:r>
              <a:rPr lang="en-US" sz="2000" dirty="0"/>
              <a:t>memory </a:t>
            </a:r>
            <a:r>
              <a:rPr lang="en-US" sz="2000" dirty="0" smtClean="0"/>
              <a:t>access</a:t>
            </a:r>
          </a:p>
          <a:p>
            <a:r>
              <a:rPr lang="en-US" sz="2000" dirty="0" smtClean="0"/>
              <a:t>Application </a:t>
            </a:r>
            <a:r>
              <a:rPr lang="en-US" sz="2000" dirty="0"/>
              <a:t>data initially </a:t>
            </a:r>
            <a:r>
              <a:rPr lang="en-US" sz="2000" dirty="0" smtClean="0"/>
              <a:t>resides in global memory (DRAM). </a:t>
            </a:r>
            <a:r>
              <a:rPr lang="en-US" sz="2000" dirty="0"/>
              <a:t>Kernel memory requests are </a:t>
            </a:r>
            <a:r>
              <a:rPr lang="en-US" sz="2000" dirty="0" smtClean="0"/>
              <a:t>served </a:t>
            </a:r>
            <a:r>
              <a:rPr lang="en-US" sz="2000" dirty="0"/>
              <a:t>between </a:t>
            </a:r>
            <a:r>
              <a:rPr lang="en-US" sz="2000" dirty="0" smtClean="0"/>
              <a:t>DRAM </a:t>
            </a:r>
            <a:r>
              <a:rPr lang="en-US" sz="2000" dirty="0"/>
              <a:t>and SM on-chip memory in chunks of 32-, 64-, or 128-</a:t>
            </a:r>
            <a:r>
              <a:rPr lang="en-US" sz="2000" dirty="0" smtClean="0"/>
              <a:t>byte </a:t>
            </a:r>
            <a:r>
              <a:rPr lang="en-US" sz="2000" dirty="0"/>
              <a:t>memory transactions</a:t>
            </a:r>
          </a:p>
        </p:txBody>
      </p:sp>
    </p:spTree>
    <p:extLst>
      <p:ext uri="{BB962C8B-B14F-4D97-AF65-F5344CB8AC3E}">
        <p14:creationId xmlns:p14="http://schemas.microsoft.com/office/powerpoint/2010/main" val="341397755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Improve global memory performance</a:t>
            </a:r>
          </a:p>
        </p:txBody>
      </p:sp>
      <p:sp>
        <p:nvSpPr>
          <p:cNvPr id="5" name="Rectangle 4"/>
          <p:cNvSpPr/>
          <p:nvPr/>
        </p:nvSpPr>
        <p:spPr>
          <a:xfrm>
            <a:off x="0" y="702964"/>
            <a:ext cx="8947223" cy="400110"/>
          </a:xfrm>
          <a:prstGeom prst="rect">
            <a:avLst/>
          </a:prstGeom>
        </p:spPr>
        <p:txBody>
          <a:bodyPr wrap="square">
            <a:spAutoFit/>
          </a:bodyPr>
          <a:lstStyle/>
          <a:p>
            <a:pPr marL="342900" indent="-342900">
              <a:buFont typeface="Wingdings" charset="2"/>
              <a:buChar char="u"/>
            </a:pPr>
            <a:r>
              <a:rPr lang="en-US" sz="2000" b="1" kern="0" dirty="0">
                <a:solidFill>
                  <a:srgbClr val="000000"/>
                </a:solidFill>
                <a:latin typeface="Arial" charset="0"/>
              </a:rPr>
              <a:t>global memory coalescing </a:t>
            </a:r>
          </a:p>
        </p:txBody>
      </p:sp>
      <p:sp>
        <p:nvSpPr>
          <p:cNvPr id="68" name="Rectangle 67"/>
          <p:cNvSpPr/>
          <p:nvPr/>
        </p:nvSpPr>
        <p:spPr>
          <a:xfrm>
            <a:off x="0" y="6515669"/>
            <a:ext cx="4202029" cy="369332"/>
          </a:xfrm>
          <a:prstGeom prst="rect">
            <a:avLst/>
          </a:prstGeom>
        </p:spPr>
        <p:txBody>
          <a:bodyPr wrap="none">
            <a:spAutoFit/>
          </a:bodyPr>
          <a:lstStyle/>
          <a:p>
            <a:r>
              <a:rPr lang="en-US" dirty="0"/>
              <a:t>https://</a:t>
            </a:r>
            <a:r>
              <a:rPr lang="en-US" dirty="0" err="1"/>
              <a:t>cvw.cac.cornell.edu</a:t>
            </a:r>
            <a:r>
              <a:rPr lang="en-US" dirty="0"/>
              <a:t>/</a:t>
            </a:r>
            <a:r>
              <a:rPr lang="en-US" dirty="0" err="1"/>
              <a:t>gpu</a:t>
            </a:r>
            <a:r>
              <a:rPr lang="en-US" dirty="0"/>
              <a:t>/coalesced</a:t>
            </a:r>
          </a:p>
        </p:txBody>
      </p:sp>
      <p:sp>
        <p:nvSpPr>
          <p:cNvPr id="70" name="Rectangle 69"/>
          <p:cNvSpPr/>
          <p:nvPr/>
        </p:nvSpPr>
        <p:spPr>
          <a:xfrm>
            <a:off x="8423" y="1097947"/>
            <a:ext cx="9135577" cy="1631216"/>
          </a:xfrm>
          <a:prstGeom prst="rect">
            <a:avLst/>
          </a:prstGeom>
        </p:spPr>
        <p:txBody>
          <a:bodyPr wrap="square">
            <a:spAutoFit/>
          </a:bodyPr>
          <a:lstStyle/>
          <a:p>
            <a:pPr marL="236538" indent="-236538">
              <a:buFont typeface="Wingdings" charset="2"/>
              <a:buChar char="§"/>
            </a:pPr>
            <a:r>
              <a:rPr lang="en-US" sz="2000" b="1" dirty="0" smtClean="0"/>
              <a:t>Memory </a:t>
            </a:r>
            <a:r>
              <a:rPr lang="en-US" sz="2000" b="1" dirty="0"/>
              <a:t>coalescing </a:t>
            </a:r>
            <a:r>
              <a:rPr lang="en-US" sz="2000" dirty="0" smtClean="0"/>
              <a:t>(or coalesced </a:t>
            </a:r>
            <a:r>
              <a:rPr lang="en-US" sz="2000" dirty="0"/>
              <a:t>memory </a:t>
            </a:r>
            <a:r>
              <a:rPr lang="en-US" sz="2000" dirty="0" smtClean="0"/>
              <a:t>access) refers </a:t>
            </a:r>
            <a:r>
              <a:rPr lang="en-US" sz="2000" dirty="0"/>
              <a:t>to combining multiple memory accesses into a single transaction. </a:t>
            </a:r>
            <a:endParaRPr lang="en-US" sz="2000" dirty="0" smtClean="0"/>
          </a:p>
          <a:p>
            <a:pPr marL="406400" indent="-287338">
              <a:buFont typeface="Arial"/>
              <a:buChar char="•"/>
            </a:pPr>
            <a:r>
              <a:rPr lang="en-US" sz="2000" dirty="0" smtClean="0"/>
              <a:t>When </a:t>
            </a:r>
            <a:r>
              <a:rPr lang="en-US" sz="2000" dirty="0"/>
              <a:t>all threads in a warp execute a load instruction: The </a:t>
            </a:r>
            <a:r>
              <a:rPr lang="en-US" sz="2000" dirty="0" smtClean="0"/>
              <a:t>device </a:t>
            </a:r>
            <a:r>
              <a:rPr lang="en-US" sz="2000" dirty="0"/>
              <a:t>detects whether the addresses are </a:t>
            </a:r>
            <a:r>
              <a:rPr lang="en-US" sz="2000" dirty="0" smtClean="0"/>
              <a:t>consecutive and coalesces </a:t>
            </a:r>
            <a:r>
              <a:rPr lang="en-US" sz="2000" dirty="0"/>
              <a:t>all accesses in a consolidated access to consecutive DRAM </a:t>
            </a:r>
            <a:r>
              <a:rPr lang="en-US" sz="2000" dirty="0" smtClean="0"/>
              <a:t>locations</a:t>
            </a:r>
            <a:endParaRPr lang="en-US" sz="2000" dirty="0"/>
          </a:p>
        </p:txBody>
      </p:sp>
      <p:pic>
        <p:nvPicPr>
          <p:cNvPr id="13" name="Picture 12"/>
          <p:cNvPicPr>
            <a:picLocks noChangeAspect="1"/>
          </p:cNvPicPr>
          <p:nvPr/>
        </p:nvPicPr>
        <p:blipFill>
          <a:blip r:embed="rId3"/>
          <a:stretch>
            <a:fillRect/>
          </a:stretch>
        </p:blipFill>
        <p:spPr>
          <a:xfrm>
            <a:off x="218485" y="3967553"/>
            <a:ext cx="2611943" cy="1053357"/>
          </a:xfrm>
          <a:prstGeom prst="rect">
            <a:avLst/>
          </a:prstGeom>
        </p:spPr>
      </p:pic>
      <p:pic>
        <p:nvPicPr>
          <p:cNvPr id="14" name="Picture 13"/>
          <p:cNvPicPr>
            <a:picLocks noChangeAspect="1"/>
          </p:cNvPicPr>
          <p:nvPr/>
        </p:nvPicPr>
        <p:blipFill>
          <a:blip r:embed="rId4"/>
          <a:stretch>
            <a:fillRect/>
          </a:stretch>
        </p:blipFill>
        <p:spPr>
          <a:xfrm>
            <a:off x="3186028" y="3850752"/>
            <a:ext cx="3009757" cy="1170158"/>
          </a:xfrm>
          <a:prstGeom prst="rect">
            <a:avLst/>
          </a:prstGeom>
        </p:spPr>
      </p:pic>
      <p:pic>
        <p:nvPicPr>
          <p:cNvPr id="15" name="Picture 14"/>
          <p:cNvPicPr>
            <a:picLocks noChangeAspect="1"/>
          </p:cNvPicPr>
          <p:nvPr/>
        </p:nvPicPr>
        <p:blipFill>
          <a:blip r:embed="rId5"/>
          <a:stretch>
            <a:fillRect/>
          </a:stretch>
        </p:blipFill>
        <p:spPr>
          <a:xfrm>
            <a:off x="6331754" y="3485839"/>
            <a:ext cx="2590114" cy="1476670"/>
          </a:xfrm>
          <a:prstGeom prst="rect">
            <a:avLst/>
          </a:prstGeom>
        </p:spPr>
      </p:pic>
      <p:pic>
        <p:nvPicPr>
          <p:cNvPr id="16" name="Picture 15"/>
          <p:cNvPicPr>
            <a:picLocks noChangeAspect="1"/>
          </p:cNvPicPr>
          <p:nvPr/>
        </p:nvPicPr>
        <p:blipFill>
          <a:blip r:embed="rId6"/>
          <a:stretch>
            <a:fillRect/>
          </a:stretch>
        </p:blipFill>
        <p:spPr>
          <a:xfrm>
            <a:off x="218485" y="3109099"/>
            <a:ext cx="2764343" cy="741653"/>
          </a:xfrm>
          <a:prstGeom prst="rect">
            <a:avLst/>
          </a:prstGeom>
        </p:spPr>
      </p:pic>
      <p:pic>
        <p:nvPicPr>
          <p:cNvPr id="17" name="Picture 16"/>
          <p:cNvPicPr>
            <a:picLocks noChangeAspect="1"/>
          </p:cNvPicPr>
          <p:nvPr/>
        </p:nvPicPr>
        <p:blipFill>
          <a:blip r:embed="rId7"/>
          <a:stretch>
            <a:fillRect/>
          </a:stretch>
        </p:blipFill>
        <p:spPr>
          <a:xfrm>
            <a:off x="3670788" y="3083614"/>
            <a:ext cx="2372597" cy="578443"/>
          </a:xfrm>
          <a:prstGeom prst="rect">
            <a:avLst/>
          </a:prstGeom>
        </p:spPr>
      </p:pic>
      <p:sp>
        <p:nvSpPr>
          <p:cNvPr id="19" name="Rectangle 18"/>
          <p:cNvSpPr/>
          <p:nvPr/>
        </p:nvSpPr>
        <p:spPr>
          <a:xfrm>
            <a:off x="8423" y="5695335"/>
            <a:ext cx="9144000" cy="707886"/>
          </a:xfrm>
          <a:prstGeom prst="rect">
            <a:avLst/>
          </a:prstGeom>
        </p:spPr>
        <p:txBody>
          <a:bodyPr wrap="square">
            <a:spAutoFit/>
          </a:bodyPr>
          <a:lstStyle/>
          <a:p>
            <a:r>
              <a:rPr lang="en-US" sz="2000" dirty="0" smtClean="0"/>
              <a:t>Ensure </a:t>
            </a:r>
            <a:r>
              <a:rPr lang="en-US" sz="2000" dirty="0"/>
              <a:t>global memory accesses are coalesced whenever </a:t>
            </a:r>
            <a:r>
              <a:rPr lang="en-US" sz="2000" dirty="0" smtClean="0"/>
              <a:t>possible:  </a:t>
            </a:r>
            <a:r>
              <a:rPr lang="en-US" sz="2000" dirty="0"/>
              <a:t>More coalesces </a:t>
            </a:r>
            <a:r>
              <a:rPr lang="en-US" sz="2000" dirty="0" smtClean="0"/>
              <a:t>&gt;&gt; </a:t>
            </a:r>
            <a:r>
              <a:rPr lang="en-US" sz="2000" dirty="0"/>
              <a:t>less </a:t>
            </a:r>
            <a:r>
              <a:rPr lang="en-US" sz="2000" dirty="0" smtClean="0"/>
              <a:t>memory transactions &gt;&gt; </a:t>
            </a:r>
            <a:r>
              <a:rPr lang="en-US" sz="2000" dirty="0"/>
              <a:t>higher throughput </a:t>
            </a:r>
            <a:r>
              <a:rPr lang="en-US" sz="2000" dirty="0" smtClean="0"/>
              <a:t>&gt;&gt; better </a:t>
            </a:r>
            <a:r>
              <a:rPr lang="en-US" sz="2000" dirty="0"/>
              <a:t>performance</a:t>
            </a:r>
          </a:p>
        </p:txBody>
      </p:sp>
    </p:spTree>
    <p:extLst>
      <p:ext uri="{BB962C8B-B14F-4D97-AF65-F5344CB8AC3E}">
        <p14:creationId xmlns:p14="http://schemas.microsoft.com/office/powerpoint/2010/main" val="83416065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515669"/>
            <a:ext cx="5215077" cy="369332"/>
          </a:xfrm>
          <a:prstGeom prst="rect">
            <a:avLst/>
          </a:prstGeom>
        </p:spPr>
        <p:txBody>
          <a:bodyPr wrap="none">
            <a:spAutoFit/>
          </a:bodyPr>
          <a:lstStyle/>
          <a:p>
            <a:r>
              <a:rPr lang="en-US" dirty="0"/>
              <a:t>https://</a:t>
            </a:r>
            <a:r>
              <a:rPr lang="en-US" dirty="0" err="1"/>
              <a:t>cs.nyu.edu</a:t>
            </a:r>
            <a:r>
              <a:rPr lang="en-US" dirty="0"/>
              <a:t>/courses/fall17/CSCI-GA.3033-004/</a:t>
            </a:r>
          </a:p>
        </p:txBody>
      </p:sp>
      <p:sp>
        <p:nvSpPr>
          <p:cNvPr id="10" name="Rectangle 9"/>
          <p:cNvSpPr/>
          <p:nvPr/>
        </p:nvSpPr>
        <p:spPr>
          <a:xfrm>
            <a:off x="5570828" y="5848995"/>
            <a:ext cx="3203256" cy="646331"/>
          </a:xfrm>
          <a:prstGeom prst="rect">
            <a:avLst/>
          </a:prstGeom>
        </p:spPr>
        <p:txBody>
          <a:bodyPr wrap="square">
            <a:spAutoFit/>
          </a:bodyPr>
          <a:lstStyle/>
          <a:p>
            <a:r>
              <a:rPr lang="en-US" dirty="0" smtClean="0"/>
              <a:t>unfavorable access direction in Kernel </a:t>
            </a:r>
            <a:r>
              <a:rPr lang="en-US" dirty="0"/>
              <a:t>code</a:t>
            </a:r>
          </a:p>
        </p:txBody>
      </p:sp>
      <p:sp>
        <p:nvSpPr>
          <p:cNvPr id="11" name="Rectangle 10"/>
          <p:cNvSpPr/>
          <p:nvPr/>
        </p:nvSpPr>
        <p:spPr>
          <a:xfrm>
            <a:off x="365444" y="5823295"/>
            <a:ext cx="4224867" cy="646331"/>
          </a:xfrm>
          <a:prstGeom prst="rect">
            <a:avLst/>
          </a:prstGeom>
        </p:spPr>
        <p:txBody>
          <a:bodyPr wrap="square">
            <a:spAutoFit/>
          </a:bodyPr>
          <a:lstStyle/>
          <a:p>
            <a:r>
              <a:rPr lang="en-US" dirty="0"/>
              <a:t>Favorable </a:t>
            </a:r>
            <a:r>
              <a:rPr lang="en-US" dirty="0" smtClean="0"/>
              <a:t>access direction in Kernel </a:t>
            </a:r>
            <a:r>
              <a:rPr lang="en-US" dirty="0"/>
              <a:t>code</a:t>
            </a:r>
          </a:p>
          <a:p>
            <a:r>
              <a:rPr lang="en-US" dirty="0"/>
              <a:t>of one thread</a:t>
            </a:r>
          </a:p>
        </p:txBody>
      </p:sp>
      <p:grpSp>
        <p:nvGrpSpPr>
          <p:cNvPr id="15" name="Group 14"/>
          <p:cNvGrpSpPr/>
          <p:nvPr/>
        </p:nvGrpSpPr>
        <p:grpSpPr>
          <a:xfrm>
            <a:off x="229977" y="1663480"/>
            <a:ext cx="8894234" cy="4170577"/>
            <a:chOff x="249766" y="1433730"/>
            <a:chExt cx="8894234" cy="4170577"/>
          </a:xfrm>
        </p:grpSpPr>
        <p:pic>
          <p:nvPicPr>
            <p:cNvPr id="3" name="Picture 2"/>
            <p:cNvPicPr>
              <a:picLocks noChangeAspect="1"/>
            </p:cNvPicPr>
            <p:nvPr/>
          </p:nvPicPr>
          <p:blipFill>
            <a:blip r:embed="rId3"/>
            <a:stretch>
              <a:fillRect/>
            </a:stretch>
          </p:blipFill>
          <p:spPr>
            <a:xfrm>
              <a:off x="881661" y="1663480"/>
              <a:ext cx="2146299" cy="2375577"/>
            </a:xfrm>
            <a:prstGeom prst="rect">
              <a:avLst/>
            </a:prstGeom>
          </p:spPr>
        </p:pic>
        <p:pic>
          <p:nvPicPr>
            <p:cNvPr id="4" name="Picture 3"/>
            <p:cNvPicPr>
              <a:picLocks noChangeAspect="1"/>
            </p:cNvPicPr>
            <p:nvPr/>
          </p:nvPicPr>
          <p:blipFill>
            <a:blip r:embed="rId4"/>
            <a:stretch>
              <a:fillRect/>
            </a:stretch>
          </p:blipFill>
          <p:spPr>
            <a:xfrm>
              <a:off x="249766" y="4212708"/>
              <a:ext cx="4264345" cy="1264599"/>
            </a:xfrm>
            <a:prstGeom prst="rect">
              <a:avLst/>
            </a:prstGeom>
          </p:spPr>
        </p:pic>
        <p:pic>
          <p:nvPicPr>
            <p:cNvPr id="9" name="Picture 8"/>
            <p:cNvPicPr>
              <a:picLocks noChangeAspect="1"/>
            </p:cNvPicPr>
            <p:nvPr/>
          </p:nvPicPr>
          <p:blipFill>
            <a:blip r:embed="rId5"/>
            <a:stretch>
              <a:fillRect/>
            </a:stretch>
          </p:blipFill>
          <p:spPr>
            <a:xfrm>
              <a:off x="4879655" y="3910555"/>
              <a:ext cx="4264345" cy="1693752"/>
            </a:xfrm>
            <a:prstGeom prst="rect">
              <a:avLst/>
            </a:prstGeom>
          </p:spPr>
        </p:pic>
        <p:pic>
          <p:nvPicPr>
            <p:cNvPr id="13" name="Picture 12"/>
            <p:cNvPicPr>
              <a:picLocks noChangeAspect="1"/>
            </p:cNvPicPr>
            <p:nvPr/>
          </p:nvPicPr>
          <p:blipFill>
            <a:blip r:embed="rId6"/>
            <a:stretch>
              <a:fillRect/>
            </a:stretch>
          </p:blipFill>
          <p:spPr>
            <a:xfrm>
              <a:off x="5367628" y="1433730"/>
              <a:ext cx="2990342" cy="2332336"/>
            </a:xfrm>
            <a:prstGeom prst="rect">
              <a:avLst/>
            </a:prstGeom>
          </p:spPr>
        </p:pic>
      </p:grpSp>
      <p:sp>
        <p:nvSpPr>
          <p:cNvPr id="16"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Improve global memory performance</a:t>
            </a:r>
          </a:p>
        </p:txBody>
      </p:sp>
      <p:sp>
        <p:nvSpPr>
          <p:cNvPr id="17" name="Rectangle 16"/>
          <p:cNvSpPr/>
          <p:nvPr/>
        </p:nvSpPr>
        <p:spPr>
          <a:xfrm>
            <a:off x="0" y="690264"/>
            <a:ext cx="8947223" cy="400110"/>
          </a:xfrm>
          <a:prstGeom prst="rect">
            <a:avLst/>
          </a:prstGeom>
        </p:spPr>
        <p:txBody>
          <a:bodyPr wrap="square">
            <a:spAutoFit/>
          </a:bodyPr>
          <a:lstStyle/>
          <a:p>
            <a:pPr marL="342900" indent="-342900">
              <a:buFont typeface="Wingdings" charset="2"/>
              <a:buChar char="u"/>
            </a:pPr>
            <a:r>
              <a:rPr lang="en-US" sz="2000" b="1" kern="0" dirty="0">
                <a:solidFill>
                  <a:srgbClr val="000000"/>
                </a:solidFill>
                <a:latin typeface="Arial" charset="0"/>
              </a:rPr>
              <a:t>global memory coalescing </a:t>
            </a:r>
          </a:p>
        </p:txBody>
      </p:sp>
      <p:sp>
        <p:nvSpPr>
          <p:cNvPr id="18" name="Rectangle 17"/>
          <p:cNvSpPr/>
          <p:nvPr/>
        </p:nvSpPr>
        <p:spPr>
          <a:xfrm>
            <a:off x="229977" y="990261"/>
            <a:ext cx="6546985" cy="800219"/>
          </a:xfrm>
          <a:prstGeom prst="rect">
            <a:avLst/>
          </a:prstGeom>
        </p:spPr>
        <p:txBody>
          <a:bodyPr wrap="none">
            <a:spAutoFit/>
          </a:bodyPr>
          <a:lstStyle/>
          <a:p>
            <a:pPr marL="342900" indent="-342900">
              <a:buFont typeface="Wingdings" charset="2"/>
              <a:buChar char="§"/>
            </a:pPr>
            <a:r>
              <a:rPr lang="en-US" sz="2400" dirty="0" smtClean="0"/>
              <a:t>Memory </a:t>
            </a:r>
            <a:r>
              <a:rPr lang="en-US" sz="2400" dirty="0"/>
              <a:t>coalescing </a:t>
            </a:r>
            <a:r>
              <a:rPr lang="en-US" sz="2400" dirty="0" smtClean="0"/>
              <a:t>Example: matrix transpose</a:t>
            </a:r>
          </a:p>
          <a:p>
            <a:pPr marL="461963" indent="-231775">
              <a:buFont typeface="Arial"/>
              <a:buChar char="•"/>
            </a:pPr>
            <a:r>
              <a:rPr lang="en-US" sz="2200" dirty="0" smtClean="0"/>
              <a:t>Coalesced </a:t>
            </a:r>
            <a:r>
              <a:rPr lang="en-US" sz="2200" dirty="0" err="1" smtClean="0"/>
              <a:t>vs</a:t>
            </a:r>
            <a:r>
              <a:rPr lang="en-US" sz="2200" dirty="0" smtClean="0"/>
              <a:t> un</a:t>
            </a:r>
            <a:r>
              <a:rPr lang="en-US" sz="2200" dirty="0"/>
              <a:t>-coalesced </a:t>
            </a:r>
            <a:r>
              <a:rPr lang="en-US" sz="2200" dirty="0" smtClean="0"/>
              <a:t>access</a:t>
            </a:r>
            <a:endParaRPr lang="en-US" sz="2200" dirty="0"/>
          </a:p>
        </p:txBody>
      </p:sp>
    </p:spTree>
    <p:extLst>
      <p:ext uri="{BB962C8B-B14F-4D97-AF65-F5344CB8AC3E}">
        <p14:creationId xmlns:p14="http://schemas.microsoft.com/office/powerpoint/2010/main" val="208892109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Improve global memory performance</a:t>
            </a:r>
          </a:p>
        </p:txBody>
      </p:sp>
      <p:sp>
        <p:nvSpPr>
          <p:cNvPr id="5" name="Rectangle 4"/>
          <p:cNvSpPr/>
          <p:nvPr/>
        </p:nvSpPr>
        <p:spPr>
          <a:xfrm>
            <a:off x="0" y="690264"/>
            <a:ext cx="8947223" cy="400110"/>
          </a:xfrm>
          <a:prstGeom prst="rect">
            <a:avLst/>
          </a:prstGeom>
        </p:spPr>
        <p:txBody>
          <a:bodyPr wrap="square">
            <a:spAutoFit/>
          </a:bodyPr>
          <a:lstStyle/>
          <a:p>
            <a:pPr marL="342900" indent="-342900">
              <a:buFont typeface="Wingdings" charset="2"/>
              <a:buChar char="u"/>
            </a:pPr>
            <a:r>
              <a:rPr lang="en-US" sz="2000" b="1" kern="0" dirty="0">
                <a:solidFill>
                  <a:srgbClr val="000000"/>
                </a:solidFill>
                <a:latin typeface="Arial" charset="0"/>
              </a:rPr>
              <a:t>global memory coalescing </a:t>
            </a:r>
          </a:p>
        </p:txBody>
      </p:sp>
      <p:sp>
        <p:nvSpPr>
          <p:cNvPr id="14" name="Rectangle 13"/>
          <p:cNvSpPr/>
          <p:nvPr/>
        </p:nvSpPr>
        <p:spPr>
          <a:xfrm>
            <a:off x="229977" y="990261"/>
            <a:ext cx="6546985" cy="800219"/>
          </a:xfrm>
          <a:prstGeom prst="rect">
            <a:avLst/>
          </a:prstGeom>
        </p:spPr>
        <p:txBody>
          <a:bodyPr wrap="none">
            <a:spAutoFit/>
          </a:bodyPr>
          <a:lstStyle/>
          <a:p>
            <a:pPr marL="342900" indent="-342900">
              <a:buFont typeface="Wingdings" charset="2"/>
              <a:buChar char="§"/>
            </a:pPr>
            <a:r>
              <a:rPr lang="en-US" sz="2400" dirty="0" smtClean="0"/>
              <a:t>Memory </a:t>
            </a:r>
            <a:r>
              <a:rPr lang="en-US" sz="2400" dirty="0"/>
              <a:t>coalescing </a:t>
            </a:r>
            <a:r>
              <a:rPr lang="en-US" sz="2400" dirty="0" smtClean="0"/>
              <a:t>Example: matrix transpose</a:t>
            </a:r>
          </a:p>
          <a:p>
            <a:pPr marL="461963" indent="-231775">
              <a:buFont typeface="Arial"/>
              <a:buChar char="•"/>
            </a:pPr>
            <a:r>
              <a:rPr lang="en-US" sz="2200" dirty="0"/>
              <a:t>K</a:t>
            </a:r>
            <a:r>
              <a:rPr lang="en-US" sz="2200" dirty="0" smtClean="0"/>
              <a:t>ernel </a:t>
            </a:r>
            <a:r>
              <a:rPr lang="en-US" sz="2200" dirty="0"/>
              <a:t>implementations (P1-0_MatrixTranspose.cu)</a:t>
            </a:r>
          </a:p>
        </p:txBody>
      </p:sp>
      <p:sp>
        <p:nvSpPr>
          <p:cNvPr id="2" name="Rectangle 1"/>
          <p:cNvSpPr/>
          <p:nvPr/>
        </p:nvSpPr>
        <p:spPr>
          <a:xfrm>
            <a:off x="229977" y="1767718"/>
            <a:ext cx="7696200" cy="4708981"/>
          </a:xfrm>
          <a:prstGeom prst="rect">
            <a:avLst/>
          </a:prstGeom>
        </p:spPr>
        <p:txBody>
          <a:bodyPr wrap="square">
            <a:spAutoFit/>
          </a:bodyPr>
          <a:lstStyle/>
          <a:p>
            <a:r>
              <a:rPr lang="en-US" sz="2000" dirty="0" smtClean="0"/>
              <a:t>__global__ </a:t>
            </a:r>
            <a:r>
              <a:rPr lang="en-US" sz="2000" dirty="0"/>
              <a:t>void </a:t>
            </a:r>
            <a:r>
              <a:rPr lang="en-US" sz="2000" dirty="0" err="1"/>
              <a:t>copyRow</a:t>
            </a:r>
            <a:r>
              <a:rPr lang="en-US" sz="2000" dirty="0"/>
              <a:t>(float *out, float *in, </a:t>
            </a:r>
            <a:r>
              <a:rPr lang="en-US" sz="2000" dirty="0" err="1"/>
              <a:t>const</a:t>
            </a:r>
            <a:r>
              <a:rPr lang="en-US" sz="2000" dirty="0"/>
              <a:t> </a:t>
            </a:r>
            <a:r>
              <a:rPr lang="en-US" sz="2000" dirty="0" err="1"/>
              <a:t>int</a:t>
            </a:r>
            <a:r>
              <a:rPr lang="en-US" sz="2000" dirty="0"/>
              <a:t> </a:t>
            </a:r>
            <a:r>
              <a:rPr lang="en-US" sz="2000" dirty="0" err="1"/>
              <a:t>nx</a:t>
            </a:r>
            <a:r>
              <a:rPr lang="en-US" sz="2000" dirty="0"/>
              <a:t>, </a:t>
            </a:r>
            <a:r>
              <a:rPr lang="en-US" sz="2000" dirty="0" err="1"/>
              <a:t>const</a:t>
            </a:r>
            <a:r>
              <a:rPr lang="en-US" sz="2000" dirty="0"/>
              <a:t> </a:t>
            </a:r>
            <a:r>
              <a:rPr lang="en-US" sz="2000" dirty="0" err="1"/>
              <a:t>int</a:t>
            </a:r>
            <a:r>
              <a:rPr lang="en-US" sz="2000" dirty="0"/>
              <a:t> </a:t>
            </a:r>
            <a:r>
              <a:rPr lang="en-US" sz="2000" dirty="0" err="1"/>
              <a:t>ny</a:t>
            </a:r>
            <a:r>
              <a:rPr lang="en-US" sz="2000" dirty="0"/>
              <a:t>) {</a:t>
            </a:r>
          </a:p>
          <a:p>
            <a:r>
              <a:rPr lang="en-US" sz="2000" dirty="0" smtClean="0"/>
              <a:t>   unsigned </a:t>
            </a:r>
            <a:r>
              <a:rPr lang="en-US" sz="2000" dirty="0" err="1"/>
              <a:t>int</a:t>
            </a:r>
            <a:r>
              <a:rPr lang="en-US" sz="2000" dirty="0"/>
              <a:t> ix = </a:t>
            </a:r>
            <a:r>
              <a:rPr lang="en-US" sz="2000" dirty="0" err="1"/>
              <a:t>blockDim.x</a:t>
            </a:r>
            <a:r>
              <a:rPr lang="en-US" sz="2000" dirty="0"/>
              <a:t> * </a:t>
            </a:r>
            <a:r>
              <a:rPr lang="en-US" sz="2000" dirty="0" err="1"/>
              <a:t>blockIdx.x</a:t>
            </a:r>
            <a:r>
              <a:rPr lang="en-US" sz="2000" dirty="0"/>
              <a:t> + </a:t>
            </a:r>
            <a:r>
              <a:rPr lang="en-US" sz="2000" dirty="0" err="1"/>
              <a:t>threadIdx.x</a:t>
            </a:r>
            <a:r>
              <a:rPr lang="en-US" sz="2000" dirty="0"/>
              <a:t>;</a:t>
            </a:r>
          </a:p>
          <a:p>
            <a:r>
              <a:rPr lang="en-US" sz="2000" dirty="0" smtClean="0"/>
              <a:t>   unsigned </a:t>
            </a:r>
            <a:r>
              <a:rPr lang="en-US" sz="2000" dirty="0" err="1"/>
              <a:t>int</a:t>
            </a:r>
            <a:r>
              <a:rPr lang="en-US" sz="2000" dirty="0"/>
              <a:t> </a:t>
            </a:r>
            <a:r>
              <a:rPr lang="en-US" sz="2000" dirty="0" err="1"/>
              <a:t>iy</a:t>
            </a:r>
            <a:r>
              <a:rPr lang="en-US" sz="2000" dirty="0"/>
              <a:t> = </a:t>
            </a:r>
            <a:r>
              <a:rPr lang="en-US" sz="2000" dirty="0" err="1"/>
              <a:t>blockDim.y</a:t>
            </a:r>
            <a:r>
              <a:rPr lang="en-US" sz="2000" dirty="0"/>
              <a:t> * </a:t>
            </a:r>
            <a:r>
              <a:rPr lang="en-US" sz="2000" dirty="0" err="1"/>
              <a:t>blockIdx.y</a:t>
            </a:r>
            <a:r>
              <a:rPr lang="en-US" sz="2000" dirty="0"/>
              <a:t> + </a:t>
            </a:r>
            <a:r>
              <a:rPr lang="en-US" sz="2000" dirty="0" err="1"/>
              <a:t>threadIdx.y</a:t>
            </a:r>
            <a:r>
              <a:rPr lang="en-US" sz="2000" dirty="0" smtClean="0"/>
              <a:t>;</a:t>
            </a:r>
          </a:p>
          <a:p>
            <a:r>
              <a:rPr lang="tr-TR" sz="2000" dirty="0" smtClean="0"/>
              <a:t>   </a:t>
            </a:r>
            <a:r>
              <a:rPr lang="tr-TR" sz="2000" dirty="0" err="1" smtClean="0"/>
              <a:t>if</a:t>
            </a:r>
            <a:r>
              <a:rPr lang="tr-TR" sz="2000" dirty="0" smtClean="0"/>
              <a:t> </a:t>
            </a:r>
            <a:r>
              <a:rPr lang="tr-TR" sz="2000" dirty="0"/>
              <a:t>(ix &lt; </a:t>
            </a:r>
            <a:r>
              <a:rPr lang="tr-TR" sz="2000" dirty="0" err="1"/>
              <a:t>nx</a:t>
            </a:r>
            <a:r>
              <a:rPr lang="tr-TR" sz="2000" dirty="0"/>
              <a:t> &amp;&amp; </a:t>
            </a:r>
            <a:r>
              <a:rPr lang="tr-TR" sz="2000" dirty="0" err="1"/>
              <a:t>iy</a:t>
            </a:r>
            <a:r>
              <a:rPr lang="tr-TR" sz="2000" dirty="0"/>
              <a:t> &lt; </a:t>
            </a:r>
            <a:r>
              <a:rPr lang="tr-TR" sz="2000" dirty="0" err="1"/>
              <a:t>ny</a:t>
            </a:r>
            <a:r>
              <a:rPr lang="tr-TR" sz="2000" dirty="0"/>
              <a:t>) {</a:t>
            </a:r>
          </a:p>
          <a:p>
            <a:r>
              <a:rPr lang="tr-TR" sz="2000" dirty="0" smtClean="0"/>
              <a:t>      </a:t>
            </a:r>
            <a:r>
              <a:rPr lang="tr-TR" sz="2000" dirty="0" err="1" smtClean="0"/>
              <a:t>out</a:t>
            </a:r>
            <a:r>
              <a:rPr lang="tr-TR" sz="2000" dirty="0"/>
              <a:t>[</a:t>
            </a:r>
            <a:r>
              <a:rPr lang="tr-TR" sz="2000" dirty="0" err="1"/>
              <a:t>iy</a:t>
            </a:r>
            <a:r>
              <a:rPr lang="tr-TR" sz="2000" dirty="0"/>
              <a:t>*</a:t>
            </a:r>
            <a:r>
              <a:rPr lang="tr-TR" sz="2000" dirty="0" err="1"/>
              <a:t>nx</a:t>
            </a:r>
            <a:r>
              <a:rPr lang="tr-TR" sz="2000" dirty="0"/>
              <a:t> + ix] = in[</a:t>
            </a:r>
            <a:r>
              <a:rPr lang="tr-TR" sz="2000" dirty="0" err="1"/>
              <a:t>iy</a:t>
            </a:r>
            <a:r>
              <a:rPr lang="tr-TR" sz="2000" dirty="0"/>
              <a:t>*</a:t>
            </a:r>
            <a:r>
              <a:rPr lang="tr-TR" sz="2000" dirty="0" err="1"/>
              <a:t>nx</a:t>
            </a:r>
            <a:r>
              <a:rPr lang="tr-TR" sz="2000" dirty="0"/>
              <a:t> + ix];</a:t>
            </a:r>
          </a:p>
          <a:p>
            <a:r>
              <a:rPr lang="tr-TR" sz="2000" dirty="0" smtClean="0"/>
              <a:t>   }</a:t>
            </a:r>
            <a:endParaRPr lang="tr-TR" sz="2000" dirty="0"/>
          </a:p>
          <a:p>
            <a:r>
              <a:rPr lang="tr-TR" sz="2000" dirty="0"/>
              <a:t>}</a:t>
            </a:r>
          </a:p>
          <a:p>
            <a:r>
              <a:rPr lang="tr-TR" sz="2000" dirty="0"/>
              <a:t>__global__ </a:t>
            </a:r>
            <a:r>
              <a:rPr lang="tr-TR" sz="2000" dirty="0" err="1"/>
              <a:t>void</a:t>
            </a:r>
            <a:r>
              <a:rPr lang="tr-TR" sz="2000" dirty="0"/>
              <a:t> </a:t>
            </a:r>
            <a:r>
              <a:rPr lang="tr-TR" sz="2000" dirty="0" err="1"/>
              <a:t>copyCol</a:t>
            </a:r>
            <a:r>
              <a:rPr lang="tr-TR" sz="2000" dirty="0"/>
              <a:t>(</a:t>
            </a:r>
            <a:r>
              <a:rPr lang="tr-TR" sz="2000" dirty="0" err="1"/>
              <a:t>float</a:t>
            </a:r>
            <a:r>
              <a:rPr lang="tr-TR" sz="2000" dirty="0"/>
              <a:t> *</a:t>
            </a:r>
            <a:r>
              <a:rPr lang="tr-TR" sz="2000" dirty="0" err="1"/>
              <a:t>out</a:t>
            </a:r>
            <a:r>
              <a:rPr lang="tr-TR" sz="2000" dirty="0"/>
              <a:t>, </a:t>
            </a:r>
            <a:r>
              <a:rPr lang="tr-TR" sz="2000" dirty="0" err="1"/>
              <a:t>float</a:t>
            </a:r>
            <a:r>
              <a:rPr lang="tr-TR" sz="2000" dirty="0"/>
              <a:t> *in, </a:t>
            </a:r>
            <a:r>
              <a:rPr lang="tr-TR" sz="2000" dirty="0" err="1"/>
              <a:t>const</a:t>
            </a:r>
            <a:r>
              <a:rPr lang="tr-TR" sz="2000" dirty="0"/>
              <a:t> </a:t>
            </a:r>
            <a:r>
              <a:rPr lang="tr-TR" sz="2000" dirty="0" err="1"/>
              <a:t>int</a:t>
            </a:r>
            <a:r>
              <a:rPr lang="tr-TR" sz="2000" dirty="0"/>
              <a:t> </a:t>
            </a:r>
            <a:r>
              <a:rPr lang="tr-TR" sz="2000" dirty="0" err="1"/>
              <a:t>nx</a:t>
            </a:r>
            <a:r>
              <a:rPr lang="tr-TR" sz="2000" dirty="0" smtClean="0"/>
              <a:t>, </a:t>
            </a:r>
            <a:r>
              <a:rPr lang="tr-TR" sz="2000" dirty="0" err="1" smtClean="0"/>
              <a:t>const</a:t>
            </a:r>
            <a:r>
              <a:rPr lang="tr-TR" sz="2000" dirty="0" smtClean="0"/>
              <a:t> </a:t>
            </a:r>
            <a:r>
              <a:rPr lang="tr-TR" sz="2000" dirty="0" err="1"/>
              <a:t>int</a:t>
            </a:r>
            <a:r>
              <a:rPr lang="tr-TR" sz="2000" dirty="0"/>
              <a:t> </a:t>
            </a:r>
            <a:r>
              <a:rPr lang="tr-TR" sz="2000" dirty="0" err="1"/>
              <a:t>ny</a:t>
            </a:r>
            <a:r>
              <a:rPr lang="tr-TR" sz="2000" dirty="0"/>
              <a:t>) {</a:t>
            </a:r>
          </a:p>
          <a:p>
            <a:r>
              <a:rPr lang="tr-TR" sz="2000" dirty="0" smtClean="0"/>
              <a:t>   </a:t>
            </a:r>
            <a:r>
              <a:rPr lang="tr-TR" sz="2000" dirty="0" err="1" smtClean="0"/>
              <a:t>unsigned</a:t>
            </a:r>
            <a:r>
              <a:rPr lang="tr-TR" sz="2000" dirty="0" smtClean="0"/>
              <a:t> </a:t>
            </a:r>
            <a:r>
              <a:rPr lang="tr-TR" sz="2000" dirty="0" err="1"/>
              <a:t>int</a:t>
            </a:r>
            <a:r>
              <a:rPr lang="tr-TR" sz="2000" dirty="0"/>
              <a:t> ix = </a:t>
            </a:r>
            <a:r>
              <a:rPr lang="tr-TR" sz="2000" dirty="0" err="1"/>
              <a:t>blockDim.x</a:t>
            </a:r>
            <a:r>
              <a:rPr lang="tr-TR" sz="2000" dirty="0"/>
              <a:t> * </a:t>
            </a:r>
            <a:r>
              <a:rPr lang="tr-TR" sz="2000" dirty="0" err="1"/>
              <a:t>blockIdx.x</a:t>
            </a:r>
            <a:r>
              <a:rPr lang="tr-TR" sz="2000" dirty="0"/>
              <a:t> + </a:t>
            </a:r>
            <a:r>
              <a:rPr lang="tr-TR" sz="2000" dirty="0" err="1"/>
              <a:t>threadIdx.x</a:t>
            </a:r>
            <a:r>
              <a:rPr lang="tr-TR" sz="2000" dirty="0"/>
              <a:t>;</a:t>
            </a:r>
          </a:p>
          <a:p>
            <a:r>
              <a:rPr lang="tr-TR" sz="2000" dirty="0" smtClean="0"/>
              <a:t>   </a:t>
            </a:r>
            <a:r>
              <a:rPr lang="tr-TR" sz="2000" dirty="0" err="1" smtClean="0"/>
              <a:t>unsigned</a:t>
            </a:r>
            <a:r>
              <a:rPr lang="tr-TR" sz="2000" dirty="0" smtClean="0"/>
              <a:t> </a:t>
            </a:r>
            <a:r>
              <a:rPr lang="tr-TR" sz="2000" dirty="0" err="1"/>
              <a:t>int</a:t>
            </a:r>
            <a:r>
              <a:rPr lang="tr-TR" sz="2000" dirty="0"/>
              <a:t> </a:t>
            </a:r>
            <a:r>
              <a:rPr lang="tr-TR" sz="2000" dirty="0" err="1"/>
              <a:t>iy</a:t>
            </a:r>
            <a:r>
              <a:rPr lang="tr-TR" sz="2000" dirty="0"/>
              <a:t> = </a:t>
            </a:r>
            <a:r>
              <a:rPr lang="tr-TR" sz="2000" dirty="0" err="1"/>
              <a:t>blockDim.y</a:t>
            </a:r>
            <a:r>
              <a:rPr lang="tr-TR" sz="2000" dirty="0"/>
              <a:t> * </a:t>
            </a:r>
            <a:r>
              <a:rPr lang="tr-TR" sz="2000" dirty="0" err="1"/>
              <a:t>blockIdx.y</a:t>
            </a:r>
            <a:r>
              <a:rPr lang="tr-TR" sz="2000" dirty="0"/>
              <a:t> + </a:t>
            </a:r>
            <a:r>
              <a:rPr lang="tr-TR" sz="2000" dirty="0" err="1"/>
              <a:t>threadIdx.y</a:t>
            </a:r>
            <a:r>
              <a:rPr lang="tr-TR" sz="2000" dirty="0"/>
              <a:t>;</a:t>
            </a:r>
          </a:p>
          <a:p>
            <a:r>
              <a:rPr lang="tr-TR" sz="2000" dirty="0" smtClean="0"/>
              <a:t>   </a:t>
            </a:r>
            <a:r>
              <a:rPr lang="tr-TR" sz="2000" dirty="0" err="1" smtClean="0"/>
              <a:t>if</a:t>
            </a:r>
            <a:r>
              <a:rPr lang="tr-TR" sz="2000" dirty="0" smtClean="0"/>
              <a:t> </a:t>
            </a:r>
            <a:r>
              <a:rPr lang="tr-TR" sz="2000" dirty="0"/>
              <a:t>(ix &lt; </a:t>
            </a:r>
            <a:r>
              <a:rPr lang="tr-TR" sz="2000" dirty="0" err="1"/>
              <a:t>nx</a:t>
            </a:r>
            <a:r>
              <a:rPr lang="tr-TR" sz="2000" dirty="0"/>
              <a:t> &amp;&amp; </a:t>
            </a:r>
            <a:r>
              <a:rPr lang="tr-TR" sz="2000" dirty="0" err="1"/>
              <a:t>iy</a:t>
            </a:r>
            <a:r>
              <a:rPr lang="tr-TR" sz="2000" dirty="0"/>
              <a:t> &lt; </a:t>
            </a:r>
            <a:r>
              <a:rPr lang="tr-TR" sz="2000" dirty="0" err="1"/>
              <a:t>ny</a:t>
            </a:r>
            <a:r>
              <a:rPr lang="tr-TR" sz="2000" dirty="0"/>
              <a:t>) {</a:t>
            </a:r>
          </a:p>
          <a:p>
            <a:r>
              <a:rPr lang="tr-TR" sz="2000" dirty="0" smtClean="0"/>
              <a:t>      </a:t>
            </a:r>
            <a:r>
              <a:rPr lang="tr-TR" sz="2000" dirty="0" err="1" smtClean="0"/>
              <a:t>out</a:t>
            </a:r>
            <a:r>
              <a:rPr lang="tr-TR" sz="2000" dirty="0"/>
              <a:t>[ix*</a:t>
            </a:r>
            <a:r>
              <a:rPr lang="tr-TR" sz="2000" dirty="0" err="1"/>
              <a:t>ny</a:t>
            </a:r>
            <a:r>
              <a:rPr lang="tr-TR" sz="2000" dirty="0"/>
              <a:t> + </a:t>
            </a:r>
            <a:r>
              <a:rPr lang="tr-TR" sz="2000" dirty="0" err="1"/>
              <a:t>iy</a:t>
            </a:r>
            <a:r>
              <a:rPr lang="tr-TR" sz="2000" dirty="0"/>
              <a:t>] = in[ix*</a:t>
            </a:r>
            <a:r>
              <a:rPr lang="tr-TR" sz="2000" dirty="0" err="1"/>
              <a:t>ny</a:t>
            </a:r>
            <a:r>
              <a:rPr lang="tr-TR" sz="2000" dirty="0"/>
              <a:t> + </a:t>
            </a:r>
            <a:r>
              <a:rPr lang="tr-TR" sz="2000" dirty="0" err="1"/>
              <a:t>iy</a:t>
            </a:r>
            <a:r>
              <a:rPr lang="tr-TR" sz="2000" dirty="0"/>
              <a:t>];</a:t>
            </a:r>
          </a:p>
          <a:p>
            <a:r>
              <a:rPr lang="tr-TR" sz="2000" dirty="0" smtClean="0"/>
              <a:t>   }</a:t>
            </a:r>
            <a:endParaRPr lang="tr-TR" sz="2000" dirty="0"/>
          </a:p>
          <a:p>
            <a:r>
              <a:rPr lang="tr-TR" sz="2000" dirty="0"/>
              <a:t>}</a:t>
            </a:r>
            <a:endParaRPr lang="en-US" sz="2000" dirty="0"/>
          </a:p>
        </p:txBody>
      </p:sp>
      <p:sp>
        <p:nvSpPr>
          <p:cNvPr id="7" name="Rectangle 6"/>
          <p:cNvSpPr/>
          <p:nvPr/>
        </p:nvSpPr>
        <p:spPr>
          <a:xfrm>
            <a:off x="6563809" y="2520434"/>
            <a:ext cx="2173792" cy="369332"/>
          </a:xfrm>
          <a:prstGeom prst="rect">
            <a:avLst/>
          </a:prstGeom>
        </p:spPr>
        <p:txBody>
          <a:bodyPr wrap="none">
            <a:spAutoFit/>
          </a:bodyPr>
          <a:lstStyle/>
          <a:p>
            <a:r>
              <a:rPr lang="en-US" b="1" kern="0" dirty="0" smtClean="0">
                <a:solidFill>
                  <a:srgbClr val="000000"/>
                </a:solidFill>
                <a:latin typeface="Arial" charset="0"/>
              </a:rPr>
              <a:t>Coalesced access</a:t>
            </a:r>
            <a:endParaRPr lang="en-US" dirty="0"/>
          </a:p>
        </p:txBody>
      </p:sp>
      <p:sp>
        <p:nvSpPr>
          <p:cNvPr id="16" name="Rectangle 15"/>
          <p:cNvSpPr/>
          <p:nvPr/>
        </p:nvSpPr>
        <p:spPr>
          <a:xfrm>
            <a:off x="5580721" y="5422900"/>
            <a:ext cx="3366502" cy="369332"/>
          </a:xfrm>
          <a:prstGeom prst="rect">
            <a:avLst/>
          </a:prstGeom>
        </p:spPr>
        <p:txBody>
          <a:bodyPr wrap="none">
            <a:spAutoFit/>
          </a:bodyPr>
          <a:lstStyle/>
          <a:p>
            <a:r>
              <a:rPr lang="en-US" b="1" kern="0" dirty="0" smtClean="0">
                <a:solidFill>
                  <a:srgbClr val="000000"/>
                </a:solidFill>
                <a:latin typeface="Arial" charset="0"/>
              </a:rPr>
              <a:t>Un-coalesced (stride) access</a:t>
            </a:r>
            <a:endParaRPr lang="en-US" dirty="0"/>
          </a:p>
        </p:txBody>
      </p:sp>
    </p:spTree>
    <p:extLst>
      <p:ext uri="{BB962C8B-B14F-4D97-AF65-F5344CB8AC3E}">
        <p14:creationId xmlns:p14="http://schemas.microsoft.com/office/powerpoint/2010/main" val="18705497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GPU architectures </a:t>
            </a:r>
          </a:p>
        </p:txBody>
      </p:sp>
      <p:sp>
        <p:nvSpPr>
          <p:cNvPr id="13" name="Rectangle 12"/>
          <p:cNvSpPr/>
          <p:nvPr/>
        </p:nvSpPr>
        <p:spPr>
          <a:xfrm>
            <a:off x="0" y="866170"/>
            <a:ext cx="2146742" cy="461665"/>
          </a:xfrm>
          <a:prstGeom prst="rect">
            <a:avLst/>
          </a:prstGeom>
        </p:spPr>
        <p:txBody>
          <a:bodyPr wrap="none">
            <a:spAutoFit/>
          </a:bodyPr>
          <a:lstStyle/>
          <a:p>
            <a:pPr marL="342900" lvl="0" indent="-342900" defTabSz="914400" eaLnBrk="0" hangingPunct="0">
              <a:spcBef>
                <a:spcPts val="300"/>
              </a:spcBef>
              <a:spcAft>
                <a:spcPts val="600"/>
              </a:spcAft>
              <a:buSzPct val="100000"/>
              <a:buFont typeface="Wingdings" charset="2"/>
              <a:buChar char="u"/>
              <a:defRPr/>
            </a:pPr>
            <a:r>
              <a:rPr lang="en-US" sz="2400" kern="0" dirty="0" smtClean="0">
                <a:latin typeface="Arial"/>
                <a:ea typeface="MS PGothic" pitchFamily="34" charset="-128"/>
                <a:cs typeface="Arial"/>
              </a:rPr>
              <a:t>Brief history</a:t>
            </a:r>
            <a:endParaRPr lang="en-US" sz="2400" kern="0" dirty="0">
              <a:latin typeface="Arial"/>
              <a:ea typeface="MS PGothic" pitchFamily="34" charset="-128"/>
              <a:cs typeface="Arial"/>
            </a:endParaRPr>
          </a:p>
        </p:txBody>
      </p:sp>
      <p:sp>
        <p:nvSpPr>
          <p:cNvPr id="10" name="Rectangle 3"/>
          <p:cNvSpPr txBox="1">
            <a:spLocks noChangeArrowheads="1"/>
          </p:cNvSpPr>
          <p:nvPr/>
        </p:nvSpPr>
        <p:spPr bwMode="auto">
          <a:xfrm>
            <a:off x="167924" y="1388213"/>
            <a:ext cx="8976075" cy="1685077"/>
          </a:xfrm>
          <a:prstGeom prst="rect">
            <a:avLst/>
          </a:prstGeom>
        </p:spPr>
        <p:txBody>
          <a:bodyPr wrap="square">
            <a:spAutoFit/>
          </a:bodyPr>
          <a:lstStyle>
            <a:defPPr>
              <a:defRPr lang="en-US"/>
            </a:defPPr>
            <a:lvl1pPr marL="342900" lvl="0" indent="-342900" defTabSz="914400" eaLnBrk="0" hangingPunct="0">
              <a:spcBef>
                <a:spcPts val="300"/>
              </a:spcBef>
              <a:spcAft>
                <a:spcPts val="600"/>
              </a:spcAft>
              <a:buSzPct val="100000"/>
              <a:buFont typeface="Wingdings" charset="2"/>
              <a:buChar char="u"/>
              <a:defRPr sz="2400" kern="0">
                <a:latin typeface="Arial"/>
                <a:ea typeface="MS PGothic" pitchFamily="34" charset="-128"/>
                <a:cs typeface="Arial"/>
              </a:defRPr>
            </a:lvl1pPr>
          </a:lstStyle>
          <a:p>
            <a:pPr>
              <a:buFont typeface="Wingdings" charset="2"/>
              <a:buChar char="§"/>
            </a:pPr>
            <a:r>
              <a:rPr lang="en-US" dirty="0" smtClean="0"/>
              <a:t>Initially </a:t>
            </a:r>
            <a:r>
              <a:rPr lang="en-US" dirty="0"/>
              <a:t>based on graphics focused fixed-function pipelines</a:t>
            </a:r>
          </a:p>
          <a:p>
            <a:pPr>
              <a:buFont typeface="Wingdings" charset="2"/>
              <a:buChar char="§"/>
            </a:pPr>
            <a:r>
              <a:rPr lang="en-US" dirty="0" smtClean="0"/>
              <a:t>First </a:t>
            </a:r>
            <a:r>
              <a:rPr lang="en-US" dirty="0"/>
              <a:t>General-Purpose </a:t>
            </a:r>
            <a:r>
              <a:rPr lang="en-US" dirty="0" smtClean="0"/>
              <a:t>GPU (called “Tesla”) was released by NVIDIA in 2007. Five </a:t>
            </a:r>
            <a:r>
              <a:rPr lang="en-US" dirty="0"/>
              <a:t>generations of hardware cards has been released released  by </a:t>
            </a:r>
            <a:r>
              <a:rPr lang="en-US" dirty="0" smtClean="0"/>
              <a:t>NVIDIA till </a:t>
            </a:r>
            <a:r>
              <a:rPr lang="en-US" dirty="0"/>
              <a:t>now. </a:t>
            </a:r>
          </a:p>
        </p:txBody>
      </p:sp>
      <p:sp>
        <p:nvSpPr>
          <p:cNvPr id="11" name="Rectangle 10"/>
          <p:cNvSpPr/>
          <p:nvPr/>
        </p:nvSpPr>
        <p:spPr>
          <a:xfrm>
            <a:off x="404992" y="3073290"/>
            <a:ext cx="7689142" cy="2246769"/>
          </a:xfrm>
          <a:prstGeom prst="rect">
            <a:avLst/>
          </a:prstGeom>
        </p:spPr>
        <p:txBody>
          <a:bodyPr wrap="square">
            <a:spAutoFit/>
          </a:bodyPr>
          <a:lstStyle/>
          <a:p>
            <a:pPr marL="457200" indent="-287338">
              <a:buFont typeface="Arial"/>
              <a:buChar char="•"/>
            </a:pPr>
            <a:r>
              <a:rPr lang="en-US" sz="2000" b="1" i="1" dirty="0" err="1" smtClean="0"/>
              <a:t>Kepler</a:t>
            </a:r>
            <a:r>
              <a:rPr lang="en-US" sz="2000" dirty="0" smtClean="0"/>
              <a:t>:  1st </a:t>
            </a:r>
            <a:r>
              <a:rPr lang="en-US" sz="2000" dirty="0"/>
              <a:t>released in </a:t>
            </a:r>
            <a:r>
              <a:rPr lang="en-US" sz="2000" dirty="0" smtClean="0"/>
              <a:t>2012; excellent </a:t>
            </a:r>
            <a:r>
              <a:rPr lang="en-US" sz="2000" dirty="0"/>
              <a:t>double </a:t>
            </a:r>
            <a:r>
              <a:rPr lang="en-US" sz="2000" dirty="0" smtClean="0"/>
              <a:t>precision(DP)</a:t>
            </a:r>
          </a:p>
          <a:p>
            <a:pPr marL="457200" indent="-287338">
              <a:buFont typeface="Arial"/>
              <a:buChar char="•"/>
            </a:pPr>
            <a:r>
              <a:rPr lang="en-US" sz="2000" b="1" i="1" dirty="0" smtClean="0"/>
              <a:t>Maxwell</a:t>
            </a:r>
            <a:r>
              <a:rPr lang="en-US" sz="2000" dirty="0" smtClean="0"/>
              <a:t>: 1st </a:t>
            </a:r>
            <a:r>
              <a:rPr lang="en-US" sz="2000" dirty="0"/>
              <a:t>released in </a:t>
            </a:r>
            <a:r>
              <a:rPr lang="en-US" sz="2000" dirty="0" smtClean="0"/>
              <a:t>2014; architecture </a:t>
            </a:r>
            <a:r>
              <a:rPr lang="en-US" sz="2000" dirty="0"/>
              <a:t>for </a:t>
            </a:r>
            <a:r>
              <a:rPr lang="en-US" sz="2000" dirty="0" smtClean="0"/>
              <a:t>gaming</a:t>
            </a:r>
            <a:r>
              <a:rPr lang="en-US" sz="2000" dirty="0"/>
              <a:t> </a:t>
            </a:r>
            <a:r>
              <a:rPr lang="en-US" sz="2000" dirty="0" smtClean="0"/>
              <a:t>(so </a:t>
            </a:r>
            <a:r>
              <a:rPr lang="en-US" sz="2000" dirty="0"/>
              <a:t>poor </a:t>
            </a:r>
            <a:r>
              <a:rPr lang="en-US" sz="2000" dirty="0" smtClean="0"/>
              <a:t>DP)</a:t>
            </a:r>
            <a:endParaRPr lang="en-US" sz="2000" dirty="0"/>
          </a:p>
          <a:p>
            <a:pPr marL="457200" indent="-287338">
              <a:buFont typeface="Arial"/>
              <a:buChar char="•"/>
            </a:pPr>
            <a:r>
              <a:rPr lang="en-US" sz="2000" b="1" i="1" dirty="0" smtClean="0"/>
              <a:t>Pascal</a:t>
            </a:r>
            <a:r>
              <a:rPr lang="en-US" sz="2000" dirty="0" smtClean="0"/>
              <a:t>: 1st </a:t>
            </a:r>
            <a:r>
              <a:rPr lang="en-US" sz="2000" dirty="0"/>
              <a:t>released in </a:t>
            </a:r>
            <a:r>
              <a:rPr lang="en-US" sz="2000" dirty="0" smtClean="0"/>
              <a:t>2016;</a:t>
            </a:r>
            <a:r>
              <a:rPr lang="en-US" sz="2000" dirty="0"/>
              <a:t> </a:t>
            </a:r>
            <a:r>
              <a:rPr lang="en-US" sz="2000" dirty="0" smtClean="0"/>
              <a:t>many </a:t>
            </a:r>
            <a:r>
              <a:rPr lang="en-US" sz="2000" dirty="0"/>
              <a:t>gaming cards and several HPC </a:t>
            </a:r>
            <a:r>
              <a:rPr lang="en-US" sz="2000" dirty="0" smtClean="0"/>
              <a:t>cards</a:t>
            </a:r>
          </a:p>
          <a:p>
            <a:pPr marL="457200" indent="-287338">
              <a:buFont typeface="Arial"/>
              <a:buChar char="•"/>
            </a:pPr>
            <a:r>
              <a:rPr lang="en-US" sz="2000" b="1" i="1" dirty="0" smtClean="0"/>
              <a:t>Volta</a:t>
            </a:r>
            <a:r>
              <a:rPr lang="en-US" sz="2000" dirty="0" smtClean="0"/>
              <a:t>: 1st </a:t>
            </a:r>
            <a:r>
              <a:rPr lang="en-US" sz="2000" dirty="0"/>
              <a:t>released </a:t>
            </a:r>
            <a:r>
              <a:rPr lang="en-US" sz="2000" dirty="0" smtClean="0"/>
              <a:t>at end 2017; HPC cards with </a:t>
            </a:r>
            <a:r>
              <a:rPr lang="en-US" sz="2000" dirty="0"/>
              <a:t>excellent </a:t>
            </a:r>
            <a:r>
              <a:rPr lang="en-US" sz="2000" dirty="0" smtClean="0"/>
              <a:t>DP</a:t>
            </a:r>
            <a:endParaRPr lang="en-US" sz="2000" dirty="0"/>
          </a:p>
          <a:p>
            <a:pPr marL="457200" indent="-287338">
              <a:buFont typeface="Arial"/>
              <a:buChar char="•"/>
            </a:pPr>
            <a:r>
              <a:rPr lang="en-US" sz="2000" b="1" i="1" dirty="0" smtClean="0"/>
              <a:t>Turing</a:t>
            </a:r>
            <a:r>
              <a:rPr lang="en-US" sz="2000" dirty="0" smtClean="0"/>
              <a:t>: 1st </a:t>
            </a:r>
            <a:r>
              <a:rPr lang="en-US" sz="2000" dirty="0"/>
              <a:t>released </a:t>
            </a:r>
            <a:r>
              <a:rPr lang="en-US" sz="2000" dirty="0" smtClean="0"/>
              <a:t>in Q3 2018; gaming </a:t>
            </a:r>
            <a:r>
              <a:rPr lang="en-US" sz="2000" dirty="0"/>
              <a:t>version of </a:t>
            </a:r>
            <a:r>
              <a:rPr lang="en-US" sz="2000" dirty="0" smtClean="0"/>
              <a:t>Volta </a:t>
            </a:r>
            <a:r>
              <a:rPr lang="en-US" sz="2000" dirty="0"/>
              <a:t>(so poor DP</a:t>
            </a:r>
            <a:r>
              <a:rPr lang="en-US" sz="2000" dirty="0" smtClean="0"/>
              <a:t>) and some </a:t>
            </a:r>
            <a:r>
              <a:rPr lang="en-US" sz="2000" dirty="0"/>
              <a:t>HPC cards (specifically for AI inference</a:t>
            </a:r>
            <a:r>
              <a:rPr lang="en-US" sz="2000" dirty="0" smtClean="0"/>
              <a:t>)</a:t>
            </a:r>
            <a:endParaRPr lang="en-US" sz="2000" dirty="0"/>
          </a:p>
        </p:txBody>
      </p:sp>
      <p:sp>
        <p:nvSpPr>
          <p:cNvPr id="6" name="Rectangle 3"/>
          <p:cNvSpPr txBox="1">
            <a:spLocks noChangeArrowheads="1"/>
          </p:cNvSpPr>
          <p:nvPr/>
        </p:nvSpPr>
        <p:spPr bwMode="auto">
          <a:xfrm>
            <a:off x="167924" y="5536700"/>
            <a:ext cx="8385408" cy="461665"/>
          </a:xfrm>
          <a:prstGeom prst="rect">
            <a:avLst/>
          </a:prstGeom>
        </p:spPr>
        <p:txBody>
          <a:bodyPr wrap="square">
            <a:spAutoFit/>
          </a:bodyPr>
          <a:lstStyle>
            <a:defPPr>
              <a:defRPr lang="en-US"/>
            </a:defPPr>
            <a:lvl1pPr marL="342900" lvl="0" indent="-342900" defTabSz="914400" eaLnBrk="0" hangingPunct="0">
              <a:spcBef>
                <a:spcPts val="300"/>
              </a:spcBef>
              <a:spcAft>
                <a:spcPts val="600"/>
              </a:spcAft>
              <a:buSzPct val="100000"/>
              <a:buFont typeface="Wingdings" charset="2"/>
              <a:buChar char="u"/>
              <a:defRPr sz="2400" kern="0">
                <a:latin typeface="Arial"/>
                <a:ea typeface="MS PGothic" pitchFamily="34" charset="-128"/>
                <a:cs typeface="Arial"/>
              </a:defRPr>
            </a:lvl1pPr>
          </a:lstStyle>
          <a:p>
            <a:pPr>
              <a:buFont typeface="Wingdings" charset="2"/>
              <a:buChar char="§"/>
            </a:pPr>
            <a:r>
              <a:rPr lang="en-US" dirty="0" smtClean="0"/>
              <a:t>Other GPUs: AMD; Intel; </a:t>
            </a:r>
            <a:r>
              <a:rPr lang="is-IS" dirty="0" smtClean="0"/>
              <a:t>…</a:t>
            </a:r>
            <a:endParaRPr lang="en-US" dirty="0"/>
          </a:p>
        </p:txBody>
      </p:sp>
    </p:spTree>
    <p:extLst>
      <p:ext uri="{BB962C8B-B14F-4D97-AF65-F5344CB8AC3E}">
        <p14:creationId xmlns:p14="http://schemas.microsoft.com/office/powerpoint/2010/main" val="88748055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4"/>
          <p:cNvSpPr>
            <a:spLocks noChangeArrowheads="1"/>
          </p:cNvSpPr>
          <p:nvPr/>
        </p:nvSpPr>
        <p:spPr bwMode="auto">
          <a:xfrm>
            <a:off x="-25400" y="194101"/>
            <a:ext cx="9144000" cy="540605"/>
          </a:xfrm>
          <a:prstGeom prst="rect">
            <a:avLst/>
          </a:prstGeom>
          <a:noFill/>
          <a:ln w="9525">
            <a:noFill/>
            <a:miter lim="800000"/>
            <a:headEnd/>
            <a:tailEnd/>
          </a:ln>
          <a:effectLst/>
        </p:spPr>
        <p:txBody>
          <a:bodyPr wrap="square">
            <a:spAutoFit/>
          </a:bodyPr>
          <a:lstStyle/>
          <a:p>
            <a:r>
              <a:rPr lang="en-US" sz="2800" b="1" dirty="0">
                <a:solidFill>
                  <a:srgbClr val="FF0000"/>
                </a:solidFill>
                <a:latin typeface="Times New Roman" pitchFamily="18" charset="0"/>
              </a:rPr>
              <a:t>Topics</a:t>
            </a:r>
          </a:p>
        </p:txBody>
      </p:sp>
      <p:sp>
        <p:nvSpPr>
          <p:cNvPr id="8" name="Rectangle 7"/>
          <p:cNvSpPr/>
          <p:nvPr/>
        </p:nvSpPr>
        <p:spPr>
          <a:xfrm>
            <a:off x="0" y="995095"/>
            <a:ext cx="4046982" cy="1800493"/>
          </a:xfrm>
          <a:prstGeom prst="rect">
            <a:avLst/>
          </a:prstGeom>
        </p:spPr>
        <p:txBody>
          <a:bodyPr wrap="square">
            <a:spAutoFit/>
          </a:bodyPr>
          <a:lstStyle/>
          <a:p>
            <a:pPr marL="519113" lvl="1" indent="-288925">
              <a:spcAft>
                <a:spcPts val="600"/>
              </a:spcAft>
              <a:buFont typeface="Wingdings" charset="2"/>
              <a:buChar char="§"/>
            </a:pPr>
            <a:r>
              <a:rPr lang="en-GB" sz="2400" dirty="0" smtClean="0">
                <a:solidFill>
                  <a:srgbClr val="000000"/>
                </a:solidFill>
              </a:rPr>
              <a:t>GPU computing overview</a:t>
            </a:r>
            <a:endParaRPr lang="en-GB" sz="2400" dirty="0">
              <a:solidFill>
                <a:srgbClr val="000000"/>
              </a:solidFill>
            </a:endParaRPr>
          </a:p>
          <a:p>
            <a:pPr marL="519113" lvl="1" indent="-288925">
              <a:spcAft>
                <a:spcPts val="600"/>
              </a:spcAft>
              <a:buFont typeface="Wingdings" charset="2"/>
              <a:buChar char="§"/>
            </a:pPr>
            <a:r>
              <a:rPr lang="en-GB" sz="2400" dirty="0" smtClean="0"/>
              <a:t>CUDA programming basics</a:t>
            </a:r>
          </a:p>
          <a:p>
            <a:pPr marL="519113" lvl="1" indent="-288925">
              <a:spcAft>
                <a:spcPts val="600"/>
              </a:spcAft>
              <a:buFont typeface="Wingdings" charset="2"/>
              <a:buChar char="§"/>
            </a:pPr>
            <a:r>
              <a:rPr lang="en-GB" sz="2400" dirty="0" smtClean="0">
                <a:solidFill>
                  <a:srgbClr val="FF0000"/>
                </a:solidFill>
              </a:rPr>
              <a:t>Performance tuning</a:t>
            </a:r>
          </a:p>
          <a:p>
            <a:pPr marL="519113" lvl="1" indent="-288925">
              <a:spcAft>
                <a:spcPts val="600"/>
              </a:spcAft>
              <a:buFont typeface="Wingdings" charset="2"/>
              <a:buChar char="§"/>
            </a:pPr>
            <a:r>
              <a:rPr lang="en-GB" sz="2400" dirty="0" smtClean="0"/>
              <a:t> Libraries</a:t>
            </a:r>
            <a:endParaRPr lang="en-GB" sz="2400" dirty="0"/>
          </a:p>
        </p:txBody>
      </p:sp>
      <p:grpSp>
        <p:nvGrpSpPr>
          <p:cNvPr id="2" name="Group 1"/>
          <p:cNvGrpSpPr/>
          <p:nvPr/>
        </p:nvGrpSpPr>
        <p:grpSpPr>
          <a:xfrm>
            <a:off x="3031068" y="1133045"/>
            <a:ext cx="5808131" cy="3434963"/>
            <a:chOff x="3031068" y="1133045"/>
            <a:chExt cx="5808131" cy="3434963"/>
          </a:xfrm>
        </p:grpSpPr>
        <p:cxnSp>
          <p:nvCxnSpPr>
            <p:cNvPr id="29" name="Straight Connector 28"/>
            <p:cNvCxnSpPr/>
            <p:nvPr/>
          </p:nvCxnSpPr>
          <p:spPr>
            <a:xfrm>
              <a:off x="3031068" y="2165314"/>
              <a:ext cx="951419" cy="0"/>
            </a:xfrm>
            <a:prstGeom prst="line">
              <a:avLst/>
            </a:prstGeom>
            <a:noFill/>
            <a:ln w="15875" cap="flat" cmpd="sng" algn="ctr">
              <a:solidFill>
                <a:srgbClr val="717379"/>
              </a:solidFill>
              <a:prstDash val="sysDot"/>
            </a:ln>
            <a:effectLst/>
          </p:spPr>
        </p:cxnSp>
        <p:grpSp>
          <p:nvGrpSpPr>
            <p:cNvPr id="39" name="Group 38"/>
            <p:cNvGrpSpPr/>
            <p:nvPr/>
          </p:nvGrpSpPr>
          <p:grpSpPr>
            <a:xfrm>
              <a:off x="3982487" y="2521763"/>
              <a:ext cx="4856712" cy="643895"/>
              <a:chOff x="4594097" y="3729507"/>
              <a:chExt cx="4245103" cy="643895"/>
            </a:xfrm>
          </p:grpSpPr>
          <p:cxnSp>
            <p:nvCxnSpPr>
              <p:cNvPr id="33" name="Straight Connector 32"/>
              <p:cNvCxnSpPr/>
              <p:nvPr/>
            </p:nvCxnSpPr>
            <p:spPr>
              <a:xfrm>
                <a:off x="4594097" y="4071558"/>
                <a:ext cx="274320" cy="0"/>
              </a:xfrm>
              <a:prstGeom prst="line">
                <a:avLst/>
              </a:prstGeom>
              <a:noFill/>
              <a:ln w="15875" cap="flat" cmpd="sng" algn="ctr">
                <a:solidFill>
                  <a:srgbClr val="717379"/>
                </a:solidFill>
                <a:prstDash val="sysDot"/>
              </a:ln>
              <a:effectLst/>
            </p:spPr>
          </p:cxnSp>
          <p:sp>
            <p:nvSpPr>
              <p:cNvPr id="36" name="Rectangle 35"/>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smtClean="0">
                    <a:solidFill>
                      <a:schemeClr val="bg1"/>
                    </a:solidFill>
                    <a:latin typeface="Trebuchet MS" pitchFamily="34" charset="0"/>
                    <a:ea typeface="MS PGothic" pitchFamily="34" charset="-128"/>
                    <a:cs typeface="Arial" charset="0"/>
                  </a:rPr>
                  <a:t>Improve </a:t>
                </a:r>
                <a:r>
                  <a:rPr lang="en-US" sz="2000" kern="0" dirty="0">
                    <a:solidFill>
                      <a:schemeClr val="bg1"/>
                    </a:solidFill>
                    <a:latin typeface="Trebuchet MS" pitchFamily="34" charset="0"/>
                    <a:ea typeface="MS PGothic" pitchFamily="34" charset="-128"/>
                    <a:cs typeface="Arial" charset="0"/>
                  </a:rPr>
                  <a:t>global memory </a:t>
                </a:r>
                <a:r>
                  <a:rPr lang="en-US" sz="2000" kern="0" dirty="0" smtClean="0">
                    <a:solidFill>
                      <a:schemeClr val="bg1"/>
                    </a:solidFill>
                    <a:latin typeface="Trebuchet MS" pitchFamily="34" charset="0"/>
                    <a:ea typeface="MS PGothic" pitchFamily="34" charset="-128"/>
                    <a:cs typeface="Arial" charset="0"/>
                  </a:rPr>
                  <a:t>performance</a:t>
                </a:r>
                <a:endParaRPr lang="en-US" sz="2000" kern="0" dirty="0">
                  <a:solidFill>
                    <a:schemeClr val="bg1"/>
                  </a:solidFill>
                  <a:latin typeface="Trebuchet MS" pitchFamily="34" charset="0"/>
                  <a:ea typeface="MS PGothic" pitchFamily="34" charset="-128"/>
                  <a:cs typeface="Arial" charset="0"/>
                </a:endParaRPr>
              </a:p>
            </p:txBody>
          </p:sp>
        </p:grpSp>
        <p:grpSp>
          <p:nvGrpSpPr>
            <p:cNvPr id="46" name="Group 45"/>
            <p:cNvGrpSpPr/>
            <p:nvPr/>
          </p:nvGrpSpPr>
          <p:grpSpPr>
            <a:xfrm>
              <a:off x="3982487" y="3224154"/>
              <a:ext cx="4856712" cy="643895"/>
              <a:chOff x="4594097" y="3729507"/>
              <a:chExt cx="4245103" cy="643895"/>
            </a:xfrm>
          </p:grpSpPr>
          <p:cxnSp>
            <p:nvCxnSpPr>
              <p:cNvPr id="47" name="Straight Connector 46"/>
              <p:cNvCxnSpPr/>
              <p:nvPr/>
            </p:nvCxnSpPr>
            <p:spPr>
              <a:xfrm>
                <a:off x="4594097" y="4071558"/>
                <a:ext cx="274320" cy="0"/>
              </a:xfrm>
              <a:prstGeom prst="line">
                <a:avLst/>
              </a:prstGeom>
              <a:noFill/>
              <a:ln w="15875" cap="flat" cmpd="sng" algn="ctr">
                <a:solidFill>
                  <a:srgbClr val="717379"/>
                </a:solidFill>
                <a:prstDash val="sysDot"/>
              </a:ln>
              <a:effectLst/>
            </p:spPr>
          </p:cxnSp>
          <p:sp>
            <p:nvSpPr>
              <p:cNvPr id="48" name="Rectangle 47"/>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smtClean="0">
                    <a:solidFill>
                      <a:srgbClr val="FF0000"/>
                    </a:solidFill>
                    <a:latin typeface="Trebuchet MS" pitchFamily="34" charset="0"/>
                    <a:ea typeface="MS PGothic" pitchFamily="34" charset="-128"/>
                    <a:cs typeface="Arial" charset="0"/>
                  </a:rPr>
                  <a:t>Maximize usage </a:t>
                </a:r>
                <a:r>
                  <a:rPr lang="en-US" sz="2000" kern="0" dirty="0">
                    <a:solidFill>
                      <a:srgbClr val="FF0000"/>
                    </a:solidFill>
                    <a:latin typeface="Trebuchet MS" pitchFamily="34" charset="0"/>
                    <a:ea typeface="MS PGothic" pitchFamily="34" charset="-128"/>
                    <a:cs typeface="Arial" charset="0"/>
                  </a:rPr>
                  <a:t>of shared memory</a:t>
                </a:r>
              </a:p>
            </p:txBody>
          </p:sp>
        </p:grpSp>
        <p:grpSp>
          <p:nvGrpSpPr>
            <p:cNvPr id="49" name="Group 48"/>
            <p:cNvGrpSpPr/>
            <p:nvPr/>
          </p:nvGrpSpPr>
          <p:grpSpPr>
            <a:xfrm>
              <a:off x="3982487" y="3924113"/>
              <a:ext cx="4856712" cy="643895"/>
              <a:chOff x="4594097" y="3729507"/>
              <a:chExt cx="4245103" cy="643895"/>
            </a:xfrm>
          </p:grpSpPr>
          <p:cxnSp>
            <p:nvCxnSpPr>
              <p:cNvPr id="50" name="Straight Connector 49"/>
              <p:cNvCxnSpPr/>
              <p:nvPr/>
            </p:nvCxnSpPr>
            <p:spPr>
              <a:xfrm>
                <a:off x="4594097" y="4071558"/>
                <a:ext cx="274320" cy="0"/>
              </a:xfrm>
              <a:prstGeom prst="line">
                <a:avLst/>
              </a:prstGeom>
              <a:noFill/>
              <a:ln w="15875" cap="flat" cmpd="sng" algn="ctr">
                <a:solidFill>
                  <a:srgbClr val="717379"/>
                </a:solidFill>
                <a:prstDash val="sysDot"/>
              </a:ln>
              <a:effectLst/>
            </p:spPr>
          </p:cxnSp>
          <p:sp>
            <p:nvSpPr>
              <p:cNvPr id="51" name="Rectangle 50"/>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smtClean="0">
                    <a:solidFill>
                      <a:schemeClr val="bg1"/>
                    </a:solidFill>
                    <a:latin typeface="Arial" charset="0"/>
                  </a:rPr>
                  <a:t>Optimize control </a:t>
                </a:r>
                <a:r>
                  <a:rPr lang="en-US" b="1" kern="0" dirty="0">
                    <a:solidFill>
                      <a:schemeClr val="bg1"/>
                    </a:solidFill>
                    <a:latin typeface="Arial" charset="0"/>
                  </a:rPr>
                  <a:t>flow </a:t>
                </a:r>
                <a:r>
                  <a:rPr lang="en-US" b="1" kern="0" dirty="0" smtClean="0">
                    <a:solidFill>
                      <a:schemeClr val="bg1"/>
                    </a:solidFill>
                    <a:latin typeface="Arial" charset="0"/>
                  </a:rPr>
                  <a:t>throughput</a:t>
                </a:r>
                <a:endParaRPr lang="en-US" b="1" kern="0" dirty="0">
                  <a:solidFill>
                    <a:schemeClr val="bg1"/>
                  </a:solidFill>
                  <a:latin typeface="Arial" charset="0"/>
                </a:endParaRPr>
              </a:p>
            </p:txBody>
          </p:sp>
        </p:grpSp>
        <p:cxnSp>
          <p:nvCxnSpPr>
            <p:cNvPr id="52" name="Straight Connector 51"/>
            <p:cNvCxnSpPr/>
            <p:nvPr/>
          </p:nvCxnSpPr>
          <p:spPr>
            <a:xfrm>
              <a:off x="3982487" y="1470620"/>
              <a:ext cx="0" cy="2825607"/>
            </a:xfrm>
            <a:prstGeom prst="line">
              <a:avLst/>
            </a:prstGeom>
            <a:noFill/>
            <a:ln w="15875" cap="flat" cmpd="sng" algn="ctr">
              <a:solidFill>
                <a:srgbClr val="717379"/>
              </a:solidFill>
              <a:prstDash val="sysDot"/>
            </a:ln>
            <a:effectLst/>
          </p:spPr>
        </p:cxnSp>
        <p:grpSp>
          <p:nvGrpSpPr>
            <p:cNvPr id="16" name="Group 15"/>
            <p:cNvGrpSpPr/>
            <p:nvPr/>
          </p:nvGrpSpPr>
          <p:grpSpPr>
            <a:xfrm>
              <a:off x="3982487" y="1133045"/>
              <a:ext cx="4856712" cy="643895"/>
              <a:chOff x="4594097" y="3729507"/>
              <a:chExt cx="4245103" cy="643895"/>
            </a:xfrm>
          </p:grpSpPr>
          <p:cxnSp>
            <p:nvCxnSpPr>
              <p:cNvPr id="17" name="Straight Connector 16"/>
              <p:cNvCxnSpPr/>
              <p:nvPr/>
            </p:nvCxnSpPr>
            <p:spPr>
              <a:xfrm>
                <a:off x="4594097" y="4071558"/>
                <a:ext cx="274320" cy="0"/>
              </a:xfrm>
              <a:prstGeom prst="line">
                <a:avLst/>
              </a:prstGeom>
              <a:noFill/>
              <a:ln w="15875" cap="flat" cmpd="sng" algn="ctr">
                <a:solidFill>
                  <a:srgbClr val="717379"/>
                </a:solidFill>
                <a:prstDash val="sysDot"/>
              </a:ln>
              <a:effectLst/>
            </p:spPr>
          </p:cxnSp>
          <p:sp>
            <p:nvSpPr>
              <p:cNvPr id="18" name="Rectangle 17"/>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smtClean="0">
                    <a:solidFill>
                      <a:schemeClr val="bg1"/>
                    </a:solidFill>
                    <a:latin typeface="Arial" charset="0"/>
                  </a:rPr>
                  <a:t>Profiling tools</a:t>
                </a:r>
                <a:endParaRPr lang="en-US" b="1" kern="0" dirty="0">
                  <a:solidFill>
                    <a:schemeClr val="bg1"/>
                  </a:solidFill>
                  <a:latin typeface="Arial" charset="0"/>
                </a:endParaRPr>
              </a:p>
            </p:txBody>
          </p:sp>
        </p:grpSp>
        <p:grpSp>
          <p:nvGrpSpPr>
            <p:cNvPr id="19" name="Group 18"/>
            <p:cNvGrpSpPr/>
            <p:nvPr/>
          </p:nvGrpSpPr>
          <p:grpSpPr>
            <a:xfrm>
              <a:off x="3982487" y="1827069"/>
              <a:ext cx="4856712" cy="643895"/>
              <a:chOff x="4594097" y="3729507"/>
              <a:chExt cx="4245103" cy="643895"/>
            </a:xfrm>
          </p:grpSpPr>
          <p:cxnSp>
            <p:nvCxnSpPr>
              <p:cNvPr id="20" name="Straight Connector 19"/>
              <p:cNvCxnSpPr/>
              <p:nvPr/>
            </p:nvCxnSpPr>
            <p:spPr>
              <a:xfrm>
                <a:off x="4594097" y="4071558"/>
                <a:ext cx="274320" cy="0"/>
              </a:xfrm>
              <a:prstGeom prst="line">
                <a:avLst/>
              </a:prstGeom>
              <a:noFill/>
              <a:ln w="15875" cap="flat" cmpd="sng" algn="ctr">
                <a:solidFill>
                  <a:srgbClr val="717379"/>
                </a:solidFill>
                <a:prstDash val="sysDot"/>
              </a:ln>
              <a:effectLst/>
            </p:spPr>
          </p:cxnSp>
          <p:sp>
            <p:nvSpPr>
              <p:cNvPr id="21" name="Rectangle 20"/>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smtClean="0">
                    <a:solidFill>
                      <a:schemeClr val="bg1"/>
                    </a:solidFill>
                    <a:latin typeface="Arial" charset="0"/>
                  </a:rPr>
                  <a:t>Kernel launch configuration</a:t>
                </a:r>
                <a:endParaRPr lang="en-US" b="1" kern="0" dirty="0">
                  <a:solidFill>
                    <a:schemeClr val="bg1"/>
                  </a:solidFill>
                  <a:latin typeface="Arial" charset="0"/>
                </a:endParaRPr>
              </a:p>
            </p:txBody>
          </p:sp>
        </p:grpSp>
      </p:grpSp>
    </p:spTree>
    <p:extLst>
      <p:ext uri="{BB962C8B-B14F-4D97-AF65-F5344CB8AC3E}">
        <p14:creationId xmlns:p14="http://schemas.microsoft.com/office/powerpoint/2010/main" val="58641942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Maximize usage of shared memory</a:t>
            </a:r>
          </a:p>
        </p:txBody>
      </p:sp>
      <p:sp>
        <p:nvSpPr>
          <p:cNvPr id="4" name="Rectangle 3"/>
          <p:cNvSpPr/>
          <p:nvPr/>
        </p:nvSpPr>
        <p:spPr>
          <a:xfrm>
            <a:off x="0" y="702964"/>
            <a:ext cx="8947223" cy="400110"/>
          </a:xfrm>
          <a:prstGeom prst="rect">
            <a:avLst/>
          </a:prstGeom>
        </p:spPr>
        <p:txBody>
          <a:bodyPr wrap="square">
            <a:spAutoFit/>
          </a:bodyPr>
          <a:lstStyle/>
          <a:p>
            <a:pPr marL="342900" indent="-342900">
              <a:buFont typeface="Wingdings" charset="2"/>
              <a:buChar char="u"/>
            </a:pPr>
            <a:r>
              <a:rPr lang="en-US" sz="2000" b="1" kern="0" dirty="0" smtClean="0">
                <a:solidFill>
                  <a:srgbClr val="000000"/>
                </a:solidFill>
                <a:latin typeface="Arial" charset="0"/>
              </a:rPr>
              <a:t>Shared </a:t>
            </a:r>
            <a:r>
              <a:rPr lang="en-US" sz="2000" b="1" kern="0" dirty="0">
                <a:solidFill>
                  <a:srgbClr val="000000"/>
                </a:solidFill>
                <a:latin typeface="Arial" charset="0"/>
              </a:rPr>
              <a:t>memory </a:t>
            </a:r>
            <a:r>
              <a:rPr lang="en-US" sz="2000" b="1" kern="0" dirty="0" smtClean="0">
                <a:solidFill>
                  <a:srgbClr val="000000"/>
                </a:solidFill>
                <a:latin typeface="Arial" charset="0"/>
              </a:rPr>
              <a:t>performance consideration</a:t>
            </a:r>
            <a:endParaRPr lang="en-US" sz="2000" b="1" kern="0" dirty="0">
              <a:solidFill>
                <a:srgbClr val="000000"/>
              </a:solidFill>
              <a:latin typeface="Arial" charset="0"/>
            </a:endParaRPr>
          </a:p>
        </p:txBody>
      </p:sp>
      <p:sp>
        <p:nvSpPr>
          <p:cNvPr id="7" name="Rectangle 6"/>
          <p:cNvSpPr/>
          <p:nvPr/>
        </p:nvSpPr>
        <p:spPr>
          <a:xfrm>
            <a:off x="1" y="4873109"/>
            <a:ext cx="9074268" cy="1323439"/>
          </a:xfrm>
          <a:prstGeom prst="rect">
            <a:avLst/>
          </a:prstGeom>
        </p:spPr>
        <p:txBody>
          <a:bodyPr wrap="square">
            <a:spAutoFit/>
          </a:bodyPr>
          <a:lstStyle/>
          <a:p>
            <a:pPr marL="342900" indent="-342900">
              <a:buFont typeface="Wingdings" charset="2"/>
              <a:buChar char="§"/>
            </a:pPr>
            <a:r>
              <a:rPr lang="en-US" sz="2000" dirty="0">
                <a:latin typeface="Arial"/>
                <a:cs typeface="Arial"/>
              </a:rPr>
              <a:t>Maximizing usage of shared memory. </a:t>
            </a:r>
            <a:endParaRPr lang="en-US" sz="2000" dirty="0" smtClean="0">
              <a:latin typeface="Arial"/>
              <a:cs typeface="Arial"/>
            </a:endParaRPr>
          </a:p>
          <a:p>
            <a:pPr marL="457200" indent="-220663">
              <a:buFont typeface="Arial"/>
              <a:buChar char="•"/>
            </a:pPr>
            <a:r>
              <a:rPr lang="en-US" sz="2000" dirty="0"/>
              <a:t>Resolving bank </a:t>
            </a:r>
            <a:r>
              <a:rPr lang="en-US" sz="2000" dirty="0" smtClean="0"/>
              <a:t>conflicts </a:t>
            </a:r>
            <a:r>
              <a:rPr lang="en-US" sz="2000" dirty="0"/>
              <a:t>for different access </a:t>
            </a:r>
            <a:r>
              <a:rPr lang="en-US" sz="2000" dirty="0" smtClean="0"/>
              <a:t>modes</a:t>
            </a:r>
          </a:p>
          <a:p>
            <a:pPr marL="457200" indent="-220663">
              <a:buFont typeface="Arial"/>
              <a:buChar char="•"/>
            </a:pPr>
            <a:r>
              <a:rPr lang="en-US" sz="2000" b="1" dirty="0">
                <a:solidFill>
                  <a:srgbClr val="008000"/>
                </a:solidFill>
              </a:rPr>
              <a:t>Caching data in shared memory to reduce global memory </a:t>
            </a:r>
            <a:r>
              <a:rPr lang="en-US" sz="2000" b="1" dirty="0" smtClean="0">
                <a:solidFill>
                  <a:srgbClr val="008000"/>
                </a:solidFill>
              </a:rPr>
              <a:t>accesses (tiling)</a:t>
            </a:r>
          </a:p>
          <a:p>
            <a:pPr marL="457200" indent="-220663">
              <a:buFont typeface="Arial"/>
              <a:buChar char="•"/>
            </a:pPr>
            <a:r>
              <a:rPr lang="en-US" sz="2000" dirty="0" smtClean="0"/>
              <a:t>Programming </a:t>
            </a:r>
            <a:r>
              <a:rPr lang="en-US" sz="2000" dirty="0"/>
              <a:t>with the warp </a:t>
            </a:r>
            <a:r>
              <a:rPr lang="en-US" sz="2000" dirty="0" smtClean="0"/>
              <a:t>shuffle instruction</a:t>
            </a:r>
            <a:endParaRPr lang="en-US" sz="2000" i="1" dirty="0" smtClean="0">
              <a:latin typeface="Arial"/>
              <a:cs typeface="Arial"/>
            </a:endParaRPr>
          </a:p>
        </p:txBody>
      </p:sp>
      <p:pic>
        <p:nvPicPr>
          <p:cNvPr id="10" name="Picture 9"/>
          <p:cNvPicPr>
            <a:picLocks noChangeAspect="1"/>
          </p:cNvPicPr>
          <p:nvPr/>
        </p:nvPicPr>
        <p:blipFill>
          <a:blip r:embed="rId3"/>
          <a:stretch>
            <a:fillRect/>
          </a:stretch>
        </p:blipFill>
        <p:spPr>
          <a:xfrm>
            <a:off x="5181600" y="1372126"/>
            <a:ext cx="3558984" cy="3110975"/>
          </a:xfrm>
          <a:prstGeom prst="rect">
            <a:avLst/>
          </a:prstGeom>
        </p:spPr>
      </p:pic>
      <p:sp>
        <p:nvSpPr>
          <p:cNvPr id="13" name="TextBox 12"/>
          <p:cNvSpPr txBox="1"/>
          <p:nvPr/>
        </p:nvSpPr>
        <p:spPr>
          <a:xfrm>
            <a:off x="1" y="1087457"/>
            <a:ext cx="5181599" cy="3785652"/>
          </a:xfrm>
          <a:prstGeom prst="rect">
            <a:avLst/>
          </a:prstGeom>
        </p:spPr>
        <p:txBody>
          <a:bodyPr wrap="square">
            <a:spAutoFit/>
          </a:bodyPr>
          <a:lstStyle>
            <a:defPPr>
              <a:defRPr lang="en-US"/>
            </a:defPPr>
            <a:lvl1pPr marL="342900" indent="-342900">
              <a:buFont typeface="Wingdings" charset="2"/>
              <a:buChar char="§"/>
              <a:defRPr sz="2000">
                <a:latin typeface="Arial"/>
                <a:cs typeface="Arial"/>
              </a:defRPr>
            </a:lvl1pPr>
          </a:lstStyle>
          <a:p>
            <a:r>
              <a:rPr lang="en-US" dirty="0"/>
              <a:t>On-chip, high bandwidth and lower latency</a:t>
            </a:r>
          </a:p>
          <a:p>
            <a:r>
              <a:rPr lang="en-US" dirty="0" smtClean="0"/>
              <a:t>Divided </a:t>
            </a:r>
            <a:r>
              <a:rPr lang="en-US" dirty="0"/>
              <a:t>into 32 equally-sized memory </a:t>
            </a:r>
            <a:r>
              <a:rPr lang="en-US" dirty="0" smtClean="0"/>
              <a:t>modules (called banks) that can </a:t>
            </a:r>
            <a:r>
              <a:rPr lang="en-US" dirty="0"/>
              <a:t>be accessed simultaneously</a:t>
            </a:r>
          </a:p>
          <a:p>
            <a:r>
              <a:rPr lang="en-US" dirty="0" smtClean="0"/>
              <a:t>Enables </a:t>
            </a:r>
            <a:r>
              <a:rPr lang="en-US" dirty="0"/>
              <a:t>threads within the same thread block to cooperate, facilitates reuse of on-chip data, but When multiple threads in a block use the same data from global memory, shared memory can be used to access the data from global memory only once</a:t>
            </a:r>
            <a:r>
              <a:rPr lang="en-US" dirty="0" smtClean="0"/>
              <a:t>.</a:t>
            </a:r>
            <a:endParaRPr lang="en-US" dirty="0"/>
          </a:p>
        </p:txBody>
      </p:sp>
    </p:spTree>
    <p:extLst>
      <p:ext uri="{BB962C8B-B14F-4D97-AF65-F5344CB8AC3E}">
        <p14:creationId xmlns:p14="http://schemas.microsoft.com/office/powerpoint/2010/main" val="70657979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Maximize usage of shared memory</a:t>
            </a:r>
          </a:p>
        </p:txBody>
      </p:sp>
      <p:sp>
        <p:nvSpPr>
          <p:cNvPr id="4" name="Rectangle 3"/>
          <p:cNvSpPr/>
          <p:nvPr/>
        </p:nvSpPr>
        <p:spPr>
          <a:xfrm>
            <a:off x="0" y="702964"/>
            <a:ext cx="8947223" cy="400110"/>
          </a:xfrm>
          <a:prstGeom prst="rect">
            <a:avLst/>
          </a:prstGeom>
        </p:spPr>
        <p:txBody>
          <a:bodyPr wrap="square">
            <a:spAutoFit/>
          </a:bodyPr>
          <a:lstStyle/>
          <a:p>
            <a:pPr marL="342900" indent="-342900">
              <a:buFont typeface="Wingdings" charset="2"/>
              <a:buChar char="u"/>
            </a:pPr>
            <a:r>
              <a:rPr lang="en-US" sz="2000" b="1" dirty="0" smtClean="0"/>
              <a:t>Tiling</a:t>
            </a:r>
            <a:endParaRPr lang="en-US" sz="2000" b="1" kern="0" dirty="0">
              <a:solidFill>
                <a:srgbClr val="000000"/>
              </a:solidFill>
              <a:latin typeface="Arial" charset="0"/>
            </a:endParaRPr>
          </a:p>
        </p:txBody>
      </p:sp>
      <p:sp>
        <p:nvSpPr>
          <p:cNvPr id="7" name="Rectangle 6"/>
          <p:cNvSpPr/>
          <p:nvPr/>
        </p:nvSpPr>
        <p:spPr>
          <a:xfrm>
            <a:off x="69732" y="1103074"/>
            <a:ext cx="9004536" cy="1631216"/>
          </a:xfrm>
          <a:prstGeom prst="rect">
            <a:avLst/>
          </a:prstGeom>
        </p:spPr>
        <p:txBody>
          <a:bodyPr wrap="square">
            <a:spAutoFit/>
          </a:bodyPr>
          <a:lstStyle/>
          <a:p>
            <a:pPr marL="342900" indent="-342900">
              <a:buFont typeface="Wingdings" charset="2"/>
              <a:buChar char="§"/>
            </a:pPr>
            <a:r>
              <a:rPr lang="en-US" sz="2000" dirty="0" smtClean="0"/>
              <a:t>What is tiling</a:t>
            </a:r>
            <a:r>
              <a:rPr lang="en-US" sz="2000" dirty="0"/>
              <a:t>: partition the data into subsets called tiles, such that each tile fits into the shared </a:t>
            </a:r>
            <a:r>
              <a:rPr lang="en-US" sz="2000" dirty="0" smtClean="0"/>
              <a:t>memory</a:t>
            </a:r>
          </a:p>
          <a:p>
            <a:pPr marL="342900" indent="-342900">
              <a:buFont typeface="Wingdings" charset="2"/>
              <a:buChar char="§"/>
            </a:pPr>
            <a:r>
              <a:rPr lang="en-US" sz="2000" b="1" dirty="0" smtClean="0"/>
              <a:t>Why tilling:</a:t>
            </a:r>
            <a:r>
              <a:rPr lang="en-US" sz="2000" dirty="0" smtClean="0"/>
              <a:t> </a:t>
            </a:r>
            <a:r>
              <a:rPr lang="en-US" sz="2000" dirty="0"/>
              <a:t>shared memory can be used to access the data from global memory only </a:t>
            </a:r>
            <a:r>
              <a:rPr lang="en-US" sz="2000" dirty="0" smtClean="0"/>
              <a:t>once when </a:t>
            </a:r>
            <a:r>
              <a:rPr lang="en-US" sz="2000" dirty="0"/>
              <a:t>multiple threads in a block use the same data from global </a:t>
            </a:r>
            <a:r>
              <a:rPr lang="en-US" sz="2000" dirty="0" smtClean="0"/>
              <a:t>memory</a:t>
            </a:r>
            <a:endParaRPr lang="en-US" sz="2000" dirty="0"/>
          </a:p>
        </p:txBody>
      </p:sp>
      <p:pic>
        <p:nvPicPr>
          <p:cNvPr id="3" name="Picture 2"/>
          <p:cNvPicPr>
            <a:picLocks noChangeAspect="1"/>
          </p:cNvPicPr>
          <p:nvPr/>
        </p:nvPicPr>
        <p:blipFill>
          <a:blip r:embed="rId3"/>
          <a:stretch>
            <a:fillRect/>
          </a:stretch>
        </p:blipFill>
        <p:spPr>
          <a:xfrm>
            <a:off x="1752491" y="2776548"/>
            <a:ext cx="6328477" cy="3210192"/>
          </a:xfrm>
          <a:prstGeom prst="rect">
            <a:avLst/>
          </a:prstGeom>
        </p:spPr>
      </p:pic>
      <p:sp>
        <p:nvSpPr>
          <p:cNvPr id="8" name="Rectangle 7"/>
          <p:cNvSpPr/>
          <p:nvPr/>
        </p:nvSpPr>
        <p:spPr>
          <a:xfrm>
            <a:off x="-42398" y="6463268"/>
            <a:ext cx="4627514" cy="369332"/>
          </a:xfrm>
          <a:prstGeom prst="rect">
            <a:avLst/>
          </a:prstGeom>
        </p:spPr>
        <p:txBody>
          <a:bodyPr wrap="none">
            <a:spAutoFit/>
          </a:bodyPr>
          <a:lstStyle/>
          <a:p>
            <a:r>
              <a:rPr lang="en-US" dirty="0"/>
              <a:t>http://</a:t>
            </a:r>
            <a:r>
              <a:rPr lang="en-US" dirty="0" err="1"/>
              <a:t>www.danielwong.org</a:t>
            </a:r>
            <a:r>
              <a:rPr lang="en-US" dirty="0"/>
              <a:t>/classes/ee147-s18</a:t>
            </a:r>
          </a:p>
        </p:txBody>
      </p:sp>
    </p:spTree>
    <p:extLst>
      <p:ext uri="{BB962C8B-B14F-4D97-AF65-F5344CB8AC3E}">
        <p14:creationId xmlns:p14="http://schemas.microsoft.com/office/powerpoint/2010/main" val="415783200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Maximize usage of shared memory</a:t>
            </a:r>
          </a:p>
        </p:txBody>
      </p:sp>
      <p:sp>
        <p:nvSpPr>
          <p:cNvPr id="4" name="Rectangle 3"/>
          <p:cNvSpPr/>
          <p:nvPr/>
        </p:nvSpPr>
        <p:spPr>
          <a:xfrm>
            <a:off x="0" y="702964"/>
            <a:ext cx="8947223" cy="400110"/>
          </a:xfrm>
          <a:prstGeom prst="rect">
            <a:avLst/>
          </a:prstGeom>
        </p:spPr>
        <p:txBody>
          <a:bodyPr wrap="square">
            <a:spAutoFit/>
          </a:bodyPr>
          <a:lstStyle/>
          <a:p>
            <a:pPr marL="342900" indent="-342900">
              <a:buFont typeface="Wingdings" charset="2"/>
              <a:buChar char="u"/>
            </a:pPr>
            <a:r>
              <a:rPr lang="en-US" sz="2000" b="1" dirty="0" smtClean="0"/>
              <a:t>Tiling</a:t>
            </a:r>
            <a:endParaRPr lang="en-US" sz="2000" b="1" kern="0" dirty="0">
              <a:solidFill>
                <a:srgbClr val="000000"/>
              </a:solidFill>
              <a:latin typeface="Arial" charset="0"/>
            </a:endParaRPr>
          </a:p>
        </p:txBody>
      </p:sp>
      <p:sp>
        <p:nvSpPr>
          <p:cNvPr id="6" name="Rectangle 5"/>
          <p:cNvSpPr/>
          <p:nvPr/>
        </p:nvSpPr>
        <p:spPr>
          <a:xfrm>
            <a:off x="-42398" y="6463268"/>
            <a:ext cx="4627514" cy="369332"/>
          </a:xfrm>
          <a:prstGeom prst="rect">
            <a:avLst/>
          </a:prstGeom>
        </p:spPr>
        <p:txBody>
          <a:bodyPr wrap="none">
            <a:spAutoFit/>
          </a:bodyPr>
          <a:lstStyle/>
          <a:p>
            <a:r>
              <a:rPr lang="en-US" dirty="0"/>
              <a:t>http://</a:t>
            </a:r>
            <a:r>
              <a:rPr lang="en-US" dirty="0" err="1"/>
              <a:t>www.danielwong.org</a:t>
            </a:r>
            <a:r>
              <a:rPr lang="en-US" dirty="0"/>
              <a:t>/classes/ee147-s18</a:t>
            </a:r>
          </a:p>
        </p:txBody>
      </p:sp>
      <p:sp>
        <p:nvSpPr>
          <p:cNvPr id="5" name="Rectangle 4"/>
          <p:cNvSpPr/>
          <p:nvPr/>
        </p:nvSpPr>
        <p:spPr>
          <a:xfrm>
            <a:off x="12700" y="3438477"/>
            <a:ext cx="5504040" cy="461665"/>
          </a:xfrm>
          <a:prstGeom prst="rect">
            <a:avLst/>
          </a:prstGeom>
        </p:spPr>
        <p:txBody>
          <a:bodyPr wrap="square">
            <a:spAutoFit/>
          </a:bodyPr>
          <a:lstStyle/>
          <a:p>
            <a:pPr marL="342900" indent="-342900">
              <a:buFont typeface="Wingdings" charset="2"/>
              <a:buChar char="§"/>
            </a:pPr>
            <a:r>
              <a:rPr lang="en-US" sz="2400" dirty="0"/>
              <a:t>Tiling needs </a:t>
            </a:r>
            <a:r>
              <a:rPr lang="en-US" sz="2400" dirty="0" smtClean="0"/>
              <a:t>barrier synchronization</a:t>
            </a:r>
            <a:endParaRPr lang="en-US" sz="2400" dirty="0"/>
          </a:p>
        </p:txBody>
      </p:sp>
      <p:pic>
        <p:nvPicPr>
          <p:cNvPr id="9" name="Picture 8"/>
          <p:cNvPicPr>
            <a:picLocks noChangeAspect="1"/>
          </p:cNvPicPr>
          <p:nvPr/>
        </p:nvPicPr>
        <p:blipFill>
          <a:blip r:embed="rId3"/>
          <a:stretch>
            <a:fillRect/>
          </a:stretch>
        </p:blipFill>
        <p:spPr>
          <a:xfrm>
            <a:off x="5458447" y="1120019"/>
            <a:ext cx="3488776" cy="1332421"/>
          </a:xfrm>
          <a:prstGeom prst="rect">
            <a:avLst/>
          </a:prstGeom>
        </p:spPr>
      </p:pic>
      <p:pic>
        <p:nvPicPr>
          <p:cNvPr id="11" name="Picture 10"/>
          <p:cNvPicPr>
            <a:picLocks noChangeAspect="1"/>
          </p:cNvPicPr>
          <p:nvPr/>
        </p:nvPicPr>
        <p:blipFill>
          <a:blip r:embed="rId4"/>
          <a:stretch>
            <a:fillRect/>
          </a:stretch>
        </p:blipFill>
        <p:spPr>
          <a:xfrm>
            <a:off x="5385362" y="2452440"/>
            <a:ext cx="3561861" cy="1579380"/>
          </a:xfrm>
          <a:prstGeom prst="rect">
            <a:avLst/>
          </a:prstGeom>
        </p:spPr>
      </p:pic>
      <p:sp>
        <p:nvSpPr>
          <p:cNvPr id="10" name="Down Arrow 9"/>
          <p:cNvSpPr/>
          <p:nvPr/>
        </p:nvSpPr>
        <p:spPr>
          <a:xfrm>
            <a:off x="2202298" y="2320347"/>
            <a:ext cx="692654" cy="89275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3116" y="3865582"/>
            <a:ext cx="9144000" cy="2308324"/>
          </a:xfrm>
          <a:prstGeom prst="rect">
            <a:avLst/>
          </a:prstGeom>
        </p:spPr>
        <p:txBody>
          <a:bodyPr wrap="square">
            <a:spAutoFit/>
          </a:bodyPr>
          <a:lstStyle/>
          <a:p>
            <a:pPr marL="342900" indent="-342900">
              <a:buFont typeface="Wingdings" charset="2"/>
              <a:buChar char="§"/>
            </a:pPr>
            <a:r>
              <a:rPr lang="en-US" sz="2400" b="1" dirty="0"/>
              <a:t>Outline of Tiling</a:t>
            </a:r>
          </a:p>
          <a:p>
            <a:pPr marL="457200" indent="-220663">
              <a:buFont typeface="Arial"/>
              <a:buChar char="•"/>
            </a:pPr>
            <a:r>
              <a:rPr lang="en-US" sz="2000" dirty="0"/>
              <a:t>Identify a tile of global memory contents that are accessed by multiple threads</a:t>
            </a:r>
          </a:p>
          <a:p>
            <a:pPr marL="457200" indent="-220663">
              <a:buFont typeface="Arial"/>
              <a:buChar char="•"/>
            </a:pPr>
            <a:r>
              <a:rPr lang="en-US" sz="2000" dirty="0"/>
              <a:t>Load the tile from global memory into on-chip memory (e.g. shared memory)</a:t>
            </a:r>
          </a:p>
          <a:p>
            <a:pPr marL="457200" indent="-220663">
              <a:buFont typeface="Arial"/>
              <a:buChar char="•"/>
            </a:pPr>
            <a:r>
              <a:rPr lang="en-US" sz="2000" dirty="0"/>
              <a:t>Use barrier synchronization to </a:t>
            </a:r>
            <a:r>
              <a:rPr lang="en-US" sz="2000" dirty="0" smtClean="0"/>
              <a:t>ensure all </a:t>
            </a:r>
            <a:r>
              <a:rPr lang="en-US" sz="2000" dirty="0"/>
              <a:t>threads are ready to start the phase</a:t>
            </a:r>
          </a:p>
          <a:p>
            <a:pPr marL="457200" indent="-220663">
              <a:buFont typeface="Arial"/>
              <a:buChar char="•"/>
            </a:pPr>
            <a:r>
              <a:rPr lang="en-US" sz="2000" dirty="0"/>
              <a:t>Have the multiple threads to access their data from the on-chip memory</a:t>
            </a:r>
          </a:p>
          <a:p>
            <a:pPr marL="457200" indent="-220663">
              <a:buFont typeface="Arial"/>
              <a:buChar char="•"/>
            </a:pPr>
            <a:r>
              <a:rPr lang="en-US" sz="2000" dirty="0"/>
              <a:t>Use barrier synchronization to </a:t>
            </a:r>
            <a:r>
              <a:rPr lang="en-US" sz="2000" dirty="0" smtClean="0"/>
              <a:t>ensure all </a:t>
            </a:r>
            <a:r>
              <a:rPr lang="en-US" sz="2000" dirty="0"/>
              <a:t>threads have completed </a:t>
            </a:r>
            <a:r>
              <a:rPr lang="en-US" sz="2000" dirty="0" smtClean="0"/>
              <a:t>current </a:t>
            </a:r>
            <a:r>
              <a:rPr lang="en-US" sz="2000" dirty="0"/>
              <a:t>phase</a:t>
            </a:r>
          </a:p>
          <a:p>
            <a:pPr marL="457200" indent="-220663">
              <a:buFont typeface="Arial"/>
              <a:buChar char="•"/>
            </a:pPr>
            <a:r>
              <a:rPr lang="en-US" sz="2000" dirty="0"/>
              <a:t>Move on to the next tile</a:t>
            </a:r>
          </a:p>
        </p:txBody>
      </p:sp>
      <p:sp>
        <p:nvSpPr>
          <p:cNvPr id="15" name="Rectangle 14"/>
          <p:cNvSpPr/>
          <p:nvPr/>
        </p:nvSpPr>
        <p:spPr>
          <a:xfrm>
            <a:off x="-18937" y="1120019"/>
            <a:ext cx="5751577" cy="1200328"/>
          </a:xfrm>
          <a:prstGeom prst="rect">
            <a:avLst/>
          </a:prstGeom>
        </p:spPr>
        <p:txBody>
          <a:bodyPr wrap="square">
            <a:spAutoFit/>
          </a:bodyPr>
          <a:lstStyle/>
          <a:p>
            <a:pPr marL="342900" indent="-342900">
              <a:buFont typeface="Wingdings" charset="2"/>
              <a:buChar char="§"/>
            </a:pPr>
            <a:r>
              <a:rPr lang="en-US" sz="2400" dirty="0" smtClean="0"/>
              <a:t>Tiling is good when </a:t>
            </a:r>
            <a:r>
              <a:rPr lang="en-US" sz="2400" dirty="0"/>
              <a:t>threads have similar access </a:t>
            </a:r>
            <a:r>
              <a:rPr lang="en-US" sz="2400" dirty="0" smtClean="0"/>
              <a:t>timing, but is bad </a:t>
            </a:r>
            <a:r>
              <a:rPr lang="en-US" sz="2400" dirty="0"/>
              <a:t>when threads have very different timing</a:t>
            </a:r>
            <a:r>
              <a:rPr lang="en-US" sz="2400" dirty="0" smtClean="0"/>
              <a:t> </a:t>
            </a:r>
            <a:endParaRPr lang="en-US" sz="2400" dirty="0"/>
          </a:p>
        </p:txBody>
      </p:sp>
    </p:spTree>
    <p:extLst>
      <p:ext uri="{BB962C8B-B14F-4D97-AF65-F5344CB8AC3E}">
        <p14:creationId xmlns:p14="http://schemas.microsoft.com/office/powerpoint/2010/main" val="3125185739"/>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Maximize usage of shared memory</a:t>
            </a:r>
          </a:p>
        </p:txBody>
      </p:sp>
      <p:sp>
        <p:nvSpPr>
          <p:cNvPr id="4" name="Rectangle 3"/>
          <p:cNvSpPr/>
          <p:nvPr/>
        </p:nvSpPr>
        <p:spPr>
          <a:xfrm>
            <a:off x="0" y="702964"/>
            <a:ext cx="8947223" cy="461665"/>
          </a:xfrm>
          <a:prstGeom prst="rect">
            <a:avLst/>
          </a:prstGeom>
        </p:spPr>
        <p:txBody>
          <a:bodyPr wrap="square">
            <a:spAutoFit/>
          </a:bodyPr>
          <a:lstStyle/>
          <a:p>
            <a:pPr marL="342900" indent="-342900">
              <a:buFont typeface="Wingdings" charset="2"/>
              <a:buChar char="u"/>
            </a:pPr>
            <a:r>
              <a:rPr lang="en-US" sz="2400" b="1" dirty="0" smtClean="0"/>
              <a:t>Tiling</a:t>
            </a:r>
            <a:endParaRPr lang="en-US" sz="2400" b="1" kern="0" dirty="0">
              <a:solidFill>
                <a:srgbClr val="000000"/>
              </a:solidFill>
              <a:latin typeface="Arial" charset="0"/>
            </a:endParaRPr>
          </a:p>
        </p:txBody>
      </p:sp>
      <p:sp>
        <p:nvSpPr>
          <p:cNvPr id="6" name="Rectangle 5"/>
          <p:cNvSpPr/>
          <p:nvPr/>
        </p:nvSpPr>
        <p:spPr>
          <a:xfrm>
            <a:off x="0" y="6515669"/>
            <a:ext cx="5215077" cy="369332"/>
          </a:xfrm>
          <a:prstGeom prst="rect">
            <a:avLst/>
          </a:prstGeom>
        </p:spPr>
        <p:txBody>
          <a:bodyPr wrap="none">
            <a:spAutoFit/>
          </a:bodyPr>
          <a:lstStyle/>
          <a:p>
            <a:r>
              <a:rPr lang="en-US" dirty="0"/>
              <a:t>https://</a:t>
            </a:r>
            <a:r>
              <a:rPr lang="en-US" dirty="0" err="1"/>
              <a:t>cs.nyu.edu</a:t>
            </a:r>
            <a:r>
              <a:rPr lang="en-US" dirty="0"/>
              <a:t>/courses/fall17/CSCI-GA.3033-004/</a:t>
            </a:r>
          </a:p>
        </p:txBody>
      </p:sp>
      <p:pic>
        <p:nvPicPr>
          <p:cNvPr id="8" name="Picture 7"/>
          <p:cNvPicPr>
            <a:picLocks noChangeAspect="1"/>
          </p:cNvPicPr>
          <p:nvPr/>
        </p:nvPicPr>
        <p:blipFill>
          <a:blip r:embed="rId3"/>
          <a:stretch>
            <a:fillRect/>
          </a:stretch>
        </p:blipFill>
        <p:spPr>
          <a:xfrm>
            <a:off x="444264" y="2310338"/>
            <a:ext cx="3927599" cy="3818084"/>
          </a:xfrm>
          <a:prstGeom prst="rect">
            <a:avLst/>
          </a:prstGeom>
        </p:spPr>
      </p:pic>
      <p:sp>
        <p:nvSpPr>
          <p:cNvPr id="16" name="Rectangle 15"/>
          <p:cNvSpPr/>
          <p:nvPr/>
        </p:nvSpPr>
        <p:spPr>
          <a:xfrm>
            <a:off x="139464" y="1026365"/>
            <a:ext cx="9004536" cy="1200328"/>
          </a:xfrm>
          <a:prstGeom prst="rect">
            <a:avLst/>
          </a:prstGeom>
        </p:spPr>
        <p:txBody>
          <a:bodyPr wrap="square">
            <a:spAutoFit/>
          </a:bodyPr>
          <a:lstStyle/>
          <a:p>
            <a:pPr marL="342900" indent="-342900">
              <a:buFont typeface="Wingdings" charset="2"/>
              <a:buChar char="§"/>
            </a:pPr>
            <a:r>
              <a:rPr lang="en-US" sz="2400" dirty="0"/>
              <a:t>Tiled algorithm for matrix </a:t>
            </a:r>
            <a:r>
              <a:rPr lang="en-US" sz="2400" dirty="0" smtClean="0"/>
              <a:t>multiplication: </a:t>
            </a:r>
            <a:r>
              <a:rPr lang="en-US" sz="2400" dirty="0" smtClean="0">
                <a:latin typeface="Calibri"/>
                <a:cs typeface="Calibri"/>
              </a:rPr>
              <a:t>Matrix multiplication (C = AB) for the case with A of dimension </a:t>
            </a:r>
            <a:r>
              <a:rPr lang="en-US" sz="2400" dirty="0" err="1" smtClean="0">
                <a:latin typeface="Calibri"/>
                <a:cs typeface="Calibri"/>
              </a:rPr>
              <a:t>Mxw</a:t>
            </a:r>
            <a:r>
              <a:rPr lang="en-US" sz="2400" dirty="0" smtClean="0">
                <a:latin typeface="Calibri"/>
                <a:cs typeface="Calibri"/>
              </a:rPr>
              <a:t>, B of dimension </a:t>
            </a:r>
            <a:r>
              <a:rPr lang="en-US" sz="2400" dirty="0" err="1" smtClean="0">
                <a:latin typeface="Calibri"/>
                <a:cs typeface="Calibri"/>
              </a:rPr>
              <a:t>wxN</a:t>
            </a:r>
            <a:r>
              <a:rPr lang="en-US" sz="2400" dirty="0" smtClean="0">
                <a:latin typeface="Calibri"/>
                <a:cs typeface="Calibri"/>
              </a:rPr>
              <a:t>, and C of dimension </a:t>
            </a:r>
            <a:r>
              <a:rPr lang="en-US" sz="2400" dirty="0" err="1" smtClean="0">
                <a:latin typeface="Calibri"/>
                <a:cs typeface="Calibri"/>
              </a:rPr>
              <a:t>MxN</a:t>
            </a:r>
            <a:r>
              <a:rPr lang="en-US" sz="2400" dirty="0" smtClean="0">
                <a:latin typeface="Calibri"/>
                <a:cs typeface="Calibri"/>
              </a:rPr>
              <a:t>  </a:t>
            </a:r>
            <a:endParaRPr lang="en-US" sz="2400" dirty="0">
              <a:latin typeface="Calibri"/>
              <a:cs typeface="Calibri"/>
            </a:endParaRPr>
          </a:p>
        </p:txBody>
      </p:sp>
      <p:pic>
        <p:nvPicPr>
          <p:cNvPr id="17" name="Picture 16"/>
          <p:cNvPicPr>
            <a:picLocks noChangeAspect="1"/>
          </p:cNvPicPr>
          <p:nvPr/>
        </p:nvPicPr>
        <p:blipFill>
          <a:blip r:embed="rId4"/>
          <a:stretch>
            <a:fillRect/>
          </a:stretch>
        </p:blipFill>
        <p:spPr>
          <a:xfrm>
            <a:off x="5583377" y="4375591"/>
            <a:ext cx="2468423" cy="1752831"/>
          </a:xfrm>
          <a:prstGeom prst="rect">
            <a:avLst/>
          </a:prstGeom>
        </p:spPr>
      </p:pic>
      <p:pic>
        <p:nvPicPr>
          <p:cNvPr id="18" name="Picture 17"/>
          <p:cNvPicPr>
            <a:picLocks noChangeAspect="1"/>
          </p:cNvPicPr>
          <p:nvPr/>
        </p:nvPicPr>
        <p:blipFill>
          <a:blip r:embed="rId5"/>
          <a:stretch>
            <a:fillRect/>
          </a:stretch>
        </p:blipFill>
        <p:spPr>
          <a:xfrm>
            <a:off x="5721057" y="2075765"/>
            <a:ext cx="2013243" cy="2136130"/>
          </a:xfrm>
          <a:prstGeom prst="rect">
            <a:avLst/>
          </a:prstGeom>
        </p:spPr>
      </p:pic>
      <p:sp>
        <p:nvSpPr>
          <p:cNvPr id="3" name="Left-Right Arrow 2"/>
          <p:cNvSpPr/>
          <p:nvPr/>
        </p:nvSpPr>
        <p:spPr>
          <a:xfrm>
            <a:off x="4533900" y="4025900"/>
            <a:ext cx="812800" cy="34969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Curved Connector 18"/>
          <p:cNvCxnSpPr/>
          <p:nvPr/>
        </p:nvCxnSpPr>
        <p:spPr>
          <a:xfrm rot="16200000" flipH="1">
            <a:off x="6187856" y="2829150"/>
            <a:ext cx="1975292" cy="1117596"/>
          </a:xfrm>
          <a:prstGeom prst="curvedConnector3">
            <a:avLst>
              <a:gd name="adj1" fmla="val -5936"/>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457813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Maximize usage of shared memory</a:t>
            </a:r>
          </a:p>
        </p:txBody>
      </p:sp>
      <p:sp>
        <p:nvSpPr>
          <p:cNvPr id="4" name="Rectangle 3"/>
          <p:cNvSpPr/>
          <p:nvPr/>
        </p:nvSpPr>
        <p:spPr>
          <a:xfrm>
            <a:off x="0" y="702964"/>
            <a:ext cx="8947223" cy="461665"/>
          </a:xfrm>
          <a:prstGeom prst="rect">
            <a:avLst/>
          </a:prstGeom>
        </p:spPr>
        <p:txBody>
          <a:bodyPr wrap="square">
            <a:spAutoFit/>
          </a:bodyPr>
          <a:lstStyle/>
          <a:p>
            <a:pPr marL="342900" indent="-342900">
              <a:buFont typeface="Wingdings" charset="2"/>
              <a:buChar char="u"/>
            </a:pPr>
            <a:r>
              <a:rPr lang="en-US" sz="2400" b="1" dirty="0" smtClean="0"/>
              <a:t>Tiling</a:t>
            </a:r>
            <a:endParaRPr lang="en-US" sz="2400" b="1" kern="0" dirty="0">
              <a:solidFill>
                <a:srgbClr val="000000"/>
              </a:solidFill>
              <a:latin typeface="Arial" charset="0"/>
            </a:endParaRPr>
          </a:p>
        </p:txBody>
      </p:sp>
      <p:sp>
        <p:nvSpPr>
          <p:cNvPr id="6" name="Rectangle 5"/>
          <p:cNvSpPr/>
          <p:nvPr/>
        </p:nvSpPr>
        <p:spPr>
          <a:xfrm>
            <a:off x="0" y="6515669"/>
            <a:ext cx="5215077" cy="369332"/>
          </a:xfrm>
          <a:prstGeom prst="rect">
            <a:avLst/>
          </a:prstGeom>
        </p:spPr>
        <p:txBody>
          <a:bodyPr wrap="none">
            <a:spAutoFit/>
          </a:bodyPr>
          <a:lstStyle/>
          <a:p>
            <a:r>
              <a:rPr lang="en-US" dirty="0"/>
              <a:t>https://</a:t>
            </a:r>
            <a:r>
              <a:rPr lang="en-US" dirty="0" err="1"/>
              <a:t>cs.nyu.edu</a:t>
            </a:r>
            <a:r>
              <a:rPr lang="en-US" dirty="0"/>
              <a:t>/courses/fall17/CSCI-GA.3033-004/</a:t>
            </a:r>
          </a:p>
        </p:txBody>
      </p:sp>
      <p:sp>
        <p:nvSpPr>
          <p:cNvPr id="19" name="Rectangle 18"/>
          <p:cNvSpPr/>
          <p:nvPr/>
        </p:nvSpPr>
        <p:spPr>
          <a:xfrm>
            <a:off x="289867" y="1853641"/>
            <a:ext cx="5230400" cy="2862322"/>
          </a:xfrm>
          <a:prstGeom prst="rect">
            <a:avLst/>
          </a:prstGeom>
        </p:spPr>
        <p:txBody>
          <a:bodyPr wrap="square">
            <a:spAutoFit/>
          </a:bodyPr>
          <a:lstStyle/>
          <a:p>
            <a:pPr marL="342900" indent="-342900">
              <a:buFont typeface="Wingdings" charset="2"/>
              <a:buChar char="§"/>
            </a:pPr>
            <a:r>
              <a:rPr lang="en-US" sz="2000" dirty="0" smtClean="0">
                <a:latin typeface="Arial"/>
                <a:cs typeface="Arial"/>
              </a:rPr>
              <a:t>Without </a:t>
            </a:r>
            <a:r>
              <a:rPr lang="en-US" sz="2000" dirty="0">
                <a:latin typeface="Arial"/>
                <a:cs typeface="Arial"/>
              </a:rPr>
              <a:t>blocking:</a:t>
            </a:r>
          </a:p>
          <a:p>
            <a:pPr marL="457200" indent="-220663">
              <a:buFont typeface="Arial"/>
              <a:buChar char="•"/>
            </a:pPr>
            <a:r>
              <a:rPr lang="en-US" sz="2000" dirty="0"/>
              <a:t>One Block of threads compute matrix </a:t>
            </a:r>
            <a:r>
              <a:rPr lang="en-US" sz="2000" dirty="0" err="1"/>
              <a:t>Pd</a:t>
            </a:r>
            <a:r>
              <a:rPr lang="en-US" sz="2000" dirty="0"/>
              <a:t>–Each thread computes one element of </a:t>
            </a:r>
            <a:r>
              <a:rPr lang="en-US" sz="2000" dirty="0" err="1"/>
              <a:t>Pd</a:t>
            </a:r>
            <a:endParaRPr lang="en-US" sz="2000" dirty="0"/>
          </a:p>
          <a:p>
            <a:pPr marL="457200" indent="-220663">
              <a:buFont typeface="Arial"/>
              <a:buChar char="•"/>
            </a:pPr>
            <a:r>
              <a:rPr lang="en-US" sz="2000" dirty="0"/>
              <a:t>Each thread Loads a row of matrix </a:t>
            </a:r>
            <a:r>
              <a:rPr lang="en-US" sz="2000" dirty="0" err="1"/>
              <a:t>Md</a:t>
            </a:r>
            <a:r>
              <a:rPr lang="en-US" sz="2000" dirty="0"/>
              <a:t>; Loads a column of matrix </a:t>
            </a:r>
            <a:r>
              <a:rPr lang="en-US" sz="2000" dirty="0" err="1"/>
              <a:t>Nd</a:t>
            </a:r>
            <a:r>
              <a:rPr lang="en-US" sz="2000" dirty="0"/>
              <a:t>; Perform one multiply and addition for each pair of </a:t>
            </a:r>
            <a:r>
              <a:rPr lang="en-US" sz="2000" dirty="0" err="1"/>
              <a:t>Md</a:t>
            </a:r>
            <a:r>
              <a:rPr lang="en-US" sz="2000" dirty="0"/>
              <a:t> and </a:t>
            </a:r>
            <a:r>
              <a:rPr lang="en-US" sz="2000" dirty="0" err="1"/>
              <a:t>Nd</a:t>
            </a:r>
            <a:r>
              <a:rPr lang="en-US" sz="2000" dirty="0"/>
              <a:t> elements</a:t>
            </a:r>
          </a:p>
          <a:p>
            <a:pPr marL="457200" indent="-220663">
              <a:buFont typeface="Arial"/>
              <a:buChar char="•"/>
            </a:pPr>
            <a:r>
              <a:rPr lang="en-US" sz="2000" dirty="0" smtClean="0"/>
              <a:t>Compute to off-chip memory access ratio close to1:1 (not very high)</a:t>
            </a:r>
            <a:endParaRPr lang="en-US" sz="2000" dirty="0"/>
          </a:p>
        </p:txBody>
      </p:sp>
      <p:pic>
        <p:nvPicPr>
          <p:cNvPr id="25" name="Picture 24"/>
          <p:cNvPicPr>
            <a:picLocks noChangeAspect="1"/>
          </p:cNvPicPr>
          <p:nvPr/>
        </p:nvPicPr>
        <p:blipFill>
          <a:blip r:embed="rId3"/>
          <a:stretch>
            <a:fillRect/>
          </a:stretch>
        </p:blipFill>
        <p:spPr>
          <a:xfrm>
            <a:off x="5520267" y="1589630"/>
            <a:ext cx="3278968" cy="4226970"/>
          </a:xfrm>
          <a:prstGeom prst="rect">
            <a:avLst/>
          </a:prstGeom>
        </p:spPr>
      </p:pic>
      <p:sp>
        <p:nvSpPr>
          <p:cNvPr id="8" name="Rectangle 7"/>
          <p:cNvSpPr/>
          <p:nvPr/>
        </p:nvSpPr>
        <p:spPr>
          <a:xfrm>
            <a:off x="139464" y="1127965"/>
            <a:ext cx="9004536" cy="461665"/>
          </a:xfrm>
          <a:prstGeom prst="rect">
            <a:avLst/>
          </a:prstGeom>
        </p:spPr>
        <p:txBody>
          <a:bodyPr wrap="square">
            <a:spAutoFit/>
          </a:bodyPr>
          <a:lstStyle/>
          <a:p>
            <a:pPr marL="342900" indent="-342900">
              <a:buFont typeface="Wingdings" charset="2"/>
              <a:buChar char="§"/>
            </a:pPr>
            <a:r>
              <a:rPr lang="en-US" sz="2400" dirty="0"/>
              <a:t>Tiled algorithm for matrix multiplication  </a:t>
            </a:r>
          </a:p>
        </p:txBody>
      </p:sp>
    </p:spTree>
    <p:extLst>
      <p:ext uri="{BB962C8B-B14F-4D97-AF65-F5344CB8AC3E}">
        <p14:creationId xmlns:p14="http://schemas.microsoft.com/office/powerpoint/2010/main" val="3078730034"/>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Maximize usage of shared memory</a:t>
            </a:r>
          </a:p>
        </p:txBody>
      </p:sp>
      <p:sp>
        <p:nvSpPr>
          <p:cNvPr id="4" name="Rectangle 3"/>
          <p:cNvSpPr/>
          <p:nvPr/>
        </p:nvSpPr>
        <p:spPr>
          <a:xfrm>
            <a:off x="0" y="702964"/>
            <a:ext cx="8947223" cy="461665"/>
          </a:xfrm>
          <a:prstGeom prst="rect">
            <a:avLst/>
          </a:prstGeom>
        </p:spPr>
        <p:txBody>
          <a:bodyPr wrap="square">
            <a:spAutoFit/>
          </a:bodyPr>
          <a:lstStyle/>
          <a:p>
            <a:pPr marL="342900" indent="-342900">
              <a:buFont typeface="Wingdings" charset="2"/>
              <a:buChar char="u"/>
            </a:pPr>
            <a:r>
              <a:rPr lang="en-US" sz="2400" b="1" dirty="0" smtClean="0"/>
              <a:t>Tiling</a:t>
            </a:r>
            <a:endParaRPr lang="en-US" sz="2400" b="1" kern="0" dirty="0">
              <a:solidFill>
                <a:srgbClr val="000000"/>
              </a:solidFill>
              <a:latin typeface="Arial" charset="0"/>
            </a:endParaRPr>
          </a:p>
        </p:txBody>
      </p:sp>
      <p:sp>
        <p:nvSpPr>
          <p:cNvPr id="6" name="Rectangle 5"/>
          <p:cNvSpPr/>
          <p:nvPr/>
        </p:nvSpPr>
        <p:spPr>
          <a:xfrm>
            <a:off x="0" y="6515669"/>
            <a:ext cx="5215077" cy="369332"/>
          </a:xfrm>
          <a:prstGeom prst="rect">
            <a:avLst/>
          </a:prstGeom>
        </p:spPr>
        <p:txBody>
          <a:bodyPr wrap="none">
            <a:spAutoFit/>
          </a:bodyPr>
          <a:lstStyle/>
          <a:p>
            <a:r>
              <a:rPr lang="en-US" dirty="0"/>
              <a:t>https://</a:t>
            </a:r>
            <a:r>
              <a:rPr lang="en-US" dirty="0" err="1"/>
              <a:t>cs.nyu.edu</a:t>
            </a:r>
            <a:r>
              <a:rPr lang="en-US" dirty="0"/>
              <a:t>/courses/fall17/CSCI-GA.3033-004/</a:t>
            </a:r>
          </a:p>
        </p:txBody>
      </p:sp>
      <p:pic>
        <p:nvPicPr>
          <p:cNvPr id="11" name="Picture 10"/>
          <p:cNvPicPr>
            <a:picLocks noChangeAspect="1"/>
          </p:cNvPicPr>
          <p:nvPr/>
        </p:nvPicPr>
        <p:blipFill>
          <a:blip r:embed="rId3"/>
          <a:stretch>
            <a:fillRect/>
          </a:stretch>
        </p:blipFill>
        <p:spPr>
          <a:xfrm>
            <a:off x="5641316" y="2786868"/>
            <a:ext cx="3432952" cy="2730500"/>
          </a:xfrm>
          <a:prstGeom prst="rect">
            <a:avLst/>
          </a:prstGeom>
        </p:spPr>
      </p:pic>
      <p:sp>
        <p:nvSpPr>
          <p:cNvPr id="17" name="Rectangle 16"/>
          <p:cNvSpPr/>
          <p:nvPr/>
        </p:nvSpPr>
        <p:spPr>
          <a:xfrm>
            <a:off x="139464" y="1589630"/>
            <a:ext cx="5780733" cy="4401205"/>
          </a:xfrm>
          <a:prstGeom prst="rect">
            <a:avLst/>
          </a:prstGeom>
        </p:spPr>
        <p:txBody>
          <a:bodyPr wrap="square">
            <a:spAutoFit/>
          </a:bodyPr>
          <a:lstStyle/>
          <a:p>
            <a:pPr marL="342900" indent="-342900">
              <a:buFont typeface="Wingdings" charset="2"/>
              <a:buChar char="§"/>
            </a:pPr>
            <a:r>
              <a:rPr lang="en-US" sz="2000" dirty="0">
                <a:latin typeface="Arial"/>
                <a:cs typeface="Arial"/>
              </a:rPr>
              <a:t>Matrix multiplication (C = AB) </a:t>
            </a:r>
            <a:r>
              <a:rPr lang="en-US" sz="2000" dirty="0" smtClean="0">
                <a:latin typeface="Arial"/>
                <a:cs typeface="Arial"/>
              </a:rPr>
              <a:t>With </a:t>
            </a:r>
            <a:r>
              <a:rPr lang="en-US" sz="2000" dirty="0">
                <a:latin typeface="Arial"/>
                <a:cs typeface="Arial"/>
              </a:rPr>
              <a:t>blocking:</a:t>
            </a:r>
          </a:p>
          <a:p>
            <a:pPr marL="457200" indent="-220663">
              <a:buFont typeface="Arial"/>
              <a:buChar char="•"/>
            </a:pPr>
            <a:r>
              <a:rPr lang="en-US" sz="2000" dirty="0"/>
              <a:t>The basic idea is to make threads that use common elements collaborate. Each thread can load different elements into the shared memory before calculations. These elements will be used by the thread that loaded them and other threads that share them</a:t>
            </a:r>
          </a:p>
          <a:p>
            <a:pPr marL="457200" indent="-220663">
              <a:buFont typeface="Arial"/>
              <a:buChar char="•"/>
            </a:pPr>
            <a:r>
              <a:rPr lang="en-US" sz="2000" dirty="0" smtClean="0"/>
              <a:t>Potential reduction in global memory traffic in matrix multiplication example is proportional to the dimension of the blocks used --- </a:t>
            </a:r>
            <a:r>
              <a:rPr lang="en-US" sz="2000" dirty="0"/>
              <a:t>With </a:t>
            </a:r>
            <a:r>
              <a:rPr lang="en-US" sz="2000" dirty="0" err="1"/>
              <a:t>NxN</a:t>
            </a:r>
            <a:r>
              <a:rPr lang="en-US" sz="2000" dirty="0"/>
              <a:t> blocks the potential reduction would be N</a:t>
            </a:r>
          </a:p>
          <a:p>
            <a:pPr marL="457200" indent="-220663">
              <a:buFont typeface="Arial"/>
              <a:buChar char="•"/>
            </a:pPr>
            <a:r>
              <a:rPr lang="en-US" sz="2000" dirty="0" smtClean="0"/>
              <a:t>If an input matrix is of dimension M and the tile size is TILE_WIDTH, the dot product will be performed in M/TILE_WIDTH phases.</a:t>
            </a:r>
          </a:p>
        </p:txBody>
      </p:sp>
      <p:sp>
        <p:nvSpPr>
          <p:cNvPr id="9" name="Rectangle 8"/>
          <p:cNvSpPr/>
          <p:nvPr/>
        </p:nvSpPr>
        <p:spPr>
          <a:xfrm>
            <a:off x="139464" y="1127965"/>
            <a:ext cx="9004536" cy="461665"/>
          </a:xfrm>
          <a:prstGeom prst="rect">
            <a:avLst/>
          </a:prstGeom>
        </p:spPr>
        <p:txBody>
          <a:bodyPr wrap="square">
            <a:spAutoFit/>
          </a:bodyPr>
          <a:lstStyle/>
          <a:p>
            <a:pPr marL="342900" indent="-342900">
              <a:buFont typeface="Wingdings" charset="2"/>
              <a:buChar char="§"/>
            </a:pPr>
            <a:r>
              <a:rPr lang="en-US" sz="2400" dirty="0"/>
              <a:t>Tiled algorithm for matrix multiplication  </a:t>
            </a:r>
          </a:p>
        </p:txBody>
      </p:sp>
    </p:spTree>
    <p:extLst>
      <p:ext uri="{BB962C8B-B14F-4D97-AF65-F5344CB8AC3E}">
        <p14:creationId xmlns:p14="http://schemas.microsoft.com/office/powerpoint/2010/main" val="33413164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dirty="0">
                <a:solidFill>
                  <a:srgbClr val="FF0000"/>
                </a:solidFill>
                <a:latin typeface="Arial"/>
                <a:cs typeface="Arial"/>
              </a:rPr>
              <a:t>Maximize usage of shared memory</a:t>
            </a:r>
          </a:p>
        </p:txBody>
      </p:sp>
      <p:sp>
        <p:nvSpPr>
          <p:cNvPr id="11" name="Rectangle 10"/>
          <p:cNvSpPr/>
          <p:nvPr/>
        </p:nvSpPr>
        <p:spPr>
          <a:xfrm>
            <a:off x="-42398" y="702964"/>
            <a:ext cx="9004536" cy="769441"/>
          </a:xfrm>
          <a:prstGeom prst="rect">
            <a:avLst/>
          </a:prstGeom>
        </p:spPr>
        <p:txBody>
          <a:bodyPr wrap="square">
            <a:spAutoFit/>
          </a:bodyPr>
          <a:lstStyle/>
          <a:p>
            <a:pPr marL="342900" indent="-342900">
              <a:buFont typeface="Wingdings" charset="2"/>
              <a:buChar char="§"/>
            </a:pPr>
            <a:r>
              <a:rPr lang="en-US" sz="2400" dirty="0"/>
              <a:t>Tiled algorithm for matrix </a:t>
            </a:r>
            <a:r>
              <a:rPr lang="en-US" sz="2400" dirty="0" smtClean="0"/>
              <a:t>multiplication </a:t>
            </a:r>
          </a:p>
          <a:p>
            <a:pPr marL="579437" indent="-342900">
              <a:buFont typeface="Arial"/>
              <a:buChar char="•"/>
            </a:pPr>
            <a:r>
              <a:rPr lang="en-US" sz="2000" dirty="0" smtClean="0"/>
              <a:t>Kernel implementation for tiled </a:t>
            </a:r>
            <a:r>
              <a:rPr lang="en-US" sz="2000" dirty="0"/>
              <a:t>matrix multiplication </a:t>
            </a:r>
            <a:r>
              <a:rPr lang="en-US" sz="2000" dirty="0" smtClean="0"/>
              <a:t>(</a:t>
            </a:r>
            <a:r>
              <a:rPr lang="en-US" sz="2000" dirty="0"/>
              <a:t>P1-1_matrixMul.cu)</a:t>
            </a:r>
          </a:p>
        </p:txBody>
      </p:sp>
      <p:sp>
        <p:nvSpPr>
          <p:cNvPr id="3" name="Rectangle 2"/>
          <p:cNvSpPr/>
          <p:nvPr/>
        </p:nvSpPr>
        <p:spPr>
          <a:xfrm>
            <a:off x="203200" y="1458115"/>
            <a:ext cx="8432800" cy="4878260"/>
          </a:xfrm>
          <a:prstGeom prst="rect">
            <a:avLst/>
          </a:prstGeom>
        </p:spPr>
        <p:txBody>
          <a:bodyPr wrap="square">
            <a:spAutoFit/>
          </a:bodyPr>
          <a:lstStyle/>
          <a:p>
            <a:r>
              <a:rPr lang="en-US" dirty="0"/>
              <a:t>__global__ void </a:t>
            </a:r>
            <a:r>
              <a:rPr lang="en-US" dirty="0" err="1"/>
              <a:t>MatrixMulKernel</a:t>
            </a:r>
            <a:r>
              <a:rPr lang="en-US" dirty="0"/>
              <a:t>(float* M, float* N, float* P, </a:t>
            </a:r>
            <a:r>
              <a:rPr lang="en-US" dirty="0" err="1"/>
              <a:t>Int</a:t>
            </a:r>
            <a:r>
              <a:rPr lang="en-US" dirty="0"/>
              <a:t> Width</a:t>
            </a:r>
            <a:r>
              <a:rPr lang="en-US" dirty="0" smtClean="0"/>
              <a:t>){</a:t>
            </a:r>
            <a:endParaRPr lang="en-US" dirty="0"/>
          </a:p>
          <a:p>
            <a:pPr indent="228600"/>
            <a:r>
              <a:rPr lang="en-US" dirty="0"/>
              <a:t>__shared__ float </a:t>
            </a:r>
            <a:r>
              <a:rPr lang="en-US" dirty="0" err="1"/>
              <a:t>ds_M</a:t>
            </a:r>
            <a:r>
              <a:rPr lang="en-US" dirty="0"/>
              <a:t>[TILE_WIDTH][TILE_WIDTH];</a:t>
            </a:r>
          </a:p>
          <a:p>
            <a:pPr indent="228600"/>
            <a:r>
              <a:rPr lang="en-US" dirty="0"/>
              <a:t>__shared__ float </a:t>
            </a:r>
            <a:r>
              <a:rPr lang="en-US" dirty="0" err="1"/>
              <a:t>ds_N</a:t>
            </a:r>
            <a:r>
              <a:rPr lang="en-US" dirty="0"/>
              <a:t>[TILE_WIDTH][TILE_WIDTH];</a:t>
            </a:r>
          </a:p>
          <a:p>
            <a:pPr indent="228600"/>
            <a:r>
              <a:rPr lang="en-US" dirty="0" err="1"/>
              <a:t>int</a:t>
            </a:r>
            <a:r>
              <a:rPr lang="en-US" dirty="0"/>
              <a:t> </a:t>
            </a:r>
            <a:r>
              <a:rPr lang="en-US" dirty="0" err="1"/>
              <a:t>bx</a:t>
            </a:r>
            <a:r>
              <a:rPr lang="en-US" dirty="0"/>
              <a:t> = </a:t>
            </a:r>
            <a:r>
              <a:rPr lang="en-US" dirty="0" err="1"/>
              <a:t>blockIdx.x</a:t>
            </a:r>
            <a:r>
              <a:rPr lang="en-US" dirty="0"/>
              <a:t>; </a:t>
            </a:r>
            <a:r>
              <a:rPr lang="en-US" dirty="0" err="1"/>
              <a:t>int</a:t>
            </a:r>
            <a:r>
              <a:rPr lang="en-US" dirty="0"/>
              <a:t> by = </a:t>
            </a:r>
            <a:r>
              <a:rPr lang="en-US" dirty="0" err="1"/>
              <a:t>blockIdx.y</a:t>
            </a:r>
            <a:r>
              <a:rPr lang="en-US" dirty="0"/>
              <a:t>;</a:t>
            </a:r>
          </a:p>
          <a:p>
            <a:pPr indent="228600"/>
            <a:r>
              <a:rPr lang="en-US" dirty="0" err="1"/>
              <a:t>int</a:t>
            </a:r>
            <a:r>
              <a:rPr lang="en-US" dirty="0"/>
              <a:t> </a:t>
            </a:r>
            <a:r>
              <a:rPr lang="en-US" dirty="0" err="1"/>
              <a:t>tx</a:t>
            </a:r>
            <a:r>
              <a:rPr lang="en-US" dirty="0"/>
              <a:t> = </a:t>
            </a:r>
            <a:r>
              <a:rPr lang="en-US" dirty="0" err="1"/>
              <a:t>threadIdx.x</a:t>
            </a:r>
            <a:r>
              <a:rPr lang="en-US" dirty="0"/>
              <a:t>; </a:t>
            </a:r>
            <a:r>
              <a:rPr lang="en-US" dirty="0" err="1"/>
              <a:t>int</a:t>
            </a:r>
            <a:r>
              <a:rPr lang="en-US" dirty="0"/>
              <a:t> </a:t>
            </a:r>
            <a:r>
              <a:rPr lang="en-US" dirty="0" err="1"/>
              <a:t>ty</a:t>
            </a:r>
            <a:r>
              <a:rPr lang="en-US" dirty="0"/>
              <a:t> = </a:t>
            </a:r>
            <a:r>
              <a:rPr lang="en-US" dirty="0" err="1"/>
              <a:t>threadIdx.y</a:t>
            </a:r>
            <a:r>
              <a:rPr lang="en-US" dirty="0"/>
              <a:t>;</a:t>
            </a:r>
          </a:p>
          <a:p>
            <a:pPr indent="228600"/>
            <a:r>
              <a:rPr lang="en-US" dirty="0" err="1"/>
              <a:t>int</a:t>
            </a:r>
            <a:r>
              <a:rPr lang="en-US" dirty="0"/>
              <a:t> Row = by * </a:t>
            </a:r>
            <a:r>
              <a:rPr lang="en-US" dirty="0" err="1"/>
              <a:t>blockDim.y</a:t>
            </a:r>
            <a:r>
              <a:rPr lang="en-US" dirty="0"/>
              <a:t> + </a:t>
            </a:r>
            <a:r>
              <a:rPr lang="en-US" dirty="0" err="1"/>
              <a:t>ty</a:t>
            </a:r>
            <a:r>
              <a:rPr lang="en-US" dirty="0"/>
              <a:t>;</a:t>
            </a:r>
          </a:p>
          <a:p>
            <a:pPr indent="228600"/>
            <a:r>
              <a:rPr lang="en-US" dirty="0" err="1"/>
              <a:t>int</a:t>
            </a:r>
            <a:r>
              <a:rPr lang="en-US" dirty="0"/>
              <a:t> Col = </a:t>
            </a:r>
            <a:r>
              <a:rPr lang="en-US" dirty="0" err="1"/>
              <a:t>bx</a:t>
            </a:r>
            <a:r>
              <a:rPr lang="en-US" dirty="0"/>
              <a:t> * </a:t>
            </a:r>
            <a:r>
              <a:rPr lang="en-US" dirty="0" err="1"/>
              <a:t>blockDim.x</a:t>
            </a:r>
            <a:r>
              <a:rPr lang="en-US" dirty="0"/>
              <a:t> + </a:t>
            </a:r>
            <a:r>
              <a:rPr lang="en-US" dirty="0" err="1"/>
              <a:t>tx</a:t>
            </a:r>
            <a:r>
              <a:rPr lang="en-US" dirty="0"/>
              <a:t>;</a:t>
            </a:r>
          </a:p>
          <a:p>
            <a:pPr indent="228600"/>
            <a:r>
              <a:rPr lang="en-US" dirty="0"/>
              <a:t>float </a:t>
            </a:r>
            <a:r>
              <a:rPr lang="en-US" dirty="0" err="1"/>
              <a:t>Pvalue</a:t>
            </a:r>
            <a:r>
              <a:rPr lang="en-US" dirty="0"/>
              <a:t> = 0;</a:t>
            </a:r>
          </a:p>
          <a:p>
            <a:pPr indent="228600"/>
            <a:r>
              <a:rPr lang="de-DE" dirty="0" err="1" smtClean="0"/>
              <a:t>for</a:t>
            </a:r>
            <a:r>
              <a:rPr lang="de-DE" dirty="0" smtClean="0"/>
              <a:t> </a:t>
            </a:r>
            <a:r>
              <a:rPr lang="de-DE" dirty="0"/>
              <a:t>(</a:t>
            </a:r>
            <a:r>
              <a:rPr lang="de-DE" dirty="0" err="1"/>
              <a:t>int</a:t>
            </a:r>
            <a:r>
              <a:rPr lang="de-DE" dirty="0"/>
              <a:t> p = 0; p &lt; </a:t>
            </a:r>
            <a:r>
              <a:rPr lang="de-DE" dirty="0" err="1"/>
              <a:t>n</a:t>
            </a:r>
            <a:r>
              <a:rPr lang="de-DE" dirty="0"/>
              <a:t>/TILE_WIDTH; ++p) {</a:t>
            </a:r>
          </a:p>
          <a:p>
            <a:pPr indent="520700"/>
            <a:r>
              <a:rPr lang="de-DE" dirty="0" err="1" smtClean="0"/>
              <a:t>ds_M</a:t>
            </a:r>
            <a:r>
              <a:rPr lang="de-DE" dirty="0" smtClean="0"/>
              <a:t>[</a:t>
            </a:r>
            <a:r>
              <a:rPr lang="de-DE" dirty="0" err="1" smtClean="0"/>
              <a:t>ty</a:t>
            </a:r>
            <a:r>
              <a:rPr lang="de-DE" dirty="0" smtClean="0"/>
              <a:t>][</a:t>
            </a:r>
            <a:r>
              <a:rPr lang="de-DE" dirty="0" err="1" smtClean="0"/>
              <a:t>tx</a:t>
            </a:r>
            <a:r>
              <a:rPr lang="de-DE" dirty="0" smtClean="0"/>
              <a:t>] = M[</a:t>
            </a:r>
            <a:r>
              <a:rPr lang="de-DE" dirty="0" err="1" smtClean="0"/>
              <a:t>Row</a:t>
            </a:r>
            <a:r>
              <a:rPr lang="de-DE" dirty="0" smtClean="0"/>
              <a:t>*Width + p*</a:t>
            </a:r>
            <a:r>
              <a:rPr lang="de-DE" dirty="0" err="1" smtClean="0"/>
              <a:t>TILE_WIDTH+tx</a:t>
            </a:r>
            <a:r>
              <a:rPr lang="de-DE" dirty="0" smtClean="0"/>
              <a:t>];</a:t>
            </a:r>
          </a:p>
          <a:p>
            <a:pPr indent="520700"/>
            <a:r>
              <a:rPr lang="de-DE" dirty="0" err="1" smtClean="0"/>
              <a:t>ds_N</a:t>
            </a:r>
            <a:r>
              <a:rPr lang="de-DE" dirty="0"/>
              <a:t>[</a:t>
            </a:r>
            <a:r>
              <a:rPr lang="de-DE" dirty="0" err="1"/>
              <a:t>ty</a:t>
            </a:r>
            <a:r>
              <a:rPr lang="de-DE" dirty="0"/>
              <a:t>][</a:t>
            </a:r>
            <a:r>
              <a:rPr lang="de-DE" dirty="0" err="1"/>
              <a:t>tx</a:t>
            </a:r>
            <a:r>
              <a:rPr lang="de-DE" dirty="0"/>
              <a:t>] = N[(t*</a:t>
            </a:r>
            <a:r>
              <a:rPr lang="de-DE" dirty="0" err="1"/>
              <a:t>TILE_WIDTH+ty</a:t>
            </a:r>
            <a:r>
              <a:rPr lang="de-DE" dirty="0"/>
              <a:t>)*Width + </a:t>
            </a:r>
            <a:r>
              <a:rPr lang="de-DE" dirty="0" err="1"/>
              <a:t>Col</a:t>
            </a:r>
            <a:r>
              <a:rPr lang="de-DE" dirty="0"/>
              <a:t>];</a:t>
            </a:r>
          </a:p>
          <a:p>
            <a:pPr indent="520700">
              <a:spcAft>
                <a:spcPts val="600"/>
              </a:spcAft>
            </a:pPr>
            <a:r>
              <a:rPr lang="de-DE" dirty="0"/>
              <a:t>__</a:t>
            </a:r>
            <a:r>
              <a:rPr lang="de-DE" dirty="0" err="1"/>
              <a:t>syncthreads</a:t>
            </a:r>
            <a:r>
              <a:rPr lang="de-DE" dirty="0"/>
              <a:t>();</a:t>
            </a:r>
          </a:p>
          <a:p>
            <a:pPr indent="520700"/>
            <a:r>
              <a:rPr lang="en-US" dirty="0"/>
              <a:t>for (</a:t>
            </a:r>
            <a:r>
              <a:rPr lang="en-US" dirty="0" err="1"/>
              <a:t>int</a:t>
            </a:r>
            <a:r>
              <a:rPr lang="en-US" dirty="0"/>
              <a:t> </a:t>
            </a:r>
            <a:r>
              <a:rPr lang="en-US" dirty="0" err="1"/>
              <a:t>i</a:t>
            </a:r>
            <a:r>
              <a:rPr lang="en-US" dirty="0"/>
              <a:t> = 0; </a:t>
            </a:r>
            <a:r>
              <a:rPr lang="en-US" dirty="0" err="1"/>
              <a:t>i</a:t>
            </a:r>
            <a:r>
              <a:rPr lang="en-US" dirty="0"/>
              <a:t> &lt; TILE_WIDTH; ++</a:t>
            </a:r>
            <a:r>
              <a:rPr lang="en-US" dirty="0" err="1"/>
              <a:t>i</a:t>
            </a:r>
            <a:r>
              <a:rPr lang="en-US" dirty="0"/>
              <a:t>)</a:t>
            </a:r>
            <a:r>
              <a:rPr lang="en-US" dirty="0" err="1"/>
              <a:t>Pvalue</a:t>
            </a:r>
            <a:r>
              <a:rPr lang="en-US" dirty="0"/>
              <a:t> += </a:t>
            </a:r>
            <a:r>
              <a:rPr lang="en-US" dirty="0" err="1"/>
              <a:t>ds_M</a:t>
            </a:r>
            <a:r>
              <a:rPr lang="en-US" dirty="0"/>
              <a:t>[</a:t>
            </a:r>
            <a:r>
              <a:rPr lang="en-US" dirty="0" err="1"/>
              <a:t>ty</a:t>
            </a:r>
            <a:r>
              <a:rPr lang="en-US" dirty="0"/>
              <a:t>][</a:t>
            </a:r>
            <a:r>
              <a:rPr lang="en-US" dirty="0" err="1"/>
              <a:t>i</a:t>
            </a:r>
            <a:r>
              <a:rPr lang="en-US" dirty="0"/>
              <a:t>] * </a:t>
            </a:r>
            <a:r>
              <a:rPr lang="en-US" dirty="0" err="1"/>
              <a:t>ds_N</a:t>
            </a:r>
            <a:r>
              <a:rPr lang="en-US" dirty="0"/>
              <a:t>[</a:t>
            </a:r>
            <a:r>
              <a:rPr lang="en-US" dirty="0" err="1"/>
              <a:t>i</a:t>
            </a:r>
            <a:r>
              <a:rPr lang="en-US" dirty="0"/>
              <a:t>][</a:t>
            </a:r>
            <a:r>
              <a:rPr lang="en-US" dirty="0" err="1"/>
              <a:t>tx</a:t>
            </a:r>
            <a:r>
              <a:rPr lang="en-US" dirty="0"/>
              <a:t>];</a:t>
            </a:r>
          </a:p>
          <a:p>
            <a:pPr indent="749300"/>
            <a:r>
              <a:rPr lang="en-US" dirty="0"/>
              <a:t>__</a:t>
            </a:r>
            <a:r>
              <a:rPr lang="en-US" dirty="0" err="1"/>
              <a:t>synchthreads</a:t>
            </a:r>
            <a:r>
              <a:rPr lang="en-US" dirty="0"/>
              <a:t>();</a:t>
            </a:r>
          </a:p>
          <a:p>
            <a:pPr indent="228600"/>
            <a:r>
              <a:rPr lang="en-US" dirty="0" smtClean="0"/>
              <a:t>}</a:t>
            </a:r>
          </a:p>
          <a:p>
            <a:pPr indent="228600"/>
            <a:r>
              <a:rPr lang="en-US" dirty="0" smtClean="0"/>
              <a:t>P</a:t>
            </a:r>
            <a:r>
              <a:rPr lang="en-US" dirty="0"/>
              <a:t>[Row*</a:t>
            </a:r>
            <a:r>
              <a:rPr lang="en-US" dirty="0" err="1"/>
              <a:t>Width+Col</a:t>
            </a:r>
            <a:r>
              <a:rPr lang="en-US" dirty="0"/>
              <a:t>] = </a:t>
            </a:r>
            <a:r>
              <a:rPr lang="en-US" dirty="0" err="1"/>
              <a:t>Pvalue</a:t>
            </a:r>
            <a:r>
              <a:rPr lang="en-US" dirty="0" smtClean="0"/>
              <a:t>;</a:t>
            </a:r>
          </a:p>
          <a:p>
            <a:r>
              <a:rPr lang="en-US" dirty="0"/>
              <a:t>}</a:t>
            </a:r>
          </a:p>
        </p:txBody>
      </p:sp>
      <p:sp>
        <p:nvSpPr>
          <p:cNvPr id="5" name="Rectangle 4"/>
          <p:cNvSpPr/>
          <p:nvPr/>
        </p:nvSpPr>
        <p:spPr>
          <a:xfrm>
            <a:off x="4273668" y="3292039"/>
            <a:ext cx="4800600" cy="646331"/>
          </a:xfrm>
          <a:prstGeom prst="rect">
            <a:avLst/>
          </a:prstGeom>
        </p:spPr>
        <p:txBody>
          <a:bodyPr wrap="square">
            <a:spAutoFit/>
          </a:bodyPr>
          <a:lstStyle/>
          <a:p>
            <a:r>
              <a:rPr lang="en-US" dirty="0">
                <a:solidFill>
                  <a:srgbClr val="FF0000"/>
                </a:solidFill>
              </a:rPr>
              <a:t>// Loop over the M and N tiles required to compute the P element</a:t>
            </a:r>
          </a:p>
        </p:txBody>
      </p:sp>
      <p:sp>
        <p:nvSpPr>
          <p:cNvPr id="7" name="Rectangle 6"/>
          <p:cNvSpPr/>
          <p:nvPr/>
        </p:nvSpPr>
        <p:spPr>
          <a:xfrm>
            <a:off x="5607168" y="3938370"/>
            <a:ext cx="3467100" cy="646331"/>
          </a:xfrm>
          <a:prstGeom prst="rect">
            <a:avLst/>
          </a:prstGeom>
        </p:spPr>
        <p:txBody>
          <a:bodyPr wrap="square">
            <a:spAutoFit/>
          </a:bodyPr>
          <a:lstStyle/>
          <a:p>
            <a:r>
              <a:rPr lang="de-DE" dirty="0">
                <a:solidFill>
                  <a:srgbClr val="FF0000"/>
                </a:solidFill>
              </a:rPr>
              <a:t>// Collaborative </a:t>
            </a:r>
            <a:r>
              <a:rPr lang="de-DE" dirty="0" err="1">
                <a:solidFill>
                  <a:srgbClr val="FF0000"/>
                </a:solidFill>
              </a:rPr>
              <a:t>loading</a:t>
            </a:r>
            <a:r>
              <a:rPr lang="de-DE" dirty="0">
                <a:solidFill>
                  <a:srgbClr val="FF0000"/>
                </a:solidFill>
              </a:rPr>
              <a:t> </a:t>
            </a:r>
            <a:r>
              <a:rPr lang="de-DE" dirty="0" err="1">
                <a:solidFill>
                  <a:srgbClr val="FF0000"/>
                </a:solidFill>
              </a:rPr>
              <a:t>of</a:t>
            </a:r>
            <a:r>
              <a:rPr lang="de-DE" dirty="0">
                <a:solidFill>
                  <a:srgbClr val="FF0000"/>
                </a:solidFill>
              </a:rPr>
              <a:t> M </a:t>
            </a:r>
            <a:r>
              <a:rPr lang="de-DE" dirty="0" err="1">
                <a:solidFill>
                  <a:srgbClr val="FF0000"/>
                </a:solidFill>
              </a:rPr>
              <a:t>and</a:t>
            </a:r>
            <a:r>
              <a:rPr lang="de-DE" dirty="0">
                <a:solidFill>
                  <a:srgbClr val="FF0000"/>
                </a:solidFill>
              </a:rPr>
              <a:t> N </a:t>
            </a:r>
            <a:r>
              <a:rPr lang="de-DE" dirty="0" err="1">
                <a:solidFill>
                  <a:srgbClr val="FF0000"/>
                </a:solidFill>
              </a:rPr>
              <a:t>tiles</a:t>
            </a:r>
            <a:r>
              <a:rPr lang="de-DE" dirty="0">
                <a:solidFill>
                  <a:srgbClr val="FF0000"/>
                </a:solidFill>
              </a:rPr>
              <a:t> </a:t>
            </a:r>
            <a:r>
              <a:rPr lang="de-DE" dirty="0" err="1">
                <a:solidFill>
                  <a:srgbClr val="FF0000"/>
                </a:solidFill>
              </a:rPr>
              <a:t>into</a:t>
            </a:r>
            <a:r>
              <a:rPr lang="de-DE" dirty="0">
                <a:solidFill>
                  <a:srgbClr val="FF0000"/>
                </a:solidFill>
              </a:rPr>
              <a:t> </a:t>
            </a:r>
            <a:r>
              <a:rPr lang="de-DE" dirty="0" err="1">
                <a:solidFill>
                  <a:srgbClr val="FF0000"/>
                </a:solidFill>
              </a:rPr>
              <a:t>shared</a:t>
            </a:r>
            <a:r>
              <a:rPr lang="de-DE" dirty="0">
                <a:solidFill>
                  <a:srgbClr val="FF0000"/>
                </a:solidFill>
              </a:rPr>
              <a:t> </a:t>
            </a:r>
            <a:r>
              <a:rPr lang="de-DE" dirty="0" err="1">
                <a:solidFill>
                  <a:srgbClr val="FF0000"/>
                </a:solidFill>
              </a:rPr>
              <a:t>memory</a:t>
            </a:r>
            <a:endParaRPr lang="de-DE" dirty="0">
              <a:solidFill>
                <a:srgbClr val="FF0000"/>
              </a:solidFill>
            </a:endParaRPr>
          </a:p>
        </p:txBody>
      </p:sp>
      <p:sp>
        <p:nvSpPr>
          <p:cNvPr id="14" name="Rectangle 13"/>
          <p:cNvSpPr/>
          <p:nvPr/>
        </p:nvSpPr>
        <p:spPr>
          <a:xfrm>
            <a:off x="-42398" y="6463268"/>
            <a:ext cx="4627514" cy="369332"/>
          </a:xfrm>
          <a:prstGeom prst="rect">
            <a:avLst/>
          </a:prstGeom>
        </p:spPr>
        <p:txBody>
          <a:bodyPr wrap="none">
            <a:spAutoFit/>
          </a:bodyPr>
          <a:lstStyle/>
          <a:p>
            <a:r>
              <a:rPr lang="en-US" dirty="0"/>
              <a:t>http://</a:t>
            </a:r>
            <a:r>
              <a:rPr lang="en-US" dirty="0" err="1"/>
              <a:t>www.danielwong.org</a:t>
            </a:r>
            <a:r>
              <a:rPr lang="en-US" dirty="0"/>
              <a:t>/classes/ee147-s18</a:t>
            </a:r>
          </a:p>
        </p:txBody>
      </p:sp>
    </p:spTree>
    <p:extLst>
      <p:ext uri="{BB962C8B-B14F-4D97-AF65-F5344CB8AC3E}">
        <p14:creationId xmlns:p14="http://schemas.microsoft.com/office/powerpoint/2010/main" val="2882413267"/>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4"/>
          <p:cNvSpPr>
            <a:spLocks noChangeArrowheads="1"/>
          </p:cNvSpPr>
          <p:nvPr/>
        </p:nvSpPr>
        <p:spPr bwMode="auto">
          <a:xfrm>
            <a:off x="-25400" y="194101"/>
            <a:ext cx="9144000" cy="540605"/>
          </a:xfrm>
          <a:prstGeom prst="rect">
            <a:avLst/>
          </a:prstGeom>
          <a:noFill/>
          <a:ln w="9525">
            <a:noFill/>
            <a:miter lim="800000"/>
            <a:headEnd/>
            <a:tailEnd/>
          </a:ln>
          <a:effectLst/>
        </p:spPr>
        <p:txBody>
          <a:bodyPr wrap="square">
            <a:spAutoFit/>
          </a:bodyPr>
          <a:lstStyle/>
          <a:p>
            <a:r>
              <a:rPr lang="en-US" sz="2800" b="1" dirty="0">
                <a:solidFill>
                  <a:srgbClr val="FF0000"/>
                </a:solidFill>
                <a:latin typeface="Times New Roman" pitchFamily="18" charset="0"/>
              </a:rPr>
              <a:t>Topics</a:t>
            </a:r>
          </a:p>
        </p:txBody>
      </p:sp>
      <p:sp>
        <p:nvSpPr>
          <p:cNvPr id="8" name="Rectangle 7"/>
          <p:cNvSpPr/>
          <p:nvPr/>
        </p:nvSpPr>
        <p:spPr>
          <a:xfrm>
            <a:off x="0" y="995095"/>
            <a:ext cx="4046982" cy="1800493"/>
          </a:xfrm>
          <a:prstGeom prst="rect">
            <a:avLst/>
          </a:prstGeom>
        </p:spPr>
        <p:txBody>
          <a:bodyPr wrap="square">
            <a:spAutoFit/>
          </a:bodyPr>
          <a:lstStyle/>
          <a:p>
            <a:pPr marL="519113" lvl="1" indent="-288925">
              <a:spcAft>
                <a:spcPts val="600"/>
              </a:spcAft>
              <a:buFont typeface="Wingdings" charset="2"/>
              <a:buChar char="§"/>
            </a:pPr>
            <a:r>
              <a:rPr lang="en-GB" sz="2400" dirty="0" smtClean="0">
                <a:solidFill>
                  <a:srgbClr val="000000"/>
                </a:solidFill>
              </a:rPr>
              <a:t>GPU computing overview</a:t>
            </a:r>
            <a:endParaRPr lang="en-GB" sz="2400" dirty="0">
              <a:solidFill>
                <a:srgbClr val="000000"/>
              </a:solidFill>
            </a:endParaRPr>
          </a:p>
          <a:p>
            <a:pPr marL="519113" lvl="1" indent="-288925">
              <a:spcAft>
                <a:spcPts val="600"/>
              </a:spcAft>
              <a:buFont typeface="Wingdings" charset="2"/>
              <a:buChar char="§"/>
            </a:pPr>
            <a:r>
              <a:rPr lang="en-GB" sz="2400" dirty="0" smtClean="0"/>
              <a:t>CUDA programming basics</a:t>
            </a:r>
          </a:p>
          <a:p>
            <a:pPr marL="519113" lvl="1" indent="-288925">
              <a:spcAft>
                <a:spcPts val="600"/>
              </a:spcAft>
              <a:buFont typeface="Wingdings" charset="2"/>
              <a:buChar char="§"/>
            </a:pPr>
            <a:r>
              <a:rPr lang="en-GB" sz="2400" dirty="0" smtClean="0">
                <a:solidFill>
                  <a:srgbClr val="FF0000"/>
                </a:solidFill>
              </a:rPr>
              <a:t>Performance tuning</a:t>
            </a:r>
          </a:p>
          <a:p>
            <a:pPr marL="519113" lvl="1" indent="-288925">
              <a:spcAft>
                <a:spcPts val="600"/>
              </a:spcAft>
              <a:buFont typeface="Wingdings" charset="2"/>
              <a:buChar char="§"/>
            </a:pPr>
            <a:r>
              <a:rPr lang="en-GB" sz="2400" dirty="0" smtClean="0"/>
              <a:t> Libraries</a:t>
            </a:r>
            <a:endParaRPr lang="en-GB" sz="2400" dirty="0"/>
          </a:p>
        </p:txBody>
      </p:sp>
      <p:grpSp>
        <p:nvGrpSpPr>
          <p:cNvPr id="2" name="Group 1"/>
          <p:cNvGrpSpPr/>
          <p:nvPr/>
        </p:nvGrpSpPr>
        <p:grpSpPr>
          <a:xfrm>
            <a:off x="3031068" y="1133045"/>
            <a:ext cx="5808131" cy="3434963"/>
            <a:chOff x="3031068" y="1133045"/>
            <a:chExt cx="5808131" cy="3434963"/>
          </a:xfrm>
        </p:grpSpPr>
        <p:cxnSp>
          <p:nvCxnSpPr>
            <p:cNvPr id="29" name="Straight Connector 28"/>
            <p:cNvCxnSpPr/>
            <p:nvPr/>
          </p:nvCxnSpPr>
          <p:spPr>
            <a:xfrm>
              <a:off x="3031068" y="2165314"/>
              <a:ext cx="951419" cy="0"/>
            </a:xfrm>
            <a:prstGeom prst="line">
              <a:avLst/>
            </a:prstGeom>
            <a:noFill/>
            <a:ln w="15875" cap="flat" cmpd="sng" algn="ctr">
              <a:solidFill>
                <a:srgbClr val="717379"/>
              </a:solidFill>
              <a:prstDash val="sysDot"/>
            </a:ln>
            <a:effectLst/>
          </p:spPr>
        </p:cxnSp>
        <p:grpSp>
          <p:nvGrpSpPr>
            <p:cNvPr id="39" name="Group 38"/>
            <p:cNvGrpSpPr/>
            <p:nvPr/>
          </p:nvGrpSpPr>
          <p:grpSpPr>
            <a:xfrm>
              <a:off x="3982487" y="2521763"/>
              <a:ext cx="4856712" cy="643895"/>
              <a:chOff x="4594097" y="3729507"/>
              <a:chExt cx="4245103" cy="643895"/>
            </a:xfrm>
          </p:grpSpPr>
          <p:cxnSp>
            <p:nvCxnSpPr>
              <p:cNvPr id="33" name="Straight Connector 32"/>
              <p:cNvCxnSpPr/>
              <p:nvPr/>
            </p:nvCxnSpPr>
            <p:spPr>
              <a:xfrm>
                <a:off x="4594097" y="4071558"/>
                <a:ext cx="274320" cy="0"/>
              </a:xfrm>
              <a:prstGeom prst="line">
                <a:avLst/>
              </a:prstGeom>
              <a:noFill/>
              <a:ln w="15875" cap="flat" cmpd="sng" algn="ctr">
                <a:solidFill>
                  <a:srgbClr val="717379"/>
                </a:solidFill>
                <a:prstDash val="sysDot"/>
              </a:ln>
              <a:effectLst/>
            </p:spPr>
          </p:cxnSp>
          <p:sp>
            <p:nvSpPr>
              <p:cNvPr id="36" name="Rectangle 35"/>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smtClean="0">
                    <a:solidFill>
                      <a:schemeClr val="bg1"/>
                    </a:solidFill>
                    <a:latin typeface="Trebuchet MS" pitchFamily="34" charset="0"/>
                    <a:ea typeface="MS PGothic" pitchFamily="34" charset="-128"/>
                    <a:cs typeface="Arial" charset="0"/>
                  </a:rPr>
                  <a:t>Improve </a:t>
                </a:r>
                <a:r>
                  <a:rPr lang="en-US" sz="2000" kern="0" dirty="0">
                    <a:solidFill>
                      <a:schemeClr val="bg1"/>
                    </a:solidFill>
                    <a:latin typeface="Trebuchet MS" pitchFamily="34" charset="0"/>
                    <a:ea typeface="MS PGothic" pitchFamily="34" charset="-128"/>
                    <a:cs typeface="Arial" charset="0"/>
                  </a:rPr>
                  <a:t>global memory </a:t>
                </a:r>
                <a:r>
                  <a:rPr lang="en-US" sz="2000" kern="0" dirty="0" smtClean="0">
                    <a:solidFill>
                      <a:schemeClr val="bg1"/>
                    </a:solidFill>
                    <a:latin typeface="Trebuchet MS" pitchFamily="34" charset="0"/>
                    <a:ea typeface="MS PGothic" pitchFamily="34" charset="-128"/>
                    <a:cs typeface="Arial" charset="0"/>
                  </a:rPr>
                  <a:t>performance</a:t>
                </a:r>
                <a:endParaRPr lang="en-US" sz="2000" kern="0" dirty="0">
                  <a:solidFill>
                    <a:schemeClr val="bg1"/>
                  </a:solidFill>
                  <a:latin typeface="Trebuchet MS" pitchFamily="34" charset="0"/>
                  <a:ea typeface="MS PGothic" pitchFamily="34" charset="-128"/>
                  <a:cs typeface="Arial" charset="0"/>
                </a:endParaRPr>
              </a:p>
            </p:txBody>
          </p:sp>
        </p:grpSp>
        <p:grpSp>
          <p:nvGrpSpPr>
            <p:cNvPr id="46" name="Group 45"/>
            <p:cNvGrpSpPr/>
            <p:nvPr/>
          </p:nvGrpSpPr>
          <p:grpSpPr>
            <a:xfrm>
              <a:off x="3982487" y="3224154"/>
              <a:ext cx="4856712" cy="643895"/>
              <a:chOff x="4594097" y="3729507"/>
              <a:chExt cx="4245103" cy="643895"/>
            </a:xfrm>
          </p:grpSpPr>
          <p:cxnSp>
            <p:nvCxnSpPr>
              <p:cNvPr id="47" name="Straight Connector 46"/>
              <p:cNvCxnSpPr/>
              <p:nvPr/>
            </p:nvCxnSpPr>
            <p:spPr>
              <a:xfrm>
                <a:off x="4594097" y="4071558"/>
                <a:ext cx="274320" cy="0"/>
              </a:xfrm>
              <a:prstGeom prst="line">
                <a:avLst/>
              </a:prstGeom>
              <a:noFill/>
              <a:ln w="15875" cap="flat" cmpd="sng" algn="ctr">
                <a:solidFill>
                  <a:srgbClr val="717379"/>
                </a:solidFill>
                <a:prstDash val="sysDot"/>
              </a:ln>
              <a:effectLst/>
            </p:spPr>
          </p:cxnSp>
          <p:sp>
            <p:nvSpPr>
              <p:cNvPr id="48" name="Rectangle 47"/>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defTabSz="914400" eaLnBrk="0" hangingPunct="0">
                  <a:spcBef>
                    <a:spcPts val="300"/>
                  </a:spcBef>
                  <a:spcAft>
                    <a:spcPts val="600"/>
                  </a:spcAft>
                  <a:buSzPct val="100000"/>
                  <a:defRPr/>
                </a:pPr>
                <a:r>
                  <a:rPr lang="en-US" sz="2000" kern="0" dirty="0" smtClean="0">
                    <a:solidFill>
                      <a:srgbClr val="FFFFFF"/>
                    </a:solidFill>
                    <a:latin typeface="Trebuchet MS" pitchFamily="34" charset="0"/>
                    <a:ea typeface="MS PGothic" pitchFamily="34" charset="-128"/>
                    <a:cs typeface="Arial" charset="0"/>
                  </a:rPr>
                  <a:t>Maximize usage </a:t>
                </a:r>
                <a:r>
                  <a:rPr lang="en-US" sz="2000" kern="0" dirty="0">
                    <a:solidFill>
                      <a:srgbClr val="FFFFFF"/>
                    </a:solidFill>
                    <a:latin typeface="Trebuchet MS" pitchFamily="34" charset="0"/>
                    <a:ea typeface="MS PGothic" pitchFamily="34" charset="-128"/>
                    <a:cs typeface="Arial" charset="0"/>
                  </a:rPr>
                  <a:t>of shared memory</a:t>
                </a:r>
              </a:p>
            </p:txBody>
          </p:sp>
        </p:grpSp>
        <p:grpSp>
          <p:nvGrpSpPr>
            <p:cNvPr id="49" name="Group 48"/>
            <p:cNvGrpSpPr/>
            <p:nvPr/>
          </p:nvGrpSpPr>
          <p:grpSpPr>
            <a:xfrm>
              <a:off x="3982487" y="3924113"/>
              <a:ext cx="4856712" cy="643895"/>
              <a:chOff x="4594097" y="3729507"/>
              <a:chExt cx="4245103" cy="643895"/>
            </a:xfrm>
          </p:grpSpPr>
          <p:cxnSp>
            <p:nvCxnSpPr>
              <p:cNvPr id="50" name="Straight Connector 49"/>
              <p:cNvCxnSpPr/>
              <p:nvPr/>
            </p:nvCxnSpPr>
            <p:spPr>
              <a:xfrm>
                <a:off x="4594097" y="4071558"/>
                <a:ext cx="274320" cy="0"/>
              </a:xfrm>
              <a:prstGeom prst="line">
                <a:avLst/>
              </a:prstGeom>
              <a:noFill/>
              <a:ln w="15875" cap="flat" cmpd="sng" algn="ctr">
                <a:solidFill>
                  <a:srgbClr val="717379"/>
                </a:solidFill>
                <a:prstDash val="sysDot"/>
              </a:ln>
              <a:effectLst/>
            </p:spPr>
          </p:cxnSp>
          <p:sp>
            <p:nvSpPr>
              <p:cNvPr id="51" name="Rectangle 50"/>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smtClean="0">
                    <a:solidFill>
                      <a:srgbClr val="FF0000"/>
                    </a:solidFill>
                    <a:latin typeface="Arial" charset="0"/>
                  </a:rPr>
                  <a:t>Optimize control </a:t>
                </a:r>
                <a:r>
                  <a:rPr lang="en-US" b="1" kern="0" dirty="0">
                    <a:solidFill>
                      <a:srgbClr val="FF0000"/>
                    </a:solidFill>
                    <a:latin typeface="Arial" charset="0"/>
                  </a:rPr>
                  <a:t>flow </a:t>
                </a:r>
                <a:r>
                  <a:rPr lang="en-US" b="1" kern="0" dirty="0" smtClean="0">
                    <a:solidFill>
                      <a:srgbClr val="FF0000"/>
                    </a:solidFill>
                    <a:latin typeface="Arial" charset="0"/>
                  </a:rPr>
                  <a:t>throughput</a:t>
                </a:r>
                <a:endParaRPr lang="en-US" b="1" kern="0" dirty="0">
                  <a:solidFill>
                    <a:srgbClr val="FF0000"/>
                  </a:solidFill>
                  <a:latin typeface="Arial" charset="0"/>
                </a:endParaRPr>
              </a:p>
            </p:txBody>
          </p:sp>
        </p:grpSp>
        <p:cxnSp>
          <p:nvCxnSpPr>
            <p:cNvPr id="52" name="Straight Connector 51"/>
            <p:cNvCxnSpPr/>
            <p:nvPr/>
          </p:nvCxnSpPr>
          <p:spPr>
            <a:xfrm>
              <a:off x="3982487" y="1470620"/>
              <a:ext cx="0" cy="2825607"/>
            </a:xfrm>
            <a:prstGeom prst="line">
              <a:avLst/>
            </a:prstGeom>
            <a:noFill/>
            <a:ln w="15875" cap="flat" cmpd="sng" algn="ctr">
              <a:solidFill>
                <a:srgbClr val="717379"/>
              </a:solidFill>
              <a:prstDash val="sysDot"/>
            </a:ln>
            <a:effectLst/>
          </p:spPr>
        </p:cxnSp>
        <p:grpSp>
          <p:nvGrpSpPr>
            <p:cNvPr id="16" name="Group 15"/>
            <p:cNvGrpSpPr/>
            <p:nvPr/>
          </p:nvGrpSpPr>
          <p:grpSpPr>
            <a:xfrm>
              <a:off x="3982487" y="1133045"/>
              <a:ext cx="4856712" cy="643895"/>
              <a:chOff x="4594097" y="3729507"/>
              <a:chExt cx="4245103" cy="643895"/>
            </a:xfrm>
          </p:grpSpPr>
          <p:cxnSp>
            <p:nvCxnSpPr>
              <p:cNvPr id="17" name="Straight Connector 16"/>
              <p:cNvCxnSpPr/>
              <p:nvPr/>
            </p:nvCxnSpPr>
            <p:spPr>
              <a:xfrm>
                <a:off x="4594097" y="4071558"/>
                <a:ext cx="274320" cy="0"/>
              </a:xfrm>
              <a:prstGeom prst="line">
                <a:avLst/>
              </a:prstGeom>
              <a:noFill/>
              <a:ln w="15875" cap="flat" cmpd="sng" algn="ctr">
                <a:solidFill>
                  <a:srgbClr val="717379"/>
                </a:solidFill>
                <a:prstDash val="sysDot"/>
              </a:ln>
              <a:effectLst/>
            </p:spPr>
          </p:cxnSp>
          <p:sp>
            <p:nvSpPr>
              <p:cNvPr id="18" name="Rectangle 17"/>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smtClean="0">
                    <a:solidFill>
                      <a:schemeClr val="bg1"/>
                    </a:solidFill>
                    <a:latin typeface="Arial" charset="0"/>
                  </a:rPr>
                  <a:t>Profiling tools</a:t>
                </a:r>
                <a:endParaRPr lang="en-US" b="1" kern="0" dirty="0">
                  <a:solidFill>
                    <a:schemeClr val="bg1"/>
                  </a:solidFill>
                  <a:latin typeface="Arial" charset="0"/>
                </a:endParaRPr>
              </a:p>
            </p:txBody>
          </p:sp>
        </p:grpSp>
        <p:grpSp>
          <p:nvGrpSpPr>
            <p:cNvPr id="19" name="Group 18"/>
            <p:cNvGrpSpPr/>
            <p:nvPr/>
          </p:nvGrpSpPr>
          <p:grpSpPr>
            <a:xfrm>
              <a:off x="3982487" y="1827069"/>
              <a:ext cx="4856712" cy="643895"/>
              <a:chOff x="4594097" y="3729507"/>
              <a:chExt cx="4245103" cy="643895"/>
            </a:xfrm>
          </p:grpSpPr>
          <p:cxnSp>
            <p:nvCxnSpPr>
              <p:cNvPr id="20" name="Straight Connector 19"/>
              <p:cNvCxnSpPr/>
              <p:nvPr/>
            </p:nvCxnSpPr>
            <p:spPr>
              <a:xfrm>
                <a:off x="4594097" y="4071558"/>
                <a:ext cx="274320" cy="0"/>
              </a:xfrm>
              <a:prstGeom prst="line">
                <a:avLst/>
              </a:prstGeom>
              <a:noFill/>
              <a:ln w="15875" cap="flat" cmpd="sng" algn="ctr">
                <a:solidFill>
                  <a:srgbClr val="717379"/>
                </a:solidFill>
                <a:prstDash val="sysDot"/>
              </a:ln>
              <a:effectLst/>
            </p:spPr>
          </p:cxnSp>
          <p:sp>
            <p:nvSpPr>
              <p:cNvPr id="21" name="Rectangle 20"/>
              <p:cNvSpPr/>
              <p:nvPr/>
            </p:nvSpPr>
            <p:spPr>
              <a:xfrm>
                <a:off x="4757533" y="3729507"/>
                <a:ext cx="4081667" cy="643895"/>
              </a:xfrm>
              <a:prstGeom prst="rect">
                <a:avLst/>
              </a:prstGeom>
              <a:solidFill>
                <a:srgbClr val="8CC209"/>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b="1" kern="0" dirty="0" smtClean="0">
                    <a:solidFill>
                      <a:schemeClr val="bg1"/>
                    </a:solidFill>
                    <a:latin typeface="Arial" charset="0"/>
                  </a:rPr>
                  <a:t>Kernel launch configuration</a:t>
                </a:r>
                <a:endParaRPr lang="en-US" b="1" kern="0" dirty="0">
                  <a:solidFill>
                    <a:schemeClr val="bg1"/>
                  </a:solidFill>
                  <a:latin typeface="Arial" charset="0"/>
                </a:endParaRPr>
              </a:p>
            </p:txBody>
          </p:sp>
        </p:grpSp>
      </p:grpSp>
    </p:spTree>
    <p:extLst>
      <p:ext uri="{BB962C8B-B14F-4D97-AF65-F5344CB8AC3E}">
        <p14:creationId xmlns:p14="http://schemas.microsoft.com/office/powerpoint/2010/main" val="27248793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641818"/>
            <a:ext cx="5791362" cy="3139321"/>
          </a:xfrm>
          <a:prstGeom prst="rect">
            <a:avLst/>
          </a:prstGeom>
        </p:spPr>
        <p:txBody>
          <a:bodyPr wrap="square">
            <a:spAutoFit/>
          </a:bodyPr>
          <a:lstStyle/>
          <a:p>
            <a:pPr marL="285750" indent="-285750">
              <a:buFont typeface="Arial"/>
              <a:buChar char="•"/>
            </a:pPr>
            <a:r>
              <a:rPr lang="en-US" b="1" dirty="0" smtClean="0"/>
              <a:t>Different </a:t>
            </a:r>
            <a:r>
              <a:rPr lang="en-US" b="1" dirty="0"/>
              <a:t>warps can execute different code, i.e. they can be at different points in their instruction streams (for example warp one calculates a “+”, warp three calculates a “*”</a:t>
            </a:r>
            <a:r>
              <a:rPr lang="en-US" b="1" dirty="0" smtClean="0"/>
              <a:t>)</a:t>
            </a:r>
            <a:r>
              <a:rPr lang="en-US" b="1" dirty="0"/>
              <a:t>, </a:t>
            </a:r>
            <a:r>
              <a:rPr lang="en-US" b="1" dirty="0" smtClean="0"/>
              <a:t>with </a:t>
            </a:r>
            <a:r>
              <a:rPr lang="en-US" b="1" dirty="0"/>
              <a:t>no impact on </a:t>
            </a:r>
            <a:r>
              <a:rPr lang="en-US" b="1" dirty="0" smtClean="0"/>
              <a:t>performance. </a:t>
            </a:r>
            <a:r>
              <a:rPr lang="en-US" b="1" i="1" dirty="0" smtClean="0"/>
              <a:t>This </a:t>
            </a:r>
            <a:r>
              <a:rPr lang="en-US" b="1" i="1" dirty="0"/>
              <a:t>has no impact on performance. </a:t>
            </a:r>
            <a:r>
              <a:rPr lang="en-US" b="1" dirty="0"/>
              <a:t>The processors (streaming multiprocessors) can switch between warps with no apparent </a:t>
            </a:r>
            <a:r>
              <a:rPr lang="en-US" b="1" dirty="0" smtClean="0"/>
              <a:t>overhead(</a:t>
            </a:r>
            <a:r>
              <a:rPr lang="en-US" b="1" dirty="0"/>
              <a:t>Thread and Warp Scheduling </a:t>
            </a:r>
            <a:r>
              <a:rPr lang="en-US" b="1" dirty="0" smtClean="0"/>
              <a:t>)</a:t>
            </a:r>
            <a:endParaRPr lang="en-US" b="1" dirty="0"/>
          </a:p>
          <a:p>
            <a:pPr marL="285750" indent="-285750">
              <a:buFont typeface="Arial"/>
              <a:buChar char="•"/>
            </a:pPr>
            <a:r>
              <a:rPr lang="en-US" b="1" dirty="0"/>
              <a:t>Threads execute in “lock-step” </a:t>
            </a:r>
            <a:r>
              <a:rPr lang="en-US" b="1" dirty="0" smtClean="0"/>
              <a:t>-- When </a:t>
            </a:r>
            <a:r>
              <a:rPr lang="en-US" b="1" dirty="0"/>
              <a:t>one thread </a:t>
            </a:r>
            <a:r>
              <a:rPr lang="en-US" b="1" dirty="0" smtClean="0"/>
              <a:t>is </a:t>
            </a:r>
            <a:r>
              <a:rPr lang="en-US" b="1" dirty="0"/>
              <a:t>selected for execution, all (active) threads </a:t>
            </a:r>
            <a:r>
              <a:rPr lang="en-US" b="1" dirty="0" smtClean="0"/>
              <a:t>in </a:t>
            </a:r>
            <a:r>
              <a:rPr lang="en-US" b="1" dirty="0"/>
              <a:t>the warp </a:t>
            </a:r>
            <a:r>
              <a:rPr lang="en-US" b="1" dirty="0" smtClean="0"/>
              <a:t> execute </a:t>
            </a:r>
            <a:r>
              <a:rPr lang="en-US" b="1" dirty="0"/>
              <a:t>the same instruction </a:t>
            </a:r>
            <a:r>
              <a:rPr lang="en-US" b="1" dirty="0" smtClean="0"/>
              <a:t> </a:t>
            </a:r>
            <a:r>
              <a:rPr lang="en-US" b="1" dirty="0"/>
              <a:t>(just on different data</a:t>
            </a:r>
            <a:r>
              <a:rPr lang="en-US" b="1" dirty="0" smtClean="0"/>
              <a:t>)</a:t>
            </a:r>
          </a:p>
        </p:txBody>
      </p:sp>
      <p:pic>
        <p:nvPicPr>
          <p:cNvPr id="10" name="Picture 9"/>
          <p:cNvPicPr>
            <a:picLocks noChangeAspect="1"/>
          </p:cNvPicPr>
          <p:nvPr/>
        </p:nvPicPr>
        <p:blipFill>
          <a:blip r:embed="rId3"/>
          <a:stretch>
            <a:fillRect/>
          </a:stretch>
        </p:blipFill>
        <p:spPr>
          <a:xfrm>
            <a:off x="4078965" y="1278119"/>
            <a:ext cx="4911112" cy="1775405"/>
          </a:xfrm>
          <a:prstGeom prst="rect">
            <a:avLst/>
          </a:prstGeom>
        </p:spPr>
      </p:pic>
      <p:sp>
        <p:nvSpPr>
          <p:cNvPr id="11" name="Rectangle 10"/>
          <p:cNvSpPr/>
          <p:nvPr/>
        </p:nvSpPr>
        <p:spPr>
          <a:xfrm>
            <a:off x="0" y="1441489"/>
            <a:ext cx="4232889" cy="1200329"/>
          </a:xfrm>
          <a:prstGeom prst="rect">
            <a:avLst/>
          </a:prstGeom>
        </p:spPr>
        <p:txBody>
          <a:bodyPr wrap="square">
            <a:spAutoFit/>
          </a:bodyPr>
          <a:lstStyle/>
          <a:p>
            <a:pPr marL="285750" indent="-285750">
              <a:buFont typeface="Arial"/>
              <a:buChar char="•"/>
            </a:pPr>
            <a:r>
              <a:rPr lang="en-US" b="1" dirty="0" smtClean="0"/>
              <a:t>Wraps: As discussed above, </a:t>
            </a:r>
            <a:r>
              <a:rPr lang="en-US" b="1" dirty="0"/>
              <a:t>code executes on a GPU in groups of threads, the threads are naturally grouped into lots of 32, a warp</a:t>
            </a:r>
            <a:r>
              <a:rPr lang="en-US" b="1" dirty="0" smtClean="0"/>
              <a:t>.</a:t>
            </a:r>
          </a:p>
        </p:txBody>
      </p:sp>
      <p:pic>
        <p:nvPicPr>
          <p:cNvPr id="13" name="Picture 12"/>
          <p:cNvPicPr>
            <a:picLocks noChangeAspect="1"/>
          </p:cNvPicPr>
          <p:nvPr/>
        </p:nvPicPr>
        <p:blipFill>
          <a:blip r:embed="rId4"/>
          <a:stretch>
            <a:fillRect/>
          </a:stretch>
        </p:blipFill>
        <p:spPr>
          <a:xfrm>
            <a:off x="5791361" y="3877466"/>
            <a:ext cx="3559473" cy="1012824"/>
          </a:xfrm>
          <a:prstGeom prst="rect">
            <a:avLst/>
          </a:prstGeom>
        </p:spPr>
      </p:pic>
      <p:sp>
        <p:nvSpPr>
          <p:cNvPr id="14" name="Rectangle 13"/>
          <p:cNvSpPr/>
          <p:nvPr/>
        </p:nvSpPr>
        <p:spPr>
          <a:xfrm>
            <a:off x="128670" y="5745655"/>
            <a:ext cx="9015330" cy="646331"/>
          </a:xfrm>
          <a:prstGeom prst="rect">
            <a:avLst/>
          </a:prstGeom>
        </p:spPr>
        <p:txBody>
          <a:bodyPr wrap="square">
            <a:spAutoFit/>
          </a:bodyPr>
          <a:lstStyle/>
          <a:p>
            <a:pPr marL="285750" indent="-285750">
              <a:buFont typeface="Arial"/>
              <a:buChar char="•"/>
            </a:pPr>
            <a:r>
              <a:rPr lang="en-US" b="1" dirty="0"/>
              <a:t> </a:t>
            </a:r>
            <a:r>
              <a:rPr lang="en-US" b="1" i="1" dirty="0"/>
              <a:t>But what happens when different threads within the same warp need to do different things?</a:t>
            </a:r>
            <a:endParaRPr lang="en-US" b="1" dirty="0"/>
          </a:p>
        </p:txBody>
      </p:sp>
      <p:sp>
        <p:nvSpPr>
          <p:cNvPr id="15" name="Rectangle 34"/>
          <p:cNvSpPr>
            <a:spLocks noChangeArrowheads="1"/>
          </p:cNvSpPr>
          <p:nvPr/>
        </p:nvSpPr>
        <p:spPr bwMode="auto">
          <a:xfrm>
            <a:off x="-69732" y="241299"/>
            <a:ext cx="9144000" cy="461665"/>
          </a:xfrm>
          <a:prstGeom prst="rect">
            <a:avLst/>
          </a:prstGeom>
          <a:noFill/>
          <a:ln w="9525">
            <a:noFill/>
            <a:miter lim="800000"/>
            <a:headEnd/>
            <a:tailEnd/>
          </a:ln>
          <a:effectLst/>
        </p:spPr>
        <p:txBody>
          <a:bodyPr wrap="square">
            <a:spAutoFit/>
          </a:bodyPr>
          <a:lstStyle/>
          <a:p>
            <a:r>
              <a:rPr lang="en-US" sz="2400" b="1" kern="0" dirty="0">
                <a:solidFill>
                  <a:srgbClr val="FF0000"/>
                </a:solidFill>
                <a:latin typeface="Arial" charset="0"/>
              </a:rPr>
              <a:t>Control flow optimization</a:t>
            </a:r>
          </a:p>
        </p:txBody>
      </p:sp>
      <p:sp>
        <p:nvSpPr>
          <p:cNvPr id="16" name="Rectangle 15"/>
          <p:cNvSpPr/>
          <p:nvPr/>
        </p:nvSpPr>
        <p:spPr>
          <a:xfrm>
            <a:off x="0" y="702964"/>
            <a:ext cx="8947223" cy="461665"/>
          </a:xfrm>
          <a:prstGeom prst="rect">
            <a:avLst/>
          </a:prstGeom>
        </p:spPr>
        <p:txBody>
          <a:bodyPr wrap="square">
            <a:spAutoFit/>
          </a:bodyPr>
          <a:lstStyle/>
          <a:p>
            <a:pPr marL="342900" indent="-342900">
              <a:buFont typeface="Wingdings" charset="2"/>
              <a:buChar char="u"/>
            </a:pPr>
            <a:r>
              <a:rPr lang="en-US" sz="2400" b="1" dirty="0"/>
              <a:t>Review: Warps</a:t>
            </a:r>
          </a:p>
        </p:txBody>
      </p:sp>
    </p:spTree>
    <p:extLst>
      <p:ext uri="{BB962C8B-B14F-4D97-AF65-F5344CB8AC3E}">
        <p14:creationId xmlns:p14="http://schemas.microsoft.com/office/powerpoint/2010/main" val="184617120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5884</TotalTime>
  <Words>13413</Words>
  <Application>Microsoft Macintosh PowerPoint</Application>
  <PresentationFormat>On-screen Show (4:3)</PresentationFormat>
  <Paragraphs>1701</Paragraphs>
  <Slides>131</Slides>
  <Notes>111</Notes>
  <HiddenSlides>0</HiddenSlides>
  <MMClips>0</MMClips>
  <ScaleCrop>false</ScaleCrop>
  <HeadingPairs>
    <vt:vector size="4" baseType="variant">
      <vt:variant>
        <vt:lpstr>Theme</vt:lpstr>
      </vt:variant>
      <vt:variant>
        <vt:i4>1</vt:i4>
      </vt:variant>
      <vt:variant>
        <vt:lpstr>Slide Titles</vt:lpstr>
      </vt:variant>
      <vt:variant>
        <vt:i4>131</vt:i4>
      </vt:variant>
    </vt:vector>
  </HeadingPairs>
  <TitlesOfParts>
    <vt:vector size="13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maxf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DNN</dc:title>
  <dc:creator>maxf maxf</dc:creator>
  <cp:lastModifiedBy>maxf maxf</cp:lastModifiedBy>
  <cp:revision>1146</cp:revision>
  <dcterms:created xsi:type="dcterms:W3CDTF">2019-10-21T13:30:15Z</dcterms:created>
  <dcterms:modified xsi:type="dcterms:W3CDTF">2019-11-21T20:10:43Z</dcterms:modified>
</cp:coreProperties>
</file>